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75" r:id="rId16"/>
    <p:sldId id="276" r:id="rId17"/>
    <p:sldId id="277" r:id="rId18"/>
    <p:sldId id="273" r:id="rId19"/>
    <p:sldId id="274" r:id="rId20"/>
  </p:sldIdLst>
  <p:sldSz cx="9144000" cy="5143500" type="screen16x9"/>
  <p:notesSz cx="9144000" cy="51435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3515" userDrawn="1">
          <p15:clr>
            <a:srgbClr val="A4A3A4"/>
          </p15:clr>
        </p15:guide>
        <p15:guide id="5" orient="horz" pos="3117" userDrawn="1">
          <p15:clr>
            <a:srgbClr val="A4A3A4"/>
          </p15:clr>
        </p15:guide>
        <p15:guide id="6" pos="31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3" autoAdjust="0"/>
  </p:normalViewPr>
  <p:slideViewPr>
    <p:cSldViewPr>
      <p:cViewPr varScale="1">
        <p:scale>
          <a:sx n="83" d="100"/>
          <a:sy n="83" d="100"/>
        </p:scale>
        <p:origin x="72" y="336"/>
      </p:cViewPr>
      <p:guideLst>
        <p:guide orient="horz" pos="2160"/>
        <p:guide pos="2880"/>
        <p:guide orient="horz" pos="123"/>
        <p:guide pos="3515"/>
        <p:guide orient="horz" pos="3117"/>
        <p:guide pos="310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16" d="100"/>
          <a:sy n="216" d="100"/>
        </p:scale>
        <p:origin x="1422" y="1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nfs\data\prod\iceprod\Isverksamheten\Sammanfattning_isvintern\2021-2022\Issammanfattningen%202021-2022,%20SMHIs%20delar\Isutbredning%20Klimatologi%202021-2022\Isutbredning%202021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s\data\prod\iceprod\Isverksamheten\Sammanfattning_isvintern\2021-2022\Issammanfattningen%202021-2022,%20SMHIs%20delar\Vintrarnas%20sv&#229;righetsgrad_maxisutbredning\isutbredning%201900-202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b="1"/>
              <a:t>Isutbredning 2021/2022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Blad1!$B$3:$B$4</c:f>
              <c:strCache>
                <c:ptCount val="2"/>
                <c:pt idx="0">
                  <c:v>Isutbredning 2021/2022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Blad1!$A$5:$A$237</c:f>
              <c:numCache>
                <c:formatCode>m/d/yyyy</c:formatCode>
                <c:ptCount val="233"/>
                <c:pt idx="0">
                  <c:v>44484</c:v>
                </c:pt>
                <c:pt idx="1">
                  <c:v>44485</c:v>
                </c:pt>
                <c:pt idx="2">
                  <c:v>44486</c:v>
                </c:pt>
                <c:pt idx="3">
                  <c:v>44487</c:v>
                </c:pt>
                <c:pt idx="4">
                  <c:v>44488</c:v>
                </c:pt>
                <c:pt idx="5">
                  <c:v>44489</c:v>
                </c:pt>
                <c:pt idx="6">
                  <c:v>44490</c:v>
                </c:pt>
                <c:pt idx="7">
                  <c:v>44491</c:v>
                </c:pt>
                <c:pt idx="8">
                  <c:v>44492</c:v>
                </c:pt>
                <c:pt idx="9">
                  <c:v>44493</c:v>
                </c:pt>
                <c:pt idx="10">
                  <c:v>44494</c:v>
                </c:pt>
                <c:pt idx="11">
                  <c:v>44495</c:v>
                </c:pt>
                <c:pt idx="12">
                  <c:v>44496</c:v>
                </c:pt>
                <c:pt idx="13">
                  <c:v>44497</c:v>
                </c:pt>
                <c:pt idx="14">
                  <c:v>44498</c:v>
                </c:pt>
                <c:pt idx="15">
                  <c:v>44499</c:v>
                </c:pt>
                <c:pt idx="16">
                  <c:v>44500</c:v>
                </c:pt>
                <c:pt idx="17">
                  <c:v>44501</c:v>
                </c:pt>
                <c:pt idx="18">
                  <c:v>44502</c:v>
                </c:pt>
                <c:pt idx="19">
                  <c:v>44503</c:v>
                </c:pt>
                <c:pt idx="20">
                  <c:v>44504</c:v>
                </c:pt>
                <c:pt idx="21">
                  <c:v>44505</c:v>
                </c:pt>
                <c:pt idx="22">
                  <c:v>44506</c:v>
                </c:pt>
                <c:pt idx="23">
                  <c:v>44507</c:v>
                </c:pt>
                <c:pt idx="24">
                  <c:v>44508</c:v>
                </c:pt>
                <c:pt idx="25">
                  <c:v>44509</c:v>
                </c:pt>
                <c:pt idx="26">
                  <c:v>44510</c:v>
                </c:pt>
                <c:pt idx="27">
                  <c:v>44511</c:v>
                </c:pt>
                <c:pt idx="28">
                  <c:v>44512</c:v>
                </c:pt>
                <c:pt idx="29">
                  <c:v>44513</c:v>
                </c:pt>
                <c:pt idx="30">
                  <c:v>44514</c:v>
                </c:pt>
                <c:pt idx="31">
                  <c:v>44515</c:v>
                </c:pt>
                <c:pt idx="32">
                  <c:v>44516</c:v>
                </c:pt>
                <c:pt idx="33">
                  <c:v>44517</c:v>
                </c:pt>
                <c:pt idx="34">
                  <c:v>44518</c:v>
                </c:pt>
                <c:pt idx="35">
                  <c:v>44519</c:v>
                </c:pt>
                <c:pt idx="36">
                  <c:v>44520</c:v>
                </c:pt>
                <c:pt idx="37">
                  <c:v>44521</c:v>
                </c:pt>
                <c:pt idx="38">
                  <c:v>44522</c:v>
                </c:pt>
                <c:pt idx="39">
                  <c:v>44523</c:v>
                </c:pt>
                <c:pt idx="40">
                  <c:v>44524</c:v>
                </c:pt>
                <c:pt idx="41">
                  <c:v>44525</c:v>
                </c:pt>
                <c:pt idx="42">
                  <c:v>44526</c:v>
                </c:pt>
                <c:pt idx="43">
                  <c:v>44527</c:v>
                </c:pt>
                <c:pt idx="44">
                  <c:v>44528</c:v>
                </c:pt>
                <c:pt idx="45">
                  <c:v>44529</c:v>
                </c:pt>
                <c:pt idx="46">
                  <c:v>44530</c:v>
                </c:pt>
                <c:pt idx="47">
                  <c:v>44531</c:v>
                </c:pt>
                <c:pt idx="48">
                  <c:v>44532</c:v>
                </c:pt>
                <c:pt idx="49">
                  <c:v>44533</c:v>
                </c:pt>
                <c:pt idx="50">
                  <c:v>44534</c:v>
                </c:pt>
                <c:pt idx="51">
                  <c:v>44535</c:v>
                </c:pt>
                <c:pt idx="52">
                  <c:v>44536</c:v>
                </c:pt>
                <c:pt idx="53">
                  <c:v>44537</c:v>
                </c:pt>
                <c:pt idx="54">
                  <c:v>44538</c:v>
                </c:pt>
                <c:pt idx="55">
                  <c:v>44539</c:v>
                </c:pt>
                <c:pt idx="56">
                  <c:v>44540</c:v>
                </c:pt>
                <c:pt idx="57">
                  <c:v>44541</c:v>
                </c:pt>
                <c:pt idx="58">
                  <c:v>44542</c:v>
                </c:pt>
                <c:pt idx="59">
                  <c:v>44543</c:v>
                </c:pt>
                <c:pt idx="60">
                  <c:v>44544</c:v>
                </c:pt>
                <c:pt idx="61">
                  <c:v>44545</c:v>
                </c:pt>
                <c:pt idx="62">
                  <c:v>44546</c:v>
                </c:pt>
                <c:pt idx="63">
                  <c:v>44547</c:v>
                </c:pt>
                <c:pt idx="64">
                  <c:v>44548</c:v>
                </c:pt>
                <c:pt idx="65">
                  <c:v>44549</c:v>
                </c:pt>
                <c:pt idx="66">
                  <c:v>44550</c:v>
                </c:pt>
                <c:pt idx="67">
                  <c:v>44551</c:v>
                </c:pt>
                <c:pt idx="68">
                  <c:v>44552</c:v>
                </c:pt>
                <c:pt idx="69">
                  <c:v>44553</c:v>
                </c:pt>
                <c:pt idx="70">
                  <c:v>44554</c:v>
                </c:pt>
                <c:pt idx="71">
                  <c:v>44555</c:v>
                </c:pt>
                <c:pt idx="72">
                  <c:v>44556</c:v>
                </c:pt>
                <c:pt idx="73">
                  <c:v>44557</c:v>
                </c:pt>
                <c:pt idx="74">
                  <c:v>44558</c:v>
                </c:pt>
                <c:pt idx="75">
                  <c:v>44559</c:v>
                </c:pt>
                <c:pt idx="76">
                  <c:v>44560</c:v>
                </c:pt>
                <c:pt idx="77">
                  <c:v>44561</c:v>
                </c:pt>
                <c:pt idx="78">
                  <c:v>44562</c:v>
                </c:pt>
                <c:pt idx="79">
                  <c:v>44563</c:v>
                </c:pt>
                <c:pt idx="80">
                  <c:v>44564</c:v>
                </c:pt>
                <c:pt idx="81">
                  <c:v>44565</c:v>
                </c:pt>
                <c:pt idx="82">
                  <c:v>44566</c:v>
                </c:pt>
                <c:pt idx="83">
                  <c:v>44567</c:v>
                </c:pt>
                <c:pt idx="84">
                  <c:v>44568</c:v>
                </c:pt>
                <c:pt idx="85">
                  <c:v>44569</c:v>
                </c:pt>
                <c:pt idx="86">
                  <c:v>44570</c:v>
                </c:pt>
                <c:pt idx="87">
                  <c:v>44571</c:v>
                </c:pt>
                <c:pt idx="88">
                  <c:v>44572</c:v>
                </c:pt>
                <c:pt idx="89">
                  <c:v>44573</c:v>
                </c:pt>
                <c:pt idx="90">
                  <c:v>44574</c:v>
                </c:pt>
                <c:pt idx="91">
                  <c:v>44575</c:v>
                </c:pt>
                <c:pt idx="92">
                  <c:v>44576</c:v>
                </c:pt>
                <c:pt idx="93">
                  <c:v>44577</c:v>
                </c:pt>
                <c:pt idx="94">
                  <c:v>44578</c:v>
                </c:pt>
                <c:pt idx="95">
                  <c:v>44579</c:v>
                </c:pt>
                <c:pt idx="96">
                  <c:v>44580</c:v>
                </c:pt>
                <c:pt idx="97">
                  <c:v>44581</c:v>
                </c:pt>
                <c:pt idx="98">
                  <c:v>44582</c:v>
                </c:pt>
                <c:pt idx="99">
                  <c:v>44583</c:v>
                </c:pt>
                <c:pt idx="100">
                  <c:v>44584</c:v>
                </c:pt>
                <c:pt idx="101">
                  <c:v>44585</c:v>
                </c:pt>
                <c:pt idx="102">
                  <c:v>44586</c:v>
                </c:pt>
                <c:pt idx="103">
                  <c:v>44587</c:v>
                </c:pt>
                <c:pt idx="104">
                  <c:v>44588</c:v>
                </c:pt>
                <c:pt idx="105">
                  <c:v>44589</c:v>
                </c:pt>
                <c:pt idx="106">
                  <c:v>44590</c:v>
                </c:pt>
                <c:pt idx="107">
                  <c:v>44591</c:v>
                </c:pt>
                <c:pt idx="108">
                  <c:v>44592</c:v>
                </c:pt>
                <c:pt idx="109">
                  <c:v>44593</c:v>
                </c:pt>
                <c:pt idx="110">
                  <c:v>44594</c:v>
                </c:pt>
                <c:pt idx="111">
                  <c:v>44595</c:v>
                </c:pt>
                <c:pt idx="112">
                  <c:v>44596</c:v>
                </c:pt>
                <c:pt idx="113">
                  <c:v>44597</c:v>
                </c:pt>
                <c:pt idx="114">
                  <c:v>44598</c:v>
                </c:pt>
                <c:pt idx="115">
                  <c:v>44599</c:v>
                </c:pt>
                <c:pt idx="116">
                  <c:v>44600</c:v>
                </c:pt>
                <c:pt idx="117">
                  <c:v>44601</c:v>
                </c:pt>
                <c:pt idx="118">
                  <c:v>44602</c:v>
                </c:pt>
                <c:pt idx="119">
                  <c:v>44603</c:v>
                </c:pt>
                <c:pt idx="120">
                  <c:v>44604</c:v>
                </c:pt>
                <c:pt idx="121">
                  <c:v>44605</c:v>
                </c:pt>
                <c:pt idx="122">
                  <c:v>44606</c:v>
                </c:pt>
                <c:pt idx="123">
                  <c:v>44607</c:v>
                </c:pt>
                <c:pt idx="124">
                  <c:v>44608</c:v>
                </c:pt>
                <c:pt idx="125">
                  <c:v>44609</c:v>
                </c:pt>
                <c:pt idx="126">
                  <c:v>44610</c:v>
                </c:pt>
                <c:pt idx="127">
                  <c:v>44611</c:v>
                </c:pt>
                <c:pt idx="128">
                  <c:v>44612</c:v>
                </c:pt>
                <c:pt idx="129">
                  <c:v>44613</c:v>
                </c:pt>
                <c:pt idx="130">
                  <c:v>44614</c:v>
                </c:pt>
                <c:pt idx="131">
                  <c:v>44615</c:v>
                </c:pt>
                <c:pt idx="132">
                  <c:v>44616</c:v>
                </c:pt>
                <c:pt idx="133">
                  <c:v>44617</c:v>
                </c:pt>
                <c:pt idx="134">
                  <c:v>44618</c:v>
                </c:pt>
                <c:pt idx="135">
                  <c:v>44619</c:v>
                </c:pt>
                <c:pt idx="136">
                  <c:v>44620</c:v>
                </c:pt>
                <c:pt idx="137">
                  <c:v>44621</c:v>
                </c:pt>
                <c:pt idx="138">
                  <c:v>44622</c:v>
                </c:pt>
                <c:pt idx="139">
                  <c:v>44623</c:v>
                </c:pt>
                <c:pt idx="140">
                  <c:v>44624</c:v>
                </c:pt>
                <c:pt idx="141">
                  <c:v>44625</c:v>
                </c:pt>
                <c:pt idx="142">
                  <c:v>44626</c:v>
                </c:pt>
                <c:pt idx="143">
                  <c:v>44627</c:v>
                </c:pt>
                <c:pt idx="144">
                  <c:v>44628</c:v>
                </c:pt>
                <c:pt idx="145">
                  <c:v>44629</c:v>
                </c:pt>
                <c:pt idx="146">
                  <c:v>44630</c:v>
                </c:pt>
                <c:pt idx="147">
                  <c:v>44631</c:v>
                </c:pt>
                <c:pt idx="148">
                  <c:v>44632</c:v>
                </c:pt>
                <c:pt idx="149">
                  <c:v>44633</c:v>
                </c:pt>
                <c:pt idx="150">
                  <c:v>44634</c:v>
                </c:pt>
                <c:pt idx="151">
                  <c:v>44635</c:v>
                </c:pt>
                <c:pt idx="152">
                  <c:v>44636</c:v>
                </c:pt>
                <c:pt idx="153">
                  <c:v>44637</c:v>
                </c:pt>
                <c:pt idx="154">
                  <c:v>44638</c:v>
                </c:pt>
                <c:pt idx="155">
                  <c:v>44639</c:v>
                </c:pt>
                <c:pt idx="156">
                  <c:v>44640</c:v>
                </c:pt>
                <c:pt idx="157">
                  <c:v>44641</c:v>
                </c:pt>
                <c:pt idx="158">
                  <c:v>44642</c:v>
                </c:pt>
                <c:pt idx="159">
                  <c:v>44643</c:v>
                </c:pt>
                <c:pt idx="160">
                  <c:v>44644</c:v>
                </c:pt>
                <c:pt idx="161">
                  <c:v>44645</c:v>
                </c:pt>
                <c:pt idx="162">
                  <c:v>44646</c:v>
                </c:pt>
                <c:pt idx="163">
                  <c:v>44647</c:v>
                </c:pt>
                <c:pt idx="164">
                  <c:v>44648</c:v>
                </c:pt>
                <c:pt idx="165">
                  <c:v>44649</c:v>
                </c:pt>
                <c:pt idx="166">
                  <c:v>44650</c:v>
                </c:pt>
                <c:pt idx="167">
                  <c:v>44651</c:v>
                </c:pt>
                <c:pt idx="168">
                  <c:v>44652</c:v>
                </c:pt>
                <c:pt idx="169">
                  <c:v>44653</c:v>
                </c:pt>
                <c:pt idx="170">
                  <c:v>44654</c:v>
                </c:pt>
                <c:pt idx="171">
                  <c:v>44655</c:v>
                </c:pt>
                <c:pt idx="172">
                  <c:v>44656</c:v>
                </c:pt>
                <c:pt idx="173">
                  <c:v>44657</c:v>
                </c:pt>
                <c:pt idx="174">
                  <c:v>44658</c:v>
                </c:pt>
                <c:pt idx="175">
                  <c:v>44659</c:v>
                </c:pt>
                <c:pt idx="176">
                  <c:v>44660</c:v>
                </c:pt>
                <c:pt idx="177">
                  <c:v>44661</c:v>
                </c:pt>
                <c:pt idx="178">
                  <c:v>44662</c:v>
                </c:pt>
                <c:pt idx="179">
                  <c:v>44663</c:v>
                </c:pt>
                <c:pt idx="180">
                  <c:v>44664</c:v>
                </c:pt>
                <c:pt idx="181">
                  <c:v>44665</c:v>
                </c:pt>
                <c:pt idx="182">
                  <c:v>44666</c:v>
                </c:pt>
                <c:pt idx="183">
                  <c:v>44667</c:v>
                </c:pt>
                <c:pt idx="184">
                  <c:v>44668</c:v>
                </c:pt>
                <c:pt idx="185">
                  <c:v>44669</c:v>
                </c:pt>
                <c:pt idx="186">
                  <c:v>44670</c:v>
                </c:pt>
                <c:pt idx="187">
                  <c:v>44671</c:v>
                </c:pt>
                <c:pt idx="188">
                  <c:v>44672</c:v>
                </c:pt>
                <c:pt idx="189">
                  <c:v>44673</c:v>
                </c:pt>
                <c:pt idx="190">
                  <c:v>44674</c:v>
                </c:pt>
                <c:pt idx="191">
                  <c:v>44675</c:v>
                </c:pt>
                <c:pt idx="192">
                  <c:v>44676</c:v>
                </c:pt>
                <c:pt idx="193">
                  <c:v>44677</c:v>
                </c:pt>
                <c:pt idx="194">
                  <c:v>44678</c:v>
                </c:pt>
                <c:pt idx="195">
                  <c:v>44679</c:v>
                </c:pt>
                <c:pt idx="196">
                  <c:v>44680</c:v>
                </c:pt>
                <c:pt idx="197">
                  <c:v>44681</c:v>
                </c:pt>
                <c:pt idx="198">
                  <c:v>44682</c:v>
                </c:pt>
                <c:pt idx="199">
                  <c:v>44683</c:v>
                </c:pt>
                <c:pt idx="200">
                  <c:v>44684</c:v>
                </c:pt>
                <c:pt idx="201">
                  <c:v>44685</c:v>
                </c:pt>
                <c:pt idx="202">
                  <c:v>44686</c:v>
                </c:pt>
                <c:pt idx="203">
                  <c:v>44687</c:v>
                </c:pt>
                <c:pt idx="204">
                  <c:v>44688</c:v>
                </c:pt>
                <c:pt idx="205">
                  <c:v>44689</c:v>
                </c:pt>
                <c:pt idx="206">
                  <c:v>44690</c:v>
                </c:pt>
                <c:pt idx="207">
                  <c:v>44691</c:v>
                </c:pt>
                <c:pt idx="208">
                  <c:v>44692</c:v>
                </c:pt>
                <c:pt idx="209">
                  <c:v>44693</c:v>
                </c:pt>
                <c:pt idx="210">
                  <c:v>44694</c:v>
                </c:pt>
                <c:pt idx="211">
                  <c:v>44695</c:v>
                </c:pt>
                <c:pt idx="212">
                  <c:v>44696</c:v>
                </c:pt>
                <c:pt idx="213">
                  <c:v>44697</c:v>
                </c:pt>
                <c:pt idx="214">
                  <c:v>44698</c:v>
                </c:pt>
                <c:pt idx="215">
                  <c:v>44699</c:v>
                </c:pt>
                <c:pt idx="216">
                  <c:v>44700</c:v>
                </c:pt>
                <c:pt idx="217">
                  <c:v>44701</c:v>
                </c:pt>
                <c:pt idx="218">
                  <c:v>44702</c:v>
                </c:pt>
                <c:pt idx="219">
                  <c:v>44703</c:v>
                </c:pt>
                <c:pt idx="220">
                  <c:v>44704</c:v>
                </c:pt>
                <c:pt idx="221">
                  <c:v>44705</c:v>
                </c:pt>
                <c:pt idx="222">
                  <c:v>44706</c:v>
                </c:pt>
                <c:pt idx="223">
                  <c:v>44707</c:v>
                </c:pt>
                <c:pt idx="224">
                  <c:v>44708</c:v>
                </c:pt>
                <c:pt idx="225">
                  <c:v>44709</c:v>
                </c:pt>
                <c:pt idx="226">
                  <c:v>44710</c:v>
                </c:pt>
                <c:pt idx="227">
                  <c:v>44711</c:v>
                </c:pt>
                <c:pt idx="228">
                  <c:v>44712</c:v>
                </c:pt>
                <c:pt idx="229">
                  <c:v>44713</c:v>
                </c:pt>
                <c:pt idx="230">
                  <c:v>44714</c:v>
                </c:pt>
                <c:pt idx="231">
                  <c:v>44715</c:v>
                </c:pt>
                <c:pt idx="232">
                  <c:v>44716</c:v>
                </c:pt>
              </c:numCache>
            </c:numRef>
          </c:cat>
          <c:val>
            <c:numRef>
              <c:f>Blad1!$B$5:$B$237</c:f>
              <c:numCache>
                <c:formatCode>#,##0</c:formatCode>
                <c:ptCount val="2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187</c:v>
                </c:pt>
                <c:pt idx="13">
                  <c:v>202</c:v>
                </c:pt>
                <c:pt idx="17">
                  <c:v>94</c:v>
                </c:pt>
                <c:pt idx="20">
                  <c:v>102</c:v>
                </c:pt>
                <c:pt idx="24">
                  <c:v>208</c:v>
                </c:pt>
                <c:pt idx="27">
                  <c:v>245</c:v>
                </c:pt>
                <c:pt idx="31">
                  <c:v>764</c:v>
                </c:pt>
                <c:pt idx="34">
                  <c:v>443</c:v>
                </c:pt>
                <c:pt idx="38">
                  <c:v>1065</c:v>
                </c:pt>
                <c:pt idx="41">
                  <c:v>4044</c:v>
                </c:pt>
                <c:pt idx="45" formatCode="General">
                  <c:v>9000</c:v>
                </c:pt>
                <c:pt idx="46" formatCode="General">
                  <c:v>8607</c:v>
                </c:pt>
                <c:pt idx="47" formatCode="General">
                  <c:v>11102</c:v>
                </c:pt>
                <c:pt idx="48" formatCode="General">
                  <c:v>15528</c:v>
                </c:pt>
                <c:pt idx="49" formatCode="General">
                  <c:v>16664</c:v>
                </c:pt>
                <c:pt idx="50" formatCode="General">
                  <c:v>14584</c:v>
                </c:pt>
                <c:pt idx="51" formatCode="General">
                  <c:v>19031</c:v>
                </c:pt>
                <c:pt idx="52" formatCode="General">
                  <c:v>23669</c:v>
                </c:pt>
                <c:pt idx="53" formatCode="General">
                  <c:v>27767</c:v>
                </c:pt>
                <c:pt idx="54" formatCode="General">
                  <c:v>33531</c:v>
                </c:pt>
                <c:pt idx="55" formatCode="General">
                  <c:v>34862</c:v>
                </c:pt>
                <c:pt idx="56" formatCode="General">
                  <c:v>26494</c:v>
                </c:pt>
                <c:pt idx="57" formatCode="General">
                  <c:v>27052</c:v>
                </c:pt>
                <c:pt idx="58" formatCode="General">
                  <c:v>27435</c:v>
                </c:pt>
                <c:pt idx="59" formatCode="General">
                  <c:v>25106</c:v>
                </c:pt>
                <c:pt idx="60" formatCode="General">
                  <c:v>25986</c:v>
                </c:pt>
                <c:pt idx="61" formatCode="General">
                  <c:v>24327</c:v>
                </c:pt>
                <c:pt idx="62" formatCode="General">
                  <c:v>20771</c:v>
                </c:pt>
                <c:pt idx="63" formatCode="General">
                  <c:v>24553</c:v>
                </c:pt>
                <c:pt idx="64" formatCode="General">
                  <c:v>22627</c:v>
                </c:pt>
                <c:pt idx="65" formatCode="General">
                  <c:v>21879</c:v>
                </c:pt>
                <c:pt idx="66" formatCode="General">
                  <c:v>23315</c:v>
                </c:pt>
                <c:pt idx="67" formatCode="General">
                  <c:v>26460</c:v>
                </c:pt>
                <c:pt idx="68" formatCode="General">
                  <c:v>33052</c:v>
                </c:pt>
                <c:pt idx="69" formatCode="General">
                  <c:v>30528</c:v>
                </c:pt>
                <c:pt idx="70" formatCode="General">
                  <c:v>31821</c:v>
                </c:pt>
                <c:pt idx="71" formatCode="General">
                  <c:v>33618</c:v>
                </c:pt>
                <c:pt idx="72" formatCode="General">
                  <c:v>37006</c:v>
                </c:pt>
                <c:pt idx="73" formatCode="General">
                  <c:v>46976</c:v>
                </c:pt>
                <c:pt idx="74" formatCode="General">
                  <c:v>56421</c:v>
                </c:pt>
                <c:pt idx="75" formatCode="General">
                  <c:v>44914</c:v>
                </c:pt>
                <c:pt idx="76" formatCode="General">
                  <c:v>44285</c:v>
                </c:pt>
                <c:pt idx="77" formatCode="General">
                  <c:v>44007</c:v>
                </c:pt>
                <c:pt idx="78" formatCode="General">
                  <c:v>48152</c:v>
                </c:pt>
                <c:pt idx="79" formatCode="General">
                  <c:v>53594</c:v>
                </c:pt>
                <c:pt idx="80" formatCode="General">
                  <c:v>50644</c:v>
                </c:pt>
                <c:pt idx="81" formatCode="General">
                  <c:v>51196</c:v>
                </c:pt>
                <c:pt idx="82" formatCode="General">
                  <c:v>53093</c:v>
                </c:pt>
                <c:pt idx="83" formatCode="General">
                  <c:v>51151</c:v>
                </c:pt>
                <c:pt idx="84" formatCode="General">
                  <c:v>55375</c:v>
                </c:pt>
                <c:pt idx="85" formatCode="General">
                  <c:v>60116</c:v>
                </c:pt>
                <c:pt idx="86" formatCode="General">
                  <c:v>66442</c:v>
                </c:pt>
                <c:pt idx="87" formatCode="General">
                  <c:v>73526</c:v>
                </c:pt>
                <c:pt idx="88" formatCode="General">
                  <c:v>77460</c:v>
                </c:pt>
                <c:pt idx="89" formatCode="General">
                  <c:v>63685</c:v>
                </c:pt>
                <c:pt idx="90" formatCode="General">
                  <c:v>46070</c:v>
                </c:pt>
                <c:pt idx="91" formatCode="General">
                  <c:v>38905</c:v>
                </c:pt>
                <c:pt idx="92" formatCode="General">
                  <c:v>39972</c:v>
                </c:pt>
                <c:pt idx="93" formatCode="General">
                  <c:v>38490</c:v>
                </c:pt>
                <c:pt idx="94" formatCode="General">
                  <c:v>48355</c:v>
                </c:pt>
                <c:pt idx="95" formatCode="General">
                  <c:v>41063</c:v>
                </c:pt>
                <c:pt idx="96" formatCode="General">
                  <c:v>40342</c:v>
                </c:pt>
                <c:pt idx="97" formatCode="General">
                  <c:v>38559</c:v>
                </c:pt>
                <c:pt idx="98" formatCode="General">
                  <c:v>48245</c:v>
                </c:pt>
                <c:pt idx="99" formatCode="General">
                  <c:v>58568</c:v>
                </c:pt>
                <c:pt idx="100" formatCode="General">
                  <c:v>47518</c:v>
                </c:pt>
                <c:pt idx="101" formatCode="General">
                  <c:v>37594</c:v>
                </c:pt>
                <c:pt idx="102" formatCode="General">
                  <c:v>31935</c:v>
                </c:pt>
                <c:pt idx="103" formatCode="General">
                  <c:v>42957</c:v>
                </c:pt>
                <c:pt idx="104" formatCode="General">
                  <c:v>47869</c:v>
                </c:pt>
                <c:pt idx="105" formatCode="General">
                  <c:v>50682</c:v>
                </c:pt>
                <c:pt idx="106" formatCode="General">
                  <c:v>47655</c:v>
                </c:pt>
                <c:pt idx="107" formatCode="General">
                  <c:v>41885</c:v>
                </c:pt>
                <c:pt idx="108" formatCode="General">
                  <c:v>56980</c:v>
                </c:pt>
                <c:pt idx="109" formatCode="General">
                  <c:v>64941</c:v>
                </c:pt>
                <c:pt idx="110" formatCode="General">
                  <c:v>73775</c:v>
                </c:pt>
                <c:pt idx="111" formatCode="General">
                  <c:v>85836</c:v>
                </c:pt>
                <c:pt idx="112" formatCode="General">
                  <c:v>93317</c:v>
                </c:pt>
                <c:pt idx="113" formatCode="General">
                  <c:v>74544</c:v>
                </c:pt>
                <c:pt idx="114" formatCode="General">
                  <c:v>68320</c:v>
                </c:pt>
                <c:pt idx="115" formatCode="General">
                  <c:v>64958</c:v>
                </c:pt>
                <c:pt idx="116" formatCode="General">
                  <c:v>68877</c:v>
                </c:pt>
                <c:pt idx="117" formatCode="General">
                  <c:v>68859</c:v>
                </c:pt>
                <c:pt idx="118" formatCode="General">
                  <c:v>63401</c:v>
                </c:pt>
                <c:pt idx="119" formatCode="General">
                  <c:v>56007</c:v>
                </c:pt>
                <c:pt idx="120" formatCode="General">
                  <c:v>64807</c:v>
                </c:pt>
                <c:pt idx="121" formatCode="General">
                  <c:v>60439</c:v>
                </c:pt>
                <c:pt idx="122" formatCode="General">
                  <c:v>58487</c:v>
                </c:pt>
                <c:pt idx="123" formatCode="General">
                  <c:v>62722</c:v>
                </c:pt>
                <c:pt idx="124" formatCode="General">
                  <c:v>62108</c:v>
                </c:pt>
                <c:pt idx="125" formatCode="General">
                  <c:v>60105</c:v>
                </c:pt>
                <c:pt idx="126" formatCode="General">
                  <c:v>61293</c:v>
                </c:pt>
                <c:pt idx="127" formatCode="General">
                  <c:v>57813</c:v>
                </c:pt>
                <c:pt idx="128" formatCode="General">
                  <c:v>59032</c:v>
                </c:pt>
                <c:pt idx="129" formatCode="General">
                  <c:v>63384</c:v>
                </c:pt>
                <c:pt idx="130" formatCode="General">
                  <c:v>64679</c:v>
                </c:pt>
                <c:pt idx="131" formatCode="General">
                  <c:v>70758</c:v>
                </c:pt>
                <c:pt idx="132" formatCode="General">
                  <c:v>58231</c:v>
                </c:pt>
                <c:pt idx="133" formatCode="General">
                  <c:v>51000</c:v>
                </c:pt>
                <c:pt idx="134" formatCode="General">
                  <c:v>60894</c:v>
                </c:pt>
                <c:pt idx="135" formatCode="General">
                  <c:v>61645</c:v>
                </c:pt>
                <c:pt idx="136" formatCode="General">
                  <c:v>56668</c:v>
                </c:pt>
                <c:pt idx="137" formatCode="General">
                  <c:v>53481</c:v>
                </c:pt>
                <c:pt idx="138" formatCode="General">
                  <c:v>51107</c:v>
                </c:pt>
                <c:pt idx="139" formatCode="General">
                  <c:v>53358</c:v>
                </c:pt>
                <c:pt idx="140" formatCode="General">
                  <c:v>57244</c:v>
                </c:pt>
                <c:pt idx="141" formatCode="General">
                  <c:v>67051</c:v>
                </c:pt>
                <c:pt idx="142" formatCode="General">
                  <c:v>60517</c:v>
                </c:pt>
                <c:pt idx="143" formatCode="General">
                  <c:v>53995</c:v>
                </c:pt>
                <c:pt idx="144" formatCode="General">
                  <c:v>60143</c:v>
                </c:pt>
                <c:pt idx="145" formatCode="General">
                  <c:v>62605</c:v>
                </c:pt>
                <c:pt idx="146" formatCode="General">
                  <c:v>59034</c:v>
                </c:pt>
                <c:pt idx="147" formatCode="General">
                  <c:v>50526</c:v>
                </c:pt>
                <c:pt idx="148" formatCode="General">
                  <c:v>52885</c:v>
                </c:pt>
                <c:pt idx="149" formatCode="General">
                  <c:v>57097</c:v>
                </c:pt>
                <c:pt idx="150" formatCode="General">
                  <c:v>57764</c:v>
                </c:pt>
                <c:pt idx="151" formatCode="General">
                  <c:v>57019</c:v>
                </c:pt>
                <c:pt idx="152" formatCode="General">
                  <c:v>60012</c:v>
                </c:pt>
                <c:pt idx="153" formatCode="General">
                  <c:v>56774</c:v>
                </c:pt>
                <c:pt idx="154" formatCode="General">
                  <c:v>48305</c:v>
                </c:pt>
                <c:pt idx="155" formatCode="General">
                  <c:v>46172</c:v>
                </c:pt>
                <c:pt idx="156" formatCode="General">
                  <c:v>44257</c:v>
                </c:pt>
                <c:pt idx="157" formatCode="General">
                  <c:v>44805</c:v>
                </c:pt>
                <c:pt idx="158" formatCode="General">
                  <c:v>41648</c:v>
                </c:pt>
                <c:pt idx="159" formatCode="General">
                  <c:v>40726</c:v>
                </c:pt>
                <c:pt idx="160" formatCode="General">
                  <c:v>39513</c:v>
                </c:pt>
                <c:pt idx="161" formatCode="General">
                  <c:v>40117</c:v>
                </c:pt>
                <c:pt idx="162" formatCode="General">
                  <c:v>38303</c:v>
                </c:pt>
                <c:pt idx="163" formatCode="General">
                  <c:v>40739</c:v>
                </c:pt>
                <c:pt idx="164" formatCode="General">
                  <c:v>39738</c:v>
                </c:pt>
                <c:pt idx="165" formatCode="General">
                  <c:v>45466</c:v>
                </c:pt>
                <c:pt idx="166" formatCode="General">
                  <c:v>43230</c:v>
                </c:pt>
                <c:pt idx="167" formatCode="General">
                  <c:v>43712</c:v>
                </c:pt>
                <c:pt idx="168" formatCode="General">
                  <c:v>49314</c:v>
                </c:pt>
                <c:pt idx="169" formatCode="General">
                  <c:v>46102</c:v>
                </c:pt>
                <c:pt idx="170" formatCode="General">
                  <c:v>40165</c:v>
                </c:pt>
                <c:pt idx="171" formatCode="General">
                  <c:v>39140</c:v>
                </c:pt>
                <c:pt idx="172" formatCode="General">
                  <c:v>42199</c:v>
                </c:pt>
                <c:pt idx="173" formatCode="General">
                  <c:v>43458</c:v>
                </c:pt>
                <c:pt idx="174" formatCode="General">
                  <c:v>40996</c:v>
                </c:pt>
                <c:pt idx="175" formatCode="General">
                  <c:v>42477</c:v>
                </c:pt>
                <c:pt idx="176" formatCode="General">
                  <c:v>42258</c:v>
                </c:pt>
                <c:pt idx="177" formatCode="General">
                  <c:v>39289</c:v>
                </c:pt>
                <c:pt idx="178" formatCode="General">
                  <c:v>37722</c:v>
                </c:pt>
                <c:pt idx="179" formatCode="General">
                  <c:v>39418</c:v>
                </c:pt>
                <c:pt idx="180" formatCode="General">
                  <c:v>41330</c:v>
                </c:pt>
                <c:pt idx="181" formatCode="General">
                  <c:v>40437</c:v>
                </c:pt>
                <c:pt idx="182" formatCode="General">
                  <c:v>40185</c:v>
                </c:pt>
                <c:pt idx="183" formatCode="General">
                  <c:v>40703</c:v>
                </c:pt>
                <c:pt idx="184" formatCode="General">
                  <c:v>41049</c:v>
                </c:pt>
                <c:pt idx="185" formatCode="General">
                  <c:v>40236</c:v>
                </c:pt>
                <c:pt idx="186" formatCode="General">
                  <c:v>35392</c:v>
                </c:pt>
                <c:pt idx="187" formatCode="General">
                  <c:v>38343</c:v>
                </c:pt>
                <c:pt idx="188" formatCode="General">
                  <c:v>39676</c:v>
                </c:pt>
                <c:pt idx="189" formatCode="General">
                  <c:v>37366</c:v>
                </c:pt>
                <c:pt idx="190" formatCode="General">
                  <c:v>32877</c:v>
                </c:pt>
                <c:pt idx="191" formatCode="General">
                  <c:v>32032</c:v>
                </c:pt>
                <c:pt idx="192" formatCode="General">
                  <c:v>31986</c:v>
                </c:pt>
                <c:pt idx="193" formatCode="General">
                  <c:v>29209</c:v>
                </c:pt>
                <c:pt idx="194" formatCode="General">
                  <c:v>26467</c:v>
                </c:pt>
                <c:pt idx="195" formatCode="General">
                  <c:v>23574</c:v>
                </c:pt>
                <c:pt idx="196" formatCode="General">
                  <c:v>22199</c:v>
                </c:pt>
                <c:pt idx="197" formatCode="General">
                  <c:v>19114</c:v>
                </c:pt>
                <c:pt idx="198" formatCode="General">
                  <c:v>18475</c:v>
                </c:pt>
                <c:pt idx="199" formatCode="General">
                  <c:v>17191</c:v>
                </c:pt>
                <c:pt idx="200" formatCode="General">
                  <c:v>15336</c:v>
                </c:pt>
                <c:pt idx="201" formatCode="General">
                  <c:v>14108</c:v>
                </c:pt>
                <c:pt idx="202" formatCode="General">
                  <c:v>13449</c:v>
                </c:pt>
                <c:pt idx="203" formatCode="General">
                  <c:v>11830</c:v>
                </c:pt>
                <c:pt idx="204" formatCode="General">
                  <c:v>11265</c:v>
                </c:pt>
                <c:pt idx="205" formatCode="General">
                  <c:v>10764</c:v>
                </c:pt>
                <c:pt idx="206" formatCode="General">
                  <c:v>10214</c:v>
                </c:pt>
                <c:pt idx="207" formatCode="General">
                  <c:v>9314</c:v>
                </c:pt>
                <c:pt idx="208" formatCode="General">
                  <c:v>8557</c:v>
                </c:pt>
                <c:pt idx="209" formatCode="General">
                  <c:v>8696</c:v>
                </c:pt>
                <c:pt idx="210" formatCode="General">
                  <c:v>8777</c:v>
                </c:pt>
                <c:pt idx="211" formatCode="General">
                  <c:v>7168</c:v>
                </c:pt>
                <c:pt idx="212" formatCode="General">
                  <c:v>7270</c:v>
                </c:pt>
                <c:pt idx="213" formatCode="General">
                  <c:v>6998</c:v>
                </c:pt>
                <c:pt idx="214" formatCode="General">
                  <c:v>3378</c:v>
                </c:pt>
                <c:pt idx="215" formatCode="General">
                  <c:v>3168</c:v>
                </c:pt>
                <c:pt idx="216" formatCode="General">
                  <c:v>3390</c:v>
                </c:pt>
                <c:pt idx="217" formatCode="General">
                  <c:v>4005</c:v>
                </c:pt>
                <c:pt idx="218" formatCode="General">
                  <c:v>3652</c:v>
                </c:pt>
                <c:pt idx="219" formatCode="General">
                  <c:v>2891</c:v>
                </c:pt>
                <c:pt idx="220" formatCode="General">
                  <c:v>1726</c:v>
                </c:pt>
                <c:pt idx="221" formatCode="General">
                  <c:v>1286</c:v>
                </c:pt>
                <c:pt idx="222" formatCode="General">
                  <c:v>1511</c:v>
                </c:pt>
                <c:pt idx="223" formatCode="General">
                  <c:v>1633</c:v>
                </c:pt>
                <c:pt idx="224" formatCode="General">
                  <c:v>1146</c:v>
                </c:pt>
                <c:pt idx="227" formatCode="General">
                  <c:v>491</c:v>
                </c:pt>
                <c:pt idx="228" formatCode="General">
                  <c:v>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99-4FBA-A754-61BDDDFCD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0705216"/>
        <c:axId val="13717361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Blad1!$C$3:$C$4</c15:sqref>
                        </c15:formulaRef>
                      </c:ext>
                    </c:extLst>
                    <c:strCache>
                      <c:ptCount val="2"/>
                      <c:pt idx="0">
                        <c:v>Isutbredning 2021/2022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Blad1!$A$5:$A$237</c15:sqref>
                        </c15:formulaRef>
                      </c:ext>
                    </c:extLst>
                    <c:numCache>
                      <c:formatCode>m/d/yyyy</c:formatCode>
                      <c:ptCount val="233"/>
                      <c:pt idx="0">
                        <c:v>44484</c:v>
                      </c:pt>
                      <c:pt idx="1">
                        <c:v>44485</c:v>
                      </c:pt>
                      <c:pt idx="2">
                        <c:v>44486</c:v>
                      </c:pt>
                      <c:pt idx="3">
                        <c:v>44487</c:v>
                      </c:pt>
                      <c:pt idx="4">
                        <c:v>44488</c:v>
                      </c:pt>
                      <c:pt idx="5">
                        <c:v>44489</c:v>
                      </c:pt>
                      <c:pt idx="6">
                        <c:v>44490</c:v>
                      </c:pt>
                      <c:pt idx="7">
                        <c:v>44491</c:v>
                      </c:pt>
                      <c:pt idx="8">
                        <c:v>44492</c:v>
                      </c:pt>
                      <c:pt idx="9">
                        <c:v>44493</c:v>
                      </c:pt>
                      <c:pt idx="10">
                        <c:v>44494</c:v>
                      </c:pt>
                      <c:pt idx="11">
                        <c:v>44495</c:v>
                      </c:pt>
                      <c:pt idx="12">
                        <c:v>44496</c:v>
                      </c:pt>
                      <c:pt idx="13">
                        <c:v>44497</c:v>
                      </c:pt>
                      <c:pt idx="14">
                        <c:v>44498</c:v>
                      </c:pt>
                      <c:pt idx="15">
                        <c:v>44499</c:v>
                      </c:pt>
                      <c:pt idx="16">
                        <c:v>44500</c:v>
                      </c:pt>
                      <c:pt idx="17">
                        <c:v>44501</c:v>
                      </c:pt>
                      <c:pt idx="18">
                        <c:v>44502</c:v>
                      </c:pt>
                      <c:pt idx="19">
                        <c:v>44503</c:v>
                      </c:pt>
                      <c:pt idx="20">
                        <c:v>44504</c:v>
                      </c:pt>
                      <c:pt idx="21">
                        <c:v>44505</c:v>
                      </c:pt>
                      <c:pt idx="22">
                        <c:v>44506</c:v>
                      </c:pt>
                      <c:pt idx="23">
                        <c:v>44507</c:v>
                      </c:pt>
                      <c:pt idx="24">
                        <c:v>44508</c:v>
                      </c:pt>
                      <c:pt idx="25">
                        <c:v>44509</c:v>
                      </c:pt>
                      <c:pt idx="26">
                        <c:v>44510</c:v>
                      </c:pt>
                      <c:pt idx="27">
                        <c:v>44511</c:v>
                      </c:pt>
                      <c:pt idx="28">
                        <c:v>44512</c:v>
                      </c:pt>
                      <c:pt idx="29">
                        <c:v>44513</c:v>
                      </c:pt>
                      <c:pt idx="30">
                        <c:v>44514</c:v>
                      </c:pt>
                      <c:pt idx="31">
                        <c:v>44515</c:v>
                      </c:pt>
                      <c:pt idx="32">
                        <c:v>44516</c:v>
                      </c:pt>
                      <c:pt idx="33">
                        <c:v>44517</c:v>
                      </c:pt>
                      <c:pt idx="34">
                        <c:v>44518</c:v>
                      </c:pt>
                      <c:pt idx="35">
                        <c:v>44519</c:v>
                      </c:pt>
                      <c:pt idx="36">
                        <c:v>44520</c:v>
                      </c:pt>
                      <c:pt idx="37">
                        <c:v>44521</c:v>
                      </c:pt>
                      <c:pt idx="38">
                        <c:v>44522</c:v>
                      </c:pt>
                      <c:pt idx="39">
                        <c:v>44523</c:v>
                      </c:pt>
                      <c:pt idx="40">
                        <c:v>44524</c:v>
                      </c:pt>
                      <c:pt idx="41">
                        <c:v>44525</c:v>
                      </c:pt>
                      <c:pt idx="42">
                        <c:v>44526</c:v>
                      </c:pt>
                      <c:pt idx="43">
                        <c:v>44527</c:v>
                      </c:pt>
                      <c:pt idx="44">
                        <c:v>44528</c:v>
                      </c:pt>
                      <c:pt idx="45">
                        <c:v>44529</c:v>
                      </c:pt>
                      <c:pt idx="46">
                        <c:v>44530</c:v>
                      </c:pt>
                      <c:pt idx="47">
                        <c:v>44531</c:v>
                      </c:pt>
                      <c:pt idx="48">
                        <c:v>44532</c:v>
                      </c:pt>
                      <c:pt idx="49">
                        <c:v>44533</c:v>
                      </c:pt>
                      <c:pt idx="50">
                        <c:v>44534</c:v>
                      </c:pt>
                      <c:pt idx="51">
                        <c:v>44535</c:v>
                      </c:pt>
                      <c:pt idx="52">
                        <c:v>44536</c:v>
                      </c:pt>
                      <c:pt idx="53">
                        <c:v>44537</c:v>
                      </c:pt>
                      <c:pt idx="54">
                        <c:v>44538</c:v>
                      </c:pt>
                      <c:pt idx="55">
                        <c:v>44539</c:v>
                      </c:pt>
                      <c:pt idx="56">
                        <c:v>44540</c:v>
                      </c:pt>
                      <c:pt idx="57">
                        <c:v>44541</c:v>
                      </c:pt>
                      <c:pt idx="58">
                        <c:v>44542</c:v>
                      </c:pt>
                      <c:pt idx="59">
                        <c:v>44543</c:v>
                      </c:pt>
                      <c:pt idx="60">
                        <c:v>44544</c:v>
                      </c:pt>
                      <c:pt idx="61">
                        <c:v>44545</c:v>
                      </c:pt>
                      <c:pt idx="62">
                        <c:v>44546</c:v>
                      </c:pt>
                      <c:pt idx="63">
                        <c:v>44547</c:v>
                      </c:pt>
                      <c:pt idx="64">
                        <c:v>44548</c:v>
                      </c:pt>
                      <c:pt idx="65">
                        <c:v>44549</c:v>
                      </c:pt>
                      <c:pt idx="66">
                        <c:v>44550</c:v>
                      </c:pt>
                      <c:pt idx="67">
                        <c:v>44551</c:v>
                      </c:pt>
                      <c:pt idx="68">
                        <c:v>44552</c:v>
                      </c:pt>
                      <c:pt idx="69">
                        <c:v>44553</c:v>
                      </c:pt>
                      <c:pt idx="70">
                        <c:v>44554</c:v>
                      </c:pt>
                      <c:pt idx="71">
                        <c:v>44555</c:v>
                      </c:pt>
                      <c:pt idx="72">
                        <c:v>44556</c:v>
                      </c:pt>
                      <c:pt idx="73">
                        <c:v>44557</c:v>
                      </c:pt>
                      <c:pt idx="74">
                        <c:v>44558</c:v>
                      </c:pt>
                      <c:pt idx="75">
                        <c:v>44559</c:v>
                      </c:pt>
                      <c:pt idx="76">
                        <c:v>44560</c:v>
                      </c:pt>
                      <c:pt idx="77">
                        <c:v>44561</c:v>
                      </c:pt>
                      <c:pt idx="78">
                        <c:v>44562</c:v>
                      </c:pt>
                      <c:pt idx="79">
                        <c:v>44563</c:v>
                      </c:pt>
                      <c:pt idx="80">
                        <c:v>44564</c:v>
                      </c:pt>
                      <c:pt idx="81">
                        <c:v>44565</c:v>
                      </c:pt>
                      <c:pt idx="82">
                        <c:v>44566</c:v>
                      </c:pt>
                      <c:pt idx="83">
                        <c:v>44567</c:v>
                      </c:pt>
                      <c:pt idx="84">
                        <c:v>44568</c:v>
                      </c:pt>
                      <c:pt idx="85">
                        <c:v>44569</c:v>
                      </c:pt>
                      <c:pt idx="86">
                        <c:v>44570</c:v>
                      </c:pt>
                      <c:pt idx="87">
                        <c:v>44571</c:v>
                      </c:pt>
                      <c:pt idx="88">
                        <c:v>44572</c:v>
                      </c:pt>
                      <c:pt idx="89">
                        <c:v>44573</c:v>
                      </c:pt>
                      <c:pt idx="90">
                        <c:v>44574</c:v>
                      </c:pt>
                      <c:pt idx="91">
                        <c:v>44575</c:v>
                      </c:pt>
                      <c:pt idx="92">
                        <c:v>44576</c:v>
                      </c:pt>
                      <c:pt idx="93">
                        <c:v>44577</c:v>
                      </c:pt>
                      <c:pt idx="94">
                        <c:v>44578</c:v>
                      </c:pt>
                      <c:pt idx="95">
                        <c:v>44579</c:v>
                      </c:pt>
                      <c:pt idx="96">
                        <c:v>44580</c:v>
                      </c:pt>
                      <c:pt idx="97">
                        <c:v>44581</c:v>
                      </c:pt>
                      <c:pt idx="98">
                        <c:v>44582</c:v>
                      </c:pt>
                      <c:pt idx="99">
                        <c:v>44583</c:v>
                      </c:pt>
                      <c:pt idx="100">
                        <c:v>44584</c:v>
                      </c:pt>
                      <c:pt idx="101">
                        <c:v>44585</c:v>
                      </c:pt>
                      <c:pt idx="102">
                        <c:v>44586</c:v>
                      </c:pt>
                      <c:pt idx="103">
                        <c:v>44587</c:v>
                      </c:pt>
                      <c:pt idx="104">
                        <c:v>44588</c:v>
                      </c:pt>
                      <c:pt idx="105">
                        <c:v>44589</c:v>
                      </c:pt>
                      <c:pt idx="106">
                        <c:v>44590</c:v>
                      </c:pt>
                      <c:pt idx="107">
                        <c:v>44591</c:v>
                      </c:pt>
                      <c:pt idx="108">
                        <c:v>44592</c:v>
                      </c:pt>
                      <c:pt idx="109">
                        <c:v>44593</c:v>
                      </c:pt>
                      <c:pt idx="110">
                        <c:v>44594</c:v>
                      </c:pt>
                      <c:pt idx="111">
                        <c:v>44595</c:v>
                      </c:pt>
                      <c:pt idx="112">
                        <c:v>44596</c:v>
                      </c:pt>
                      <c:pt idx="113">
                        <c:v>44597</c:v>
                      </c:pt>
                      <c:pt idx="114">
                        <c:v>44598</c:v>
                      </c:pt>
                      <c:pt idx="115">
                        <c:v>44599</c:v>
                      </c:pt>
                      <c:pt idx="116">
                        <c:v>44600</c:v>
                      </c:pt>
                      <c:pt idx="117">
                        <c:v>44601</c:v>
                      </c:pt>
                      <c:pt idx="118">
                        <c:v>44602</c:v>
                      </c:pt>
                      <c:pt idx="119">
                        <c:v>44603</c:v>
                      </c:pt>
                      <c:pt idx="120">
                        <c:v>44604</c:v>
                      </c:pt>
                      <c:pt idx="121">
                        <c:v>44605</c:v>
                      </c:pt>
                      <c:pt idx="122">
                        <c:v>44606</c:v>
                      </c:pt>
                      <c:pt idx="123">
                        <c:v>44607</c:v>
                      </c:pt>
                      <c:pt idx="124">
                        <c:v>44608</c:v>
                      </c:pt>
                      <c:pt idx="125">
                        <c:v>44609</c:v>
                      </c:pt>
                      <c:pt idx="126">
                        <c:v>44610</c:v>
                      </c:pt>
                      <c:pt idx="127">
                        <c:v>44611</c:v>
                      </c:pt>
                      <c:pt idx="128">
                        <c:v>44612</c:v>
                      </c:pt>
                      <c:pt idx="129">
                        <c:v>44613</c:v>
                      </c:pt>
                      <c:pt idx="130">
                        <c:v>44614</c:v>
                      </c:pt>
                      <c:pt idx="131">
                        <c:v>44615</c:v>
                      </c:pt>
                      <c:pt idx="132">
                        <c:v>44616</c:v>
                      </c:pt>
                      <c:pt idx="133">
                        <c:v>44617</c:v>
                      </c:pt>
                      <c:pt idx="134">
                        <c:v>44618</c:v>
                      </c:pt>
                      <c:pt idx="135">
                        <c:v>44619</c:v>
                      </c:pt>
                      <c:pt idx="136">
                        <c:v>44620</c:v>
                      </c:pt>
                      <c:pt idx="137">
                        <c:v>44621</c:v>
                      </c:pt>
                      <c:pt idx="138">
                        <c:v>44622</c:v>
                      </c:pt>
                      <c:pt idx="139">
                        <c:v>44623</c:v>
                      </c:pt>
                      <c:pt idx="140">
                        <c:v>44624</c:v>
                      </c:pt>
                      <c:pt idx="141">
                        <c:v>44625</c:v>
                      </c:pt>
                      <c:pt idx="142">
                        <c:v>44626</c:v>
                      </c:pt>
                      <c:pt idx="143">
                        <c:v>44627</c:v>
                      </c:pt>
                      <c:pt idx="144">
                        <c:v>44628</c:v>
                      </c:pt>
                      <c:pt idx="145">
                        <c:v>44629</c:v>
                      </c:pt>
                      <c:pt idx="146">
                        <c:v>44630</c:v>
                      </c:pt>
                      <c:pt idx="147">
                        <c:v>44631</c:v>
                      </c:pt>
                      <c:pt idx="148">
                        <c:v>44632</c:v>
                      </c:pt>
                      <c:pt idx="149">
                        <c:v>44633</c:v>
                      </c:pt>
                      <c:pt idx="150">
                        <c:v>44634</c:v>
                      </c:pt>
                      <c:pt idx="151">
                        <c:v>44635</c:v>
                      </c:pt>
                      <c:pt idx="152">
                        <c:v>44636</c:v>
                      </c:pt>
                      <c:pt idx="153">
                        <c:v>44637</c:v>
                      </c:pt>
                      <c:pt idx="154">
                        <c:v>44638</c:v>
                      </c:pt>
                      <c:pt idx="155">
                        <c:v>44639</c:v>
                      </c:pt>
                      <c:pt idx="156">
                        <c:v>44640</c:v>
                      </c:pt>
                      <c:pt idx="157">
                        <c:v>44641</c:v>
                      </c:pt>
                      <c:pt idx="158">
                        <c:v>44642</c:v>
                      </c:pt>
                      <c:pt idx="159">
                        <c:v>44643</c:v>
                      </c:pt>
                      <c:pt idx="160">
                        <c:v>44644</c:v>
                      </c:pt>
                      <c:pt idx="161">
                        <c:v>44645</c:v>
                      </c:pt>
                      <c:pt idx="162">
                        <c:v>44646</c:v>
                      </c:pt>
                      <c:pt idx="163">
                        <c:v>44647</c:v>
                      </c:pt>
                      <c:pt idx="164">
                        <c:v>44648</c:v>
                      </c:pt>
                      <c:pt idx="165">
                        <c:v>44649</c:v>
                      </c:pt>
                      <c:pt idx="166">
                        <c:v>44650</c:v>
                      </c:pt>
                      <c:pt idx="167">
                        <c:v>44651</c:v>
                      </c:pt>
                      <c:pt idx="168">
                        <c:v>44652</c:v>
                      </c:pt>
                      <c:pt idx="169">
                        <c:v>44653</c:v>
                      </c:pt>
                      <c:pt idx="170">
                        <c:v>44654</c:v>
                      </c:pt>
                      <c:pt idx="171">
                        <c:v>44655</c:v>
                      </c:pt>
                      <c:pt idx="172">
                        <c:v>44656</c:v>
                      </c:pt>
                      <c:pt idx="173">
                        <c:v>44657</c:v>
                      </c:pt>
                      <c:pt idx="174">
                        <c:v>44658</c:v>
                      </c:pt>
                      <c:pt idx="175">
                        <c:v>44659</c:v>
                      </c:pt>
                      <c:pt idx="176">
                        <c:v>44660</c:v>
                      </c:pt>
                      <c:pt idx="177">
                        <c:v>44661</c:v>
                      </c:pt>
                      <c:pt idx="178">
                        <c:v>44662</c:v>
                      </c:pt>
                      <c:pt idx="179">
                        <c:v>44663</c:v>
                      </c:pt>
                      <c:pt idx="180">
                        <c:v>44664</c:v>
                      </c:pt>
                      <c:pt idx="181">
                        <c:v>44665</c:v>
                      </c:pt>
                      <c:pt idx="182">
                        <c:v>44666</c:v>
                      </c:pt>
                      <c:pt idx="183">
                        <c:v>44667</c:v>
                      </c:pt>
                      <c:pt idx="184">
                        <c:v>44668</c:v>
                      </c:pt>
                      <c:pt idx="185">
                        <c:v>44669</c:v>
                      </c:pt>
                      <c:pt idx="186">
                        <c:v>44670</c:v>
                      </c:pt>
                      <c:pt idx="187">
                        <c:v>44671</c:v>
                      </c:pt>
                      <c:pt idx="188">
                        <c:v>44672</c:v>
                      </c:pt>
                      <c:pt idx="189">
                        <c:v>44673</c:v>
                      </c:pt>
                      <c:pt idx="190">
                        <c:v>44674</c:v>
                      </c:pt>
                      <c:pt idx="191">
                        <c:v>44675</c:v>
                      </c:pt>
                      <c:pt idx="192">
                        <c:v>44676</c:v>
                      </c:pt>
                      <c:pt idx="193">
                        <c:v>44677</c:v>
                      </c:pt>
                      <c:pt idx="194">
                        <c:v>44678</c:v>
                      </c:pt>
                      <c:pt idx="195">
                        <c:v>44679</c:v>
                      </c:pt>
                      <c:pt idx="196">
                        <c:v>44680</c:v>
                      </c:pt>
                      <c:pt idx="197">
                        <c:v>44681</c:v>
                      </c:pt>
                      <c:pt idx="198">
                        <c:v>44682</c:v>
                      </c:pt>
                      <c:pt idx="199">
                        <c:v>44683</c:v>
                      </c:pt>
                      <c:pt idx="200">
                        <c:v>44684</c:v>
                      </c:pt>
                      <c:pt idx="201">
                        <c:v>44685</c:v>
                      </c:pt>
                      <c:pt idx="202">
                        <c:v>44686</c:v>
                      </c:pt>
                      <c:pt idx="203">
                        <c:v>44687</c:v>
                      </c:pt>
                      <c:pt idx="204">
                        <c:v>44688</c:v>
                      </c:pt>
                      <c:pt idx="205">
                        <c:v>44689</c:v>
                      </c:pt>
                      <c:pt idx="206">
                        <c:v>44690</c:v>
                      </c:pt>
                      <c:pt idx="207">
                        <c:v>44691</c:v>
                      </c:pt>
                      <c:pt idx="208">
                        <c:v>44692</c:v>
                      </c:pt>
                      <c:pt idx="209">
                        <c:v>44693</c:v>
                      </c:pt>
                      <c:pt idx="210">
                        <c:v>44694</c:v>
                      </c:pt>
                      <c:pt idx="211">
                        <c:v>44695</c:v>
                      </c:pt>
                      <c:pt idx="212">
                        <c:v>44696</c:v>
                      </c:pt>
                      <c:pt idx="213">
                        <c:v>44697</c:v>
                      </c:pt>
                      <c:pt idx="214">
                        <c:v>44698</c:v>
                      </c:pt>
                      <c:pt idx="215">
                        <c:v>44699</c:v>
                      </c:pt>
                      <c:pt idx="216">
                        <c:v>44700</c:v>
                      </c:pt>
                      <c:pt idx="217">
                        <c:v>44701</c:v>
                      </c:pt>
                      <c:pt idx="218">
                        <c:v>44702</c:v>
                      </c:pt>
                      <c:pt idx="219">
                        <c:v>44703</c:v>
                      </c:pt>
                      <c:pt idx="220">
                        <c:v>44704</c:v>
                      </c:pt>
                      <c:pt idx="221">
                        <c:v>44705</c:v>
                      </c:pt>
                      <c:pt idx="222">
                        <c:v>44706</c:v>
                      </c:pt>
                      <c:pt idx="223">
                        <c:v>44707</c:v>
                      </c:pt>
                      <c:pt idx="224">
                        <c:v>44708</c:v>
                      </c:pt>
                      <c:pt idx="225">
                        <c:v>44709</c:v>
                      </c:pt>
                      <c:pt idx="226">
                        <c:v>44710</c:v>
                      </c:pt>
                      <c:pt idx="227">
                        <c:v>44711</c:v>
                      </c:pt>
                      <c:pt idx="228">
                        <c:v>44712</c:v>
                      </c:pt>
                      <c:pt idx="229">
                        <c:v>44713</c:v>
                      </c:pt>
                      <c:pt idx="230">
                        <c:v>44714</c:v>
                      </c:pt>
                      <c:pt idx="231">
                        <c:v>44715</c:v>
                      </c:pt>
                      <c:pt idx="232">
                        <c:v>44716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Blad1!$C$5:$C$237</c15:sqref>
                        </c15:formulaRef>
                      </c:ext>
                    </c:extLst>
                    <c:numCache>
                      <c:formatCode>General</c:formatCode>
                      <c:ptCount val="23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899-4FBA-A754-61BDDDFCD3E0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Blad1!$D$3:$D$4</c:f>
              <c:strCache>
                <c:ptCount val="2"/>
                <c:pt idx="0">
                  <c:v>Klimat 1981-2010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Blad1!$A$5:$A$237</c:f>
              <c:numCache>
                <c:formatCode>m/d/yyyy</c:formatCode>
                <c:ptCount val="233"/>
                <c:pt idx="0">
                  <c:v>44484</c:v>
                </c:pt>
                <c:pt idx="1">
                  <c:v>44485</c:v>
                </c:pt>
                <c:pt idx="2">
                  <c:v>44486</c:v>
                </c:pt>
                <c:pt idx="3">
                  <c:v>44487</c:v>
                </c:pt>
                <c:pt idx="4">
                  <c:v>44488</c:v>
                </c:pt>
                <c:pt idx="5">
                  <c:v>44489</c:v>
                </c:pt>
                <c:pt idx="6">
                  <c:v>44490</c:v>
                </c:pt>
                <c:pt idx="7">
                  <c:v>44491</c:v>
                </c:pt>
                <c:pt idx="8">
                  <c:v>44492</c:v>
                </c:pt>
                <c:pt idx="9">
                  <c:v>44493</c:v>
                </c:pt>
                <c:pt idx="10">
                  <c:v>44494</c:v>
                </c:pt>
                <c:pt idx="11">
                  <c:v>44495</c:v>
                </c:pt>
                <c:pt idx="12">
                  <c:v>44496</c:v>
                </c:pt>
                <c:pt idx="13">
                  <c:v>44497</c:v>
                </c:pt>
                <c:pt idx="14">
                  <c:v>44498</c:v>
                </c:pt>
                <c:pt idx="15">
                  <c:v>44499</c:v>
                </c:pt>
                <c:pt idx="16">
                  <c:v>44500</c:v>
                </c:pt>
                <c:pt idx="17">
                  <c:v>44501</c:v>
                </c:pt>
                <c:pt idx="18">
                  <c:v>44502</c:v>
                </c:pt>
                <c:pt idx="19">
                  <c:v>44503</c:v>
                </c:pt>
                <c:pt idx="20">
                  <c:v>44504</c:v>
                </c:pt>
                <c:pt idx="21">
                  <c:v>44505</c:v>
                </c:pt>
                <c:pt idx="22">
                  <c:v>44506</c:v>
                </c:pt>
                <c:pt idx="23">
                  <c:v>44507</c:v>
                </c:pt>
                <c:pt idx="24">
                  <c:v>44508</c:v>
                </c:pt>
                <c:pt idx="25">
                  <c:v>44509</c:v>
                </c:pt>
                <c:pt idx="26">
                  <c:v>44510</c:v>
                </c:pt>
                <c:pt idx="27">
                  <c:v>44511</c:v>
                </c:pt>
                <c:pt idx="28">
                  <c:v>44512</c:v>
                </c:pt>
                <c:pt idx="29">
                  <c:v>44513</c:v>
                </c:pt>
                <c:pt idx="30">
                  <c:v>44514</c:v>
                </c:pt>
                <c:pt idx="31">
                  <c:v>44515</c:v>
                </c:pt>
                <c:pt idx="32">
                  <c:v>44516</c:v>
                </c:pt>
                <c:pt idx="33">
                  <c:v>44517</c:v>
                </c:pt>
                <c:pt idx="34">
                  <c:v>44518</c:v>
                </c:pt>
                <c:pt idx="35">
                  <c:v>44519</c:v>
                </c:pt>
                <c:pt idx="36">
                  <c:v>44520</c:v>
                </c:pt>
                <c:pt idx="37">
                  <c:v>44521</c:v>
                </c:pt>
                <c:pt idx="38">
                  <c:v>44522</c:v>
                </c:pt>
                <c:pt idx="39">
                  <c:v>44523</c:v>
                </c:pt>
                <c:pt idx="40">
                  <c:v>44524</c:v>
                </c:pt>
                <c:pt idx="41">
                  <c:v>44525</c:v>
                </c:pt>
                <c:pt idx="42">
                  <c:v>44526</c:v>
                </c:pt>
                <c:pt idx="43">
                  <c:v>44527</c:v>
                </c:pt>
                <c:pt idx="44">
                  <c:v>44528</c:v>
                </c:pt>
                <c:pt idx="45">
                  <c:v>44529</c:v>
                </c:pt>
                <c:pt idx="46">
                  <c:v>44530</c:v>
                </c:pt>
                <c:pt idx="47">
                  <c:v>44531</c:v>
                </c:pt>
                <c:pt idx="48">
                  <c:v>44532</c:v>
                </c:pt>
                <c:pt idx="49">
                  <c:v>44533</c:v>
                </c:pt>
                <c:pt idx="50">
                  <c:v>44534</c:v>
                </c:pt>
                <c:pt idx="51">
                  <c:v>44535</c:v>
                </c:pt>
                <c:pt idx="52">
                  <c:v>44536</c:v>
                </c:pt>
                <c:pt idx="53">
                  <c:v>44537</c:v>
                </c:pt>
                <c:pt idx="54">
                  <c:v>44538</c:v>
                </c:pt>
                <c:pt idx="55">
                  <c:v>44539</c:v>
                </c:pt>
                <c:pt idx="56">
                  <c:v>44540</c:v>
                </c:pt>
                <c:pt idx="57">
                  <c:v>44541</c:v>
                </c:pt>
                <c:pt idx="58">
                  <c:v>44542</c:v>
                </c:pt>
                <c:pt idx="59">
                  <c:v>44543</c:v>
                </c:pt>
                <c:pt idx="60">
                  <c:v>44544</c:v>
                </c:pt>
                <c:pt idx="61">
                  <c:v>44545</c:v>
                </c:pt>
                <c:pt idx="62">
                  <c:v>44546</c:v>
                </c:pt>
                <c:pt idx="63">
                  <c:v>44547</c:v>
                </c:pt>
                <c:pt idx="64">
                  <c:v>44548</c:v>
                </c:pt>
                <c:pt idx="65">
                  <c:v>44549</c:v>
                </c:pt>
                <c:pt idx="66">
                  <c:v>44550</c:v>
                </c:pt>
                <c:pt idx="67">
                  <c:v>44551</c:v>
                </c:pt>
                <c:pt idx="68">
                  <c:v>44552</c:v>
                </c:pt>
                <c:pt idx="69">
                  <c:v>44553</c:v>
                </c:pt>
                <c:pt idx="70">
                  <c:v>44554</c:v>
                </c:pt>
                <c:pt idx="71">
                  <c:v>44555</c:v>
                </c:pt>
                <c:pt idx="72">
                  <c:v>44556</c:v>
                </c:pt>
                <c:pt idx="73">
                  <c:v>44557</c:v>
                </c:pt>
                <c:pt idx="74">
                  <c:v>44558</c:v>
                </c:pt>
                <c:pt idx="75">
                  <c:v>44559</c:v>
                </c:pt>
                <c:pt idx="76">
                  <c:v>44560</c:v>
                </c:pt>
                <c:pt idx="77">
                  <c:v>44561</c:v>
                </c:pt>
                <c:pt idx="78">
                  <c:v>44562</c:v>
                </c:pt>
                <c:pt idx="79">
                  <c:v>44563</c:v>
                </c:pt>
                <c:pt idx="80">
                  <c:v>44564</c:v>
                </c:pt>
                <c:pt idx="81">
                  <c:v>44565</c:v>
                </c:pt>
                <c:pt idx="82">
                  <c:v>44566</c:v>
                </c:pt>
                <c:pt idx="83">
                  <c:v>44567</c:v>
                </c:pt>
                <c:pt idx="84">
                  <c:v>44568</c:v>
                </c:pt>
                <c:pt idx="85">
                  <c:v>44569</c:v>
                </c:pt>
                <c:pt idx="86">
                  <c:v>44570</c:v>
                </c:pt>
                <c:pt idx="87">
                  <c:v>44571</c:v>
                </c:pt>
                <c:pt idx="88">
                  <c:v>44572</c:v>
                </c:pt>
                <c:pt idx="89">
                  <c:v>44573</c:v>
                </c:pt>
                <c:pt idx="90">
                  <c:v>44574</c:v>
                </c:pt>
                <c:pt idx="91">
                  <c:v>44575</c:v>
                </c:pt>
                <c:pt idx="92">
                  <c:v>44576</c:v>
                </c:pt>
                <c:pt idx="93">
                  <c:v>44577</c:v>
                </c:pt>
                <c:pt idx="94">
                  <c:v>44578</c:v>
                </c:pt>
                <c:pt idx="95">
                  <c:v>44579</c:v>
                </c:pt>
                <c:pt idx="96">
                  <c:v>44580</c:v>
                </c:pt>
                <c:pt idx="97">
                  <c:v>44581</c:v>
                </c:pt>
                <c:pt idx="98">
                  <c:v>44582</c:v>
                </c:pt>
                <c:pt idx="99">
                  <c:v>44583</c:v>
                </c:pt>
                <c:pt idx="100">
                  <c:v>44584</c:v>
                </c:pt>
                <c:pt idx="101">
                  <c:v>44585</c:v>
                </c:pt>
                <c:pt idx="102">
                  <c:v>44586</c:v>
                </c:pt>
                <c:pt idx="103">
                  <c:v>44587</c:v>
                </c:pt>
                <c:pt idx="104">
                  <c:v>44588</c:v>
                </c:pt>
                <c:pt idx="105">
                  <c:v>44589</c:v>
                </c:pt>
                <c:pt idx="106">
                  <c:v>44590</c:v>
                </c:pt>
                <c:pt idx="107">
                  <c:v>44591</c:v>
                </c:pt>
                <c:pt idx="108">
                  <c:v>44592</c:v>
                </c:pt>
                <c:pt idx="109">
                  <c:v>44593</c:v>
                </c:pt>
                <c:pt idx="110">
                  <c:v>44594</c:v>
                </c:pt>
                <c:pt idx="111">
                  <c:v>44595</c:v>
                </c:pt>
                <c:pt idx="112">
                  <c:v>44596</c:v>
                </c:pt>
                <c:pt idx="113">
                  <c:v>44597</c:v>
                </c:pt>
                <c:pt idx="114">
                  <c:v>44598</c:v>
                </c:pt>
                <c:pt idx="115">
                  <c:v>44599</c:v>
                </c:pt>
                <c:pt idx="116">
                  <c:v>44600</c:v>
                </c:pt>
                <c:pt idx="117">
                  <c:v>44601</c:v>
                </c:pt>
                <c:pt idx="118">
                  <c:v>44602</c:v>
                </c:pt>
                <c:pt idx="119">
                  <c:v>44603</c:v>
                </c:pt>
                <c:pt idx="120">
                  <c:v>44604</c:v>
                </c:pt>
                <c:pt idx="121">
                  <c:v>44605</c:v>
                </c:pt>
                <c:pt idx="122">
                  <c:v>44606</c:v>
                </c:pt>
                <c:pt idx="123">
                  <c:v>44607</c:v>
                </c:pt>
                <c:pt idx="124">
                  <c:v>44608</c:v>
                </c:pt>
                <c:pt idx="125">
                  <c:v>44609</c:v>
                </c:pt>
                <c:pt idx="126">
                  <c:v>44610</c:v>
                </c:pt>
                <c:pt idx="127">
                  <c:v>44611</c:v>
                </c:pt>
                <c:pt idx="128">
                  <c:v>44612</c:v>
                </c:pt>
                <c:pt idx="129">
                  <c:v>44613</c:v>
                </c:pt>
                <c:pt idx="130">
                  <c:v>44614</c:v>
                </c:pt>
                <c:pt idx="131">
                  <c:v>44615</c:v>
                </c:pt>
                <c:pt idx="132">
                  <c:v>44616</c:v>
                </c:pt>
                <c:pt idx="133">
                  <c:v>44617</c:v>
                </c:pt>
                <c:pt idx="134">
                  <c:v>44618</c:v>
                </c:pt>
                <c:pt idx="135">
                  <c:v>44619</c:v>
                </c:pt>
                <c:pt idx="136">
                  <c:v>44620</c:v>
                </c:pt>
                <c:pt idx="137">
                  <c:v>44621</c:v>
                </c:pt>
                <c:pt idx="138">
                  <c:v>44622</c:v>
                </c:pt>
                <c:pt idx="139">
                  <c:v>44623</c:v>
                </c:pt>
                <c:pt idx="140">
                  <c:v>44624</c:v>
                </c:pt>
                <c:pt idx="141">
                  <c:v>44625</c:v>
                </c:pt>
                <c:pt idx="142">
                  <c:v>44626</c:v>
                </c:pt>
                <c:pt idx="143">
                  <c:v>44627</c:v>
                </c:pt>
                <c:pt idx="144">
                  <c:v>44628</c:v>
                </c:pt>
                <c:pt idx="145">
                  <c:v>44629</c:v>
                </c:pt>
                <c:pt idx="146">
                  <c:v>44630</c:v>
                </c:pt>
                <c:pt idx="147">
                  <c:v>44631</c:v>
                </c:pt>
                <c:pt idx="148">
                  <c:v>44632</c:v>
                </c:pt>
                <c:pt idx="149">
                  <c:v>44633</c:v>
                </c:pt>
                <c:pt idx="150">
                  <c:v>44634</c:v>
                </c:pt>
                <c:pt idx="151">
                  <c:v>44635</c:v>
                </c:pt>
                <c:pt idx="152">
                  <c:v>44636</c:v>
                </c:pt>
                <c:pt idx="153">
                  <c:v>44637</c:v>
                </c:pt>
                <c:pt idx="154">
                  <c:v>44638</c:v>
                </c:pt>
                <c:pt idx="155">
                  <c:v>44639</c:v>
                </c:pt>
                <c:pt idx="156">
                  <c:v>44640</c:v>
                </c:pt>
                <c:pt idx="157">
                  <c:v>44641</c:v>
                </c:pt>
                <c:pt idx="158">
                  <c:v>44642</c:v>
                </c:pt>
                <c:pt idx="159">
                  <c:v>44643</c:v>
                </c:pt>
                <c:pt idx="160">
                  <c:v>44644</c:v>
                </c:pt>
                <c:pt idx="161">
                  <c:v>44645</c:v>
                </c:pt>
                <c:pt idx="162">
                  <c:v>44646</c:v>
                </c:pt>
                <c:pt idx="163">
                  <c:v>44647</c:v>
                </c:pt>
                <c:pt idx="164">
                  <c:v>44648</c:v>
                </c:pt>
                <c:pt idx="165">
                  <c:v>44649</c:v>
                </c:pt>
                <c:pt idx="166">
                  <c:v>44650</c:v>
                </c:pt>
                <c:pt idx="167">
                  <c:v>44651</c:v>
                </c:pt>
                <c:pt idx="168">
                  <c:v>44652</c:v>
                </c:pt>
                <c:pt idx="169">
                  <c:v>44653</c:v>
                </c:pt>
                <c:pt idx="170">
                  <c:v>44654</c:v>
                </c:pt>
                <c:pt idx="171">
                  <c:v>44655</c:v>
                </c:pt>
                <c:pt idx="172">
                  <c:v>44656</c:v>
                </c:pt>
                <c:pt idx="173">
                  <c:v>44657</c:v>
                </c:pt>
                <c:pt idx="174">
                  <c:v>44658</c:v>
                </c:pt>
                <c:pt idx="175">
                  <c:v>44659</c:v>
                </c:pt>
                <c:pt idx="176">
                  <c:v>44660</c:v>
                </c:pt>
                <c:pt idx="177">
                  <c:v>44661</c:v>
                </c:pt>
                <c:pt idx="178">
                  <c:v>44662</c:v>
                </c:pt>
                <c:pt idx="179">
                  <c:v>44663</c:v>
                </c:pt>
                <c:pt idx="180">
                  <c:v>44664</c:v>
                </c:pt>
                <c:pt idx="181">
                  <c:v>44665</c:v>
                </c:pt>
                <c:pt idx="182">
                  <c:v>44666</c:v>
                </c:pt>
                <c:pt idx="183">
                  <c:v>44667</c:v>
                </c:pt>
                <c:pt idx="184">
                  <c:v>44668</c:v>
                </c:pt>
                <c:pt idx="185">
                  <c:v>44669</c:v>
                </c:pt>
                <c:pt idx="186">
                  <c:v>44670</c:v>
                </c:pt>
                <c:pt idx="187">
                  <c:v>44671</c:v>
                </c:pt>
                <c:pt idx="188">
                  <c:v>44672</c:v>
                </c:pt>
                <c:pt idx="189">
                  <c:v>44673</c:v>
                </c:pt>
                <c:pt idx="190">
                  <c:v>44674</c:v>
                </c:pt>
                <c:pt idx="191">
                  <c:v>44675</c:v>
                </c:pt>
                <c:pt idx="192">
                  <c:v>44676</c:v>
                </c:pt>
                <c:pt idx="193">
                  <c:v>44677</c:v>
                </c:pt>
                <c:pt idx="194">
                  <c:v>44678</c:v>
                </c:pt>
                <c:pt idx="195">
                  <c:v>44679</c:v>
                </c:pt>
                <c:pt idx="196">
                  <c:v>44680</c:v>
                </c:pt>
                <c:pt idx="197">
                  <c:v>44681</c:v>
                </c:pt>
                <c:pt idx="198">
                  <c:v>44682</c:v>
                </c:pt>
                <c:pt idx="199">
                  <c:v>44683</c:v>
                </c:pt>
                <c:pt idx="200">
                  <c:v>44684</c:v>
                </c:pt>
                <c:pt idx="201">
                  <c:v>44685</c:v>
                </c:pt>
                <c:pt idx="202">
                  <c:v>44686</c:v>
                </c:pt>
                <c:pt idx="203">
                  <c:v>44687</c:v>
                </c:pt>
                <c:pt idx="204">
                  <c:v>44688</c:v>
                </c:pt>
                <c:pt idx="205">
                  <c:v>44689</c:v>
                </c:pt>
                <c:pt idx="206">
                  <c:v>44690</c:v>
                </c:pt>
                <c:pt idx="207">
                  <c:v>44691</c:v>
                </c:pt>
                <c:pt idx="208">
                  <c:v>44692</c:v>
                </c:pt>
                <c:pt idx="209">
                  <c:v>44693</c:v>
                </c:pt>
                <c:pt idx="210">
                  <c:v>44694</c:v>
                </c:pt>
                <c:pt idx="211">
                  <c:v>44695</c:v>
                </c:pt>
                <c:pt idx="212">
                  <c:v>44696</c:v>
                </c:pt>
                <c:pt idx="213">
                  <c:v>44697</c:v>
                </c:pt>
                <c:pt idx="214">
                  <c:v>44698</c:v>
                </c:pt>
                <c:pt idx="215">
                  <c:v>44699</c:v>
                </c:pt>
                <c:pt idx="216">
                  <c:v>44700</c:v>
                </c:pt>
                <c:pt idx="217">
                  <c:v>44701</c:v>
                </c:pt>
                <c:pt idx="218">
                  <c:v>44702</c:v>
                </c:pt>
                <c:pt idx="219">
                  <c:v>44703</c:v>
                </c:pt>
                <c:pt idx="220">
                  <c:v>44704</c:v>
                </c:pt>
                <c:pt idx="221">
                  <c:v>44705</c:v>
                </c:pt>
                <c:pt idx="222">
                  <c:v>44706</c:v>
                </c:pt>
                <c:pt idx="223">
                  <c:v>44707</c:v>
                </c:pt>
                <c:pt idx="224">
                  <c:v>44708</c:v>
                </c:pt>
                <c:pt idx="225">
                  <c:v>44709</c:v>
                </c:pt>
                <c:pt idx="226">
                  <c:v>44710</c:v>
                </c:pt>
                <c:pt idx="227">
                  <c:v>44711</c:v>
                </c:pt>
                <c:pt idx="228">
                  <c:v>44712</c:v>
                </c:pt>
                <c:pt idx="229">
                  <c:v>44713</c:v>
                </c:pt>
                <c:pt idx="230">
                  <c:v>44714</c:v>
                </c:pt>
                <c:pt idx="231">
                  <c:v>44715</c:v>
                </c:pt>
                <c:pt idx="232">
                  <c:v>44716</c:v>
                </c:pt>
              </c:numCache>
            </c:numRef>
          </c:cat>
          <c:val>
            <c:numRef>
              <c:f>Blad1!$D$5:$D$237</c:f>
              <c:numCache>
                <c:formatCode>General</c:formatCode>
                <c:ptCount val="233"/>
                <c:pt idx="0">
                  <c:v>342</c:v>
                </c:pt>
                <c:pt idx="1">
                  <c:v>366</c:v>
                </c:pt>
                <c:pt idx="2">
                  <c:v>390</c:v>
                </c:pt>
                <c:pt idx="3">
                  <c:v>415</c:v>
                </c:pt>
                <c:pt idx="4">
                  <c:v>439</c:v>
                </c:pt>
                <c:pt idx="5">
                  <c:v>463</c:v>
                </c:pt>
                <c:pt idx="6">
                  <c:v>480</c:v>
                </c:pt>
                <c:pt idx="7">
                  <c:v>512</c:v>
                </c:pt>
                <c:pt idx="8">
                  <c:v>548</c:v>
                </c:pt>
                <c:pt idx="9">
                  <c:v>584</c:v>
                </c:pt>
                <c:pt idx="10">
                  <c:v>619</c:v>
                </c:pt>
                <c:pt idx="11">
                  <c:v>655</c:v>
                </c:pt>
                <c:pt idx="12">
                  <c:v>693</c:v>
                </c:pt>
                <c:pt idx="13">
                  <c:v>730</c:v>
                </c:pt>
                <c:pt idx="14">
                  <c:v>768</c:v>
                </c:pt>
                <c:pt idx="15">
                  <c:v>798</c:v>
                </c:pt>
                <c:pt idx="16">
                  <c:v>828</c:v>
                </c:pt>
                <c:pt idx="17">
                  <c:v>865</c:v>
                </c:pt>
                <c:pt idx="18">
                  <c:v>903</c:v>
                </c:pt>
                <c:pt idx="19">
                  <c:v>944</c:v>
                </c:pt>
                <c:pt idx="20">
                  <c:v>984</c:v>
                </c:pt>
                <c:pt idx="21">
                  <c:v>1051</c:v>
                </c:pt>
                <c:pt idx="22">
                  <c:v>1140</c:v>
                </c:pt>
                <c:pt idx="23">
                  <c:v>1221</c:v>
                </c:pt>
                <c:pt idx="24">
                  <c:v>1286</c:v>
                </c:pt>
                <c:pt idx="25">
                  <c:v>1351</c:v>
                </c:pt>
                <c:pt idx="26">
                  <c:v>1386</c:v>
                </c:pt>
                <c:pt idx="27">
                  <c:v>1422</c:v>
                </c:pt>
                <c:pt idx="28">
                  <c:v>1464</c:v>
                </c:pt>
                <c:pt idx="29">
                  <c:v>1574</c:v>
                </c:pt>
                <c:pt idx="30">
                  <c:v>1679</c:v>
                </c:pt>
                <c:pt idx="31">
                  <c:v>1814</c:v>
                </c:pt>
                <c:pt idx="32">
                  <c:v>2057</c:v>
                </c:pt>
                <c:pt idx="33">
                  <c:v>2309</c:v>
                </c:pt>
                <c:pt idx="34">
                  <c:v>2639</c:v>
                </c:pt>
                <c:pt idx="35">
                  <c:v>2898</c:v>
                </c:pt>
                <c:pt idx="36">
                  <c:v>3162</c:v>
                </c:pt>
                <c:pt idx="37">
                  <c:v>3416</c:v>
                </c:pt>
                <c:pt idx="38">
                  <c:v>3659</c:v>
                </c:pt>
                <c:pt idx="39">
                  <c:v>3882</c:v>
                </c:pt>
                <c:pt idx="40">
                  <c:v>4173</c:v>
                </c:pt>
                <c:pt idx="41">
                  <c:v>4486</c:v>
                </c:pt>
                <c:pt idx="42">
                  <c:v>4920</c:v>
                </c:pt>
                <c:pt idx="43">
                  <c:v>5327</c:v>
                </c:pt>
                <c:pt idx="44">
                  <c:v>5785</c:v>
                </c:pt>
                <c:pt idx="45">
                  <c:v>6331</c:v>
                </c:pt>
                <c:pt idx="46">
                  <c:v>6948</c:v>
                </c:pt>
                <c:pt idx="47">
                  <c:v>7347</c:v>
                </c:pt>
                <c:pt idx="48">
                  <c:v>7410</c:v>
                </c:pt>
                <c:pt idx="49">
                  <c:v>7603</c:v>
                </c:pt>
                <c:pt idx="50">
                  <c:v>7813</c:v>
                </c:pt>
                <c:pt idx="51">
                  <c:v>8032</c:v>
                </c:pt>
                <c:pt idx="52">
                  <c:v>8569</c:v>
                </c:pt>
                <c:pt idx="53">
                  <c:v>9217</c:v>
                </c:pt>
                <c:pt idx="54">
                  <c:v>10138</c:v>
                </c:pt>
                <c:pt idx="55">
                  <c:v>11319</c:v>
                </c:pt>
                <c:pt idx="56">
                  <c:v>12029</c:v>
                </c:pt>
                <c:pt idx="57">
                  <c:v>12729</c:v>
                </c:pt>
                <c:pt idx="58">
                  <c:v>13731</c:v>
                </c:pt>
                <c:pt idx="59">
                  <c:v>14316</c:v>
                </c:pt>
                <c:pt idx="60">
                  <c:v>15080</c:v>
                </c:pt>
                <c:pt idx="61">
                  <c:v>15465</c:v>
                </c:pt>
                <c:pt idx="62">
                  <c:v>15407</c:v>
                </c:pt>
                <c:pt idx="63">
                  <c:v>15302</c:v>
                </c:pt>
                <c:pt idx="64">
                  <c:v>16170</c:v>
                </c:pt>
                <c:pt idx="65">
                  <c:v>17415</c:v>
                </c:pt>
                <c:pt idx="66">
                  <c:v>19207</c:v>
                </c:pt>
                <c:pt idx="67">
                  <c:v>20474</c:v>
                </c:pt>
                <c:pt idx="68">
                  <c:v>22533</c:v>
                </c:pt>
                <c:pt idx="69">
                  <c:v>24161</c:v>
                </c:pt>
                <c:pt idx="70">
                  <c:v>26152</c:v>
                </c:pt>
                <c:pt idx="71">
                  <c:v>27734</c:v>
                </c:pt>
                <c:pt idx="72">
                  <c:v>28707</c:v>
                </c:pt>
                <c:pt idx="73">
                  <c:v>30030</c:v>
                </c:pt>
                <c:pt idx="74">
                  <c:v>31697</c:v>
                </c:pt>
                <c:pt idx="75">
                  <c:v>33250</c:v>
                </c:pt>
                <c:pt idx="76">
                  <c:v>34896</c:v>
                </c:pt>
                <c:pt idx="77">
                  <c:v>36405</c:v>
                </c:pt>
                <c:pt idx="78">
                  <c:v>34293</c:v>
                </c:pt>
                <c:pt idx="79">
                  <c:v>35953</c:v>
                </c:pt>
                <c:pt idx="80">
                  <c:v>39536</c:v>
                </c:pt>
                <c:pt idx="81">
                  <c:v>42688</c:v>
                </c:pt>
                <c:pt idx="82">
                  <c:v>45455</c:v>
                </c:pt>
                <c:pt idx="83">
                  <c:v>48216</c:v>
                </c:pt>
                <c:pt idx="84">
                  <c:v>51325</c:v>
                </c:pt>
                <c:pt idx="85">
                  <c:v>53548</c:v>
                </c:pt>
                <c:pt idx="86">
                  <c:v>54952</c:v>
                </c:pt>
                <c:pt idx="87">
                  <c:v>55781</c:v>
                </c:pt>
                <c:pt idx="88">
                  <c:v>55420</c:v>
                </c:pt>
                <c:pt idx="89">
                  <c:v>55109</c:v>
                </c:pt>
                <c:pt idx="90">
                  <c:v>54554</c:v>
                </c:pt>
                <c:pt idx="91">
                  <c:v>55466</c:v>
                </c:pt>
                <c:pt idx="92">
                  <c:v>56131</c:v>
                </c:pt>
                <c:pt idx="93">
                  <c:v>57197</c:v>
                </c:pt>
                <c:pt idx="94">
                  <c:v>59389</c:v>
                </c:pt>
                <c:pt idx="95">
                  <c:v>60057</c:v>
                </c:pt>
                <c:pt idx="96">
                  <c:v>62642</c:v>
                </c:pt>
                <c:pt idx="97">
                  <c:v>65427</c:v>
                </c:pt>
                <c:pt idx="98">
                  <c:v>67478</c:v>
                </c:pt>
                <c:pt idx="99">
                  <c:v>69227</c:v>
                </c:pt>
                <c:pt idx="100">
                  <c:v>70491</c:v>
                </c:pt>
                <c:pt idx="101">
                  <c:v>72037</c:v>
                </c:pt>
                <c:pt idx="102">
                  <c:v>73618</c:v>
                </c:pt>
                <c:pt idx="103">
                  <c:v>74419</c:v>
                </c:pt>
                <c:pt idx="104">
                  <c:v>77037</c:v>
                </c:pt>
                <c:pt idx="105">
                  <c:v>79126</c:v>
                </c:pt>
                <c:pt idx="106">
                  <c:v>82416</c:v>
                </c:pt>
                <c:pt idx="107">
                  <c:v>82879</c:v>
                </c:pt>
                <c:pt idx="108">
                  <c:v>83774</c:v>
                </c:pt>
                <c:pt idx="109">
                  <c:v>84503</c:v>
                </c:pt>
                <c:pt idx="110">
                  <c:v>85317</c:v>
                </c:pt>
                <c:pt idx="111">
                  <c:v>86595</c:v>
                </c:pt>
                <c:pt idx="112">
                  <c:v>87754</c:v>
                </c:pt>
                <c:pt idx="113">
                  <c:v>90249</c:v>
                </c:pt>
                <c:pt idx="114">
                  <c:v>93325</c:v>
                </c:pt>
                <c:pt idx="115">
                  <c:v>95569</c:v>
                </c:pt>
                <c:pt idx="116">
                  <c:v>98644</c:v>
                </c:pt>
                <c:pt idx="117">
                  <c:v>100873</c:v>
                </c:pt>
                <c:pt idx="118">
                  <c:v>103923</c:v>
                </c:pt>
                <c:pt idx="119">
                  <c:v>106915</c:v>
                </c:pt>
                <c:pt idx="120">
                  <c:v>108290</c:v>
                </c:pt>
                <c:pt idx="121">
                  <c:v>108882</c:v>
                </c:pt>
                <c:pt idx="122">
                  <c:v>110512</c:v>
                </c:pt>
                <c:pt idx="123">
                  <c:v>112445</c:v>
                </c:pt>
                <c:pt idx="124">
                  <c:v>113830</c:v>
                </c:pt>
                <c:pt idx="125">
                  <c:v>116473</c:v>
                </c:pt>
                <c:pt idx="126">
                  <c:v>117289</c:v>
                </c:pt>
                <c:pt idx="127">
                  <c:v>119651</c:v>
                </c:pt>
                <c:pt idx="128">
                  <c:v>123048</c:v>
                </c:pt>
                <c:pt idx="129">
                  <c:v>124786</c:v>
                </c:pt>
                <c:pt idx="130">
                  <c:v>127221</c:v>
                </c:pt>
                <c:pt idx="131">
                  <c:v>127984</c:v>
                </c:pt>
                <c:pt idx="132">
                  <c:v>128529</c:v>
                </c:pt>
                <c:pt idx="133">
                  <c:v>128580</c:v>
                </c:pt>
                <c:pt idx="134">
                  <c:v>127576</c:v>
                </c:pt>
                <c:pt idx="135">
                  <c:v>127028</c:v>
                </c:pt>
                <c:pt idx="136">
                  <c:v>126408</c:v>
                </c:pt>
                <c:pt idx="137">
                  <c:v>125743</c:v>
                </c:pt>
                <c:pt idx="138">
                  <c:v>126450</c:v>
                </c:pt>
                <c:pt idx="139">
                  <c:v>129685</c:v>
                </c:pt>
                <c:pt idx="140">
                  <c:v>131053</c:v>
                </c:pt>
                <c:pt idx="141">
                  <c:v>132109</c:v>
                </c:pt>
                <c:pt idx="142">
                  <c:v>131273</c:v>
                </c:pt>
                <c:pt idx="143">
                  <c:v>129004</c:v>
                </c:pt>
                <c:pt idx="144">
                  <c:v>125478</c:v>
                </c:pt>
                <c:pt idx="145">
                  <c:v>122939</c:v>
                </c:pt>
                <c:pt idx="146">
                  <c:v>121394</c:v>
                </c:pt>
                <c:pt idx="147">
                  <c:v>119970</c:v>
                </c:pt>
                <c:pt idx="148">
                  <c:v>119280</c:v>
                </c:pt>
                <c:pt idx="149">
                  <c:v>119340</c:v>
                </c:pt>
                <c:pt idx="150">
                  <c:v>119746</c:v>
                </c:pt>
                <c:pt idx="151">
                  <c:v>121209</c:v>
                </c:pt>
                <c:pt idx="152">
                  <c:v>121028</c:v>
                </c:pt>
                <c:pt idx="153">
                  <c:v>120362</c:v>
                </c:pt>
                <c:pt idx="154">
                  <c:v>117684</c:v>
                </c:pt>
                <c:pt idx="155">
                  <c:v>115417</c:v>
                </c:pt>
                <c:pt idx="156">
                  <c:v>112962</c:v>
                </c:pt>
                <c:pt idx="157">
                  <c:v>112029</c:v>
                </c:pt>
                <c:pt idx="158">
                  <c:v>110129</c:v>
                </c:pt>
                <c:pt idx="159">
                  <c:v>108572</c:v>
                </c:pt>
                <c:pt idx="160">
                  <c:v>106844</c:v>
                </c:pt>
                <c:pt idx="161">
                  <c:v>104748</c:v>
                </c:pt>
                <c:pt idx="162">
                  <c:v>102623</c:v>
                </c:pt>
                <c:pt idx="163">
                  <c:v>100738</c:v>
                </c:pt>
                <c:pt idx="164">
                  <c:v>98099</c:v>
                </c:pt>
                <c:pt idx="165">
                  <c:v>95693</c:v>
                </c:pt>
                <c:pt idx="166">
                  <c:v>92715</c:v>
                </c:pt>
                <c:pt idx="167">
                  <c:v>89933</c:v>
                </c:pt>
                <c:pt idx="168">
                  <c:v>88122</c:v>
                </c:pt>
                <c:pt idx="169">
                  <c:v>86828</c:v>
                </c:pt>
                <c:pt idx="170">
                  <c:v>84572</c:v>
                </c:pt>
                <c:pt idx="171">
                  <c:v>82807</c:v>
                </c:pt>
                <c:pt idx="172">
                  <c:v>81473</c:v>
                </c:pt>
                <c:pt idx="173">
                  <c:v>79745</c:v>
                </c:pt>
                <c:pt idx="174">
                  <c:v>78077</c:v>
                </c:pt>
                <c:pt idx="175">
                  <c:v>77370</c:v>
                </c:pt>
                <c:pt idx="176">
                  <c:v>75432</c:v>
                </c:pt>
                <c:pt idx="177">
                  <c:v>74584</c:v>
                </c:pt>
                <c:pt idx="178">
                  <c:v>71616</c:v>
                </c:pt>
                <c:pt idx="179">
                  <c:v>69603</c:v>
                </c:pt>
                <c:pt idx="180">
                  <c:v>67690</c:v>
                </c:pt>
                <c:pt idx="181">
                  <c:v>64714</c:v>
                </c:pt>
                <c:pt idx="182">
                  <c:v>63143</c:v>
                </c:pt>
                <c:pt idx="183">
                  <c:v>61569</c:v>
                </c:pt>
                <c:pt idx="184">
                  <c:v>59670</c:v>
                </c:pt>
                <c:pt idx="185">
                  <c:v>57790</c:v>
                </c:pt>
                <c:pt idx="186">
                  <c:v>55847</c:v>
                </c:pt>
                <c:pt idx="187">
                  <c:v>53792</c:v>
                </c:pt>
                <c:pt idx="188">
                  <c:v>52143</c:v>
                </c:pt>
                <c:pt idx="189">
                  <c:v>50961</c:v>
                </c:pt>
                <c:pt idx="190">
                  <c:v>48921</c:v>
                </c:pt>
                <c:pt idx="191">
                  <c:v>47453</c:v>
                </c:pt>
                <c:pt idx="192">
                  <c:v>45955</c:v>
                </c:pt>
                <c:pt idx="193">
                  <c:v>44453</c:v>
                </c:pt>
                <c:pt idx="194">
                  <c:v>42940</c:v>
                </c:pt>
                <c:pt idx="195">
                  <c:v>41088</c:v>
                </c:pt>
                <c:pt idx="196">
                  <c:v>39068</c:v>
                </c:pt>
                <c:pt idx="197">
                  <c:v>37458</c:v>
                </c:pt>
                <c:pt idx="198">
                  <c:v>35869</c:v>
                </c:pt>
                <c:pt idx="199">
                  <c:v>34065</c:v>
                </c:pt>
                <c:pt idx="200">
                  <c:v>32365</c:v>
                </c:pt>
                <c:pt idx="201">
                  <c:v>30754</c:v>
                </c:pt>
                <c:pt idx="202">
                  <c:v>29381</c:v>
                </c:pt>
                <c:pt idx="203">
                  <c:v>27620</c:v>
                </c:pt>
                <c:pt idx="204">
                  <c:v>26478</c:v>
                </c:pt>
                <c:pt idx="205">
                  <c:v>24991</c:v>
                </c:pt>
                <c:pt idx="206">
                  <c:v>23190</c:v>
                </c:pt>
                <c:pt idx="207">
                  <c:v>21573</c:v>
                </c:pt>
                <c:pt idx="208">
                  <c:v>19836</c:v>
                </c:pt>
                <c:pt idx="209">
                  <c:v>18553</c:v>
                </c:pt>
                <c:pt idx="210">
                  <c:v>17553</c:v>
                </c:pt>
                <c:pt idx="211">
                  <c:v>16296</c:v>
                </c:pt>
                <c:pt idx="212">
                  <c:v>15110</c:v>
                </c:pt>
                <c:pt idx="213">
                  <c:v>13720</c:v>
                </c:pt>
                <c:pt idx="214">
                  <c:v>12259</c:v>
                </c:pt>
                <c:pt idx="215">
                  <c:v>10931</c:v>
                </c:pt>
                <c:pt idx="216">
                  <c:v>10069</c:v>
                </c:pt>
                <c:pt idx="217">
                  <c:v>9284</c:v>
                </c:pt>
                <c:pt idx="218">
                  <c:v>8205</c:v>
                </c:pt>
                <c:pt idx="219">
                  <c:v>7131</c:v>
                </c:pt>
                <c:pt idx="220">
                  <c:v>6356</c:v>
                </c:pt>
                <c:pt idx="221">
                  <c:v>5805</c:v>
                </c:pt>
                <c:pt idx="222">
                  <c:v>5117</c:v>
                </c:pt>
                <c:pt idx="223">
                  <c:v>4432</c:v>
                </c:pt>
                <c:pt idx="224">
                  <c:v>3846</c:v>
                </c:pt>
                <c:pt idx="225">
                  <c:v>3359</c:v>
                </c:pt>
                <c:pt idx="226">
                  <c:v>2969</c:v>
                </c:pt>
                <c:pt idx="227">
                  <c:v>2585</c:v>
                </c:pt>
                <c:pt idx="228">
                  <c:v>2194</c:v>
                </c:pt>
                <c:pt idx="229">
                  <c:v>1805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99-4FBA-A754-61BDDDFCD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0705216"/>
        <c:axId val="1371736128"/>
      </c:lineChart>
      <c:dateAx>
        <c:axId val="1260705216"/>
        <c:scaling>
          <c:orientation val="minMax"/>
          <c:max val="44713"/>
          <c:min val="4450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Datum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71736128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1371736128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1"/>
                  <a:t>1000 </a:t>
                </a:r>
                <a:br>
                  <a:rPr lang="sv-SE" sz="1000" b="1"/>
                </a:br>
                <a:r>
                  <a:rPr lang="sv-SE" sz="1000" b="1"/>
                  <a:t>km2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60705216"/>
        <c:crosses val="autoZero"/>
        <c:crossBetween val="between"/>
        <c:minorUnit val="4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S Sans Serif"/>
                <a:ea typeface="MS Sans Serif"/>
                <a:cs typeface="MS Sans Serif"/>
              </a:defRPr>
            </a:pPr>
            <a:r>
              <a:rPr lang="sv-SE" sz="1200" b="0" i="0" u="none" strike="noStrike" baseline="0" dirty="0">
                <a:solidFill>
                  <a:srgbClr val="000000"/>
                </a:solidFill>
                <a:latin typeface="MS Sans Serif"/>
              </a:rPr>
              <a:t>Maximal isutbredning 1900-2022  (1000 km2)   </a:t>
            </a:r>
          </a:p>
        </c:rich>
      </c:tx>
      <c:layout>
        <c:manualLayout>
          <c:xMode val="edge"/>
          <c:yMode val="edge"/>
          <c:x val="0.19852561304356248"/>
          <c:y val="6.05312559503437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3500644628999152E-2"/>
          <c:y val="0.15828709102911129"/>
          <c:w val="0.87367154283668136"/>
          <c:h val="0.72998270553768319"/>
        </c:manualLayout>
      </c:layout>
      <c:barChart>
        <c:barDir val="col"/>
        <c:grouping val="clustered"/>
        <c:varyColors val="0"/>
        <c:ser>
          <c:idx val="0"/>
          <c:order val="2"/>
          <c:tx>
            <c:strRef>
              <c:f>ISUTBRED!$D$2</c:f>
              <c:strCache>
                <c:ptCount val="1"/>
                <c:pt idx="0">
                  <c:v>1000 km²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F497D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A2A-4923-BCB7-4B86646C9727}"/>
              </c:ext>
            </c:extLst>
          </c:dPt>
          <c:dPt>
            <c:idx val="10"/>
            <c:invertIfNegative val="0"/>
            <c:bubble3D val="0"/>
            <c:spPr>
              <a:solidFill>
                <a:srgbClr val="1F497D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A2A-4923-BCB7-4B86646C9727}"/>
              </c:ext>
            </c:extLst>
          </c:dPt>
          <c:dPt>
            <c:idx val="20"/>
            <c:invertIfNegative val="0"/>
            <c:bubble3D val="0"/>
            <c:spPr>
              <a:solidFill>
                <a:srgbClr val="1F497D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A2A-4923-BCB7-4B86646C9727}"/>
              </c:ext>
            </c:extLst>
          </c:dPt>
          <c:dPt>
            <c:idx val="30"/>
            <c:invertIfNegative val="0"/>
            <c:bubble3D val="0"/>
            <c:spPr>
              <a:solidFill>
                <a:srgbClr val="1F497D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A2A-4923-BCB7-4B86646C9727}"/>
              </c:ext>
            </c:extLst>
          </c:dPt>
          <c:dPt>
            <c:idx val="40"/>
            <c:invertIfNegative val="0"/>
            <c:bubble3D val="0"/>
            <c:spPr>
              <a:solidFill>
                <a:srgbClr val="1F497D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A2A-4923-BCB7-4B86646C9727}"/>
              </c:ext>
            </c:extLst>
          </c:dPt>
          <c:dPt>
            <c:idx val="50"/>
            <c:invertIfNegative val="0"/>
            <c:bubble3D val="0"/>
            <c:spPr>
              <a:solidFill>
                <a:srgbClr val="1F497D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A2A-4923-BCB7-4B86646C9727}"/>
              </c:ext>
            </c:extLst>
          </c:dPt>
          <c:dPt>
            <c:idx val="60"/>
            <c:invertIfNegative val="0"/>
            <c:bubble3D val="0"/>
            <c:spPr>
              <a:solidFill>
                <a:srgbClr val="1F497D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A2A-4923-BCB7-4B86646C9727}"/>
              </c:ext>
            </c:extLst>
          </c:dPt>
          <c:dPt>
            <c:idx val="70"/>
            <c:invertIfNegative val="0"/>
            <c:bubble3D val="0"/>
            <c:spPr>
              <a:solidFill>
                <a:srgbClr val="1F497D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A2A-4923-BCB7-4B86646C9727}"/>
              </c:ext>
            </c:extLst>
          </c:dPt>
          <c:dPt>
            <c:idx val="80"/>
            <c:invertIfNegative val="0"/>
            <c:bubble3D val="0"/>
            <c:spPr>
              <a:solidFill>
                <a:srgbClr val="1F497D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A2A-4923-BCB7-4B86646C9727}"/>
              </c:ext>
            </c:extLst>
          </c:dPt>
          <c:dPt>
            <c:idx val="90"/>
            <c:invertIfNegative val="0"/>
            <c:bubble3D val="0"/>
            <c:spPr>
              <a:solidFill>
                <a:srgbClr val="1F497D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A2A-4923-BCB7-4B86646C9727}"/>
              </c:ext>
            </c:extLst>
          </c:dPt>
          <c:dPt>
            <c:idx val="100"/>
            <c:invertIfNegative val="0"/>
            <c:bubble3D val="0"/>
            <c:spPr>
              <a:solidFill>
                <a:srgbClr val="1F497D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A2A-4923-BCB7-4B86646C9727}"/>
              </c:ext>
            </c:extLst>
          </c:dPt>
          <c:dPt>
            <c:idx val="110"/>
            <c:invertIfNegative val="0"/>
            <c:bubble3D val="0"/>
            <c:spPr>
              <a:solidFill>
                <a:srgbClr val="1F497D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A2A-4923-BCB7-4B86646C9727}"/>
              </c:ext>
            </c:extLst>
          </c:dPt>
          <c:dPt>
            <c:idx val="120"/>
            <c:invertIfNegative val="0"/>
            <c:bubble3D val="0"/>
            <c:spPr>
              <a:solidFill>
                <a:srgbClr val="1F497D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4A2A-4923-BCB7-4B86646C9727}"/>
              </c:ext>
            </c:extLst>
          </c:dPt>
          <c:cat>
            <c:numRef>
              <c:f>ISUTBRED!$A$3:$A$125</c:f>
              <c:numCache>
                <c:formatCode>General</c:formatCode>
                <c:ptCount val="123"/>
                <c:pt idx="0">
                  <c:v>1900</c:v>
                </c:pt>
                <c:pt idx="10">
                  <c:v>1910</c:v>
                </c:pt>
                <c:pt idx="20">
                  <c:v>1920</c:v>
                </c:pt>
                <c:pt idx="30">
                  <c:v>1930</c:v>
                </c:pt>
                <c:pt idx="40">
                  <c:v>1940</c:v>
                </c:pt>
                <c:pt idx="50">
                  <c:v>1950</c:v>
                </c:pt>
                <c:pt idx="60">
                  <c:v>1960</c:v>
                </c:pt>
                <c:pt idx="70">
                  <c:v>1970</c:v>
                </c:pt>
                <c:pt idx="80">
                  <c:v>1980</c:v>
                </c:pt>
                <c:pt idx="90">
                  <c:v>1990</c:v>
                </c:pt>
                <c:pt idx="100">
                  <c:v>2000</c:v>
                </c:pt>
                <c:pt idx="110">
                  <c:v>2010</c:v>
                </c:pt>
                <c:pt idx="120">
                  <c:v>2020</c:v>
                </c:pt>
              </c:numCache>
            </c:numRef>
          </c:cat>
          <c:val>
            <c:numRef>
              <c:f>ISUTBRED!$D$3:$D$125</c:f>
              <c:numCache>
                <c:formatCode>General</c:formatCode>
                <c:ptCount val="123"/>
                <c:pt idx="0">
                  <c:v>330</c:v>
                </c:pt>
                <c:pt idx="1">
                  <c:v>180</c:v>
                </c:pt>
                <c:pt idx="2">
                  <c:v>360</c:v>
                </c:pt>
                <c:pt idx="3">
                  <c:v>90</c:v>
                </c:pt>
                <c:pt idx="4">
                  <c:v>175</c:v>
                </c:pt>
                <c:pt idx="5">
                  <c:v>130</c:v>
                </c:pt>
                <c:pt idx="6">
                  <c:v>85</c:v>
                </c:pt>
                <c:pt idx="7">
                  <c:v>140</c:v>
                </c:pt>
                <c:pt idx="8">
                  <c:v>235</c:v>
                </c:pt>
                <c:pt idx="9">
                  <c:v>180</c:v>
                </c:pt>
                <c:pt idx="10">
                  <c:v>80</c:v>
                </c:pt>
                <c:pt idx="11">
                  <c:v>110</c:v>
                </c:pt>
                <c:pt idx="12">
                  <c:v>160</c:v>
                </c:pt>
                <c:pt idx="13">
                  <c:v>120</c:v>
                </c:pt>
                <c:pt idx="14">
                  <c:v>125</c:v>
                </c:pt>
                <c:pt idx="15">
                  <c:v>180</c:v>
                </c:pt>
                <c:pt idx="16">
                  <c:v>330</c:v>
                </c:pt>
                <c:pt idx="17">
                  <c:v>400</c:v>
                </c:pt>
                <c:pt idx="18">
                  <c:v>160</c:v>
                </c:pt>
                <c:pt idx="19">
                  <c:v>150</c:v>
                </c:pt>
                <c:pt idx="20">
                  <c:v>150</c:v>
                </c:pt>
                <c:pt idx="21">
                  <c:v>125</c:v>
                </c:pt>
                <c:pt idx="22">
                  <c:v>260</c:v>
                </c:pt>
                <c:pt idx="23">
                  <c:v>330</c:v>
                </c:pt>
                <c:pt idx="24">
                  <c:v>280</c:v>
                </c:pt>
                <c:pt idx="25">
                  <c:v>80</c:v>
                </c:pt>
                <c:pt idx="26">
                  <c:v>380</c:v>
                </c:pt>
                <c:pt idx="27">
                  <c:v>125</c:v>
                </c:pt>
                <c:pt idx="28">
                  <c:v>180</c:v>
                </c:pt>
                <c:pt idx="29">
                  <c:v>390</c:v>
                </c:pt>
                <c:pt idx="30">
                  <c:v>60</c:v>
                </c:pt>
                <c:pt idx="31">
                  <c:v>175</c:v>
                </c:pt>
                <c:pt idx="32">
                  <c:v>150</c:v>
                </c:pt>
                <c:pt idx="33">
                  <c:v>150</c:v>
                </c:pt>
                <c:pt idx="34">
                  <c:v>110</c:v>
                </c:pt>
                <c:pt idx="35">
                  <c:v>90</c:v>
                </c:pt>
                <c:pt idx="36">
                  <c:v>150</c:v>
                </c:pt>
                <c:pt idx="37">
                  <c:v>160</c:v>
                </c:pt>
                <c:pt idx="38">
                  <c:v>70</c:v>
                </c:pt>
                <c:pt idx="39">
                  <c:v>60</c:v>
                </c:pt>
                <c:pt idx="40">
                  <c:v>420</c:v>
                </c:pt>
                <c:pt idx="41">
                  <c:v>370</c:v>
                </c:pt>
                <c:pt idx="42">
                  <c:v>420</c:v>
                </c:pt>
                <c:pt idx="43">
                  <c:v>85</c:v>
                </c:pt>
                <c:pt idx="44">
                  <c:v>65</c:v>
                </c:pt>
                <c:pt idx="45">
                  <c:v>110</c:v>
                </c:pt>
                <c:pt idx="46">
                  <c:v>215</c:v>
                </c:pt>
                <c:pt idx="47">
                  <c:v>420</c:v>
                </c:pt>
                <c:pt idx="48">
                  <c:v>200</c:v>
                </c:pt>
                <c:pt idx="49">
                  <c:v>60</c:v>
                </c:pt>
                <c:pt idx="50">
                  <c:v>115</c:v>
                </c:pt>
                <c:pt idx="51">
                  <c:v>150</c:v>
                </c:pt>
                <c:pt idx="52">
                  <c:v>120</c:v>
                </c:pt>
                <c:pt idx="53">
                  <c:v>205</c:v>
                </c:pt>
                <c:pt idx="54">
                  <c:v>275</c:v>
                </c:pt>
                <c:pt idx="55">
                  <c:v>150</c:v>
                </c:pt>
                <c:pt idx="56">
                  <c:v>400</c:v>
                </c:pt>
                <c:pt idx="57">
                  <c:v>170</c:v>
                </c:pt>
                <c:pt idx="58">
                  <c:v>195</c:v>
                </c:pt>
                <c:pt idx="59">
                  <c:v>90</c:v>
                </c:pt>
                <c:pt idx="60">
                  <c:v>240</c:v>
                </c:pt>
                <c:pt idx="61">
                  <c:v>55</c:v>
                </c:pt>
                <c:pt idx="62">
                  <c:v>160</c:v>
                </c:pt>
                <c:pt idx="63">
                  <c:v>355</c:v>
                </c:pt>
                <c:pt idx="64">
                  <c:v>150</c:v>
                </c:pt>
                <c:pt idx="65">
                  <c:v>155</c:v>
                </c:pt>
                <c:pt idx="66">
                  <c:v>375</c:v>
                </c:pt>
                <c:pt idx="67">
                  <c:v>185</c:v>
                </c:pt>
                <c:pt idx="68">
                  <c:v>215</c:v>
                </c:pt>
                <c:pt idx="69">
                  <c:v>265</c:v>
                </c:pt>
                <c:pt idx="70">
                  <c:v>370</c:v>
                </c:pt>
                <c:pt idx="71">
                  <c:v>160</c:v>
                </c:pt>
                <c:pt idx="72">
                  <c:v>180</c:v>
                </c:pt>
                <c:pt idx="73">
                  <c:v>100</c:v>
                </c:pt>
                <c:pt idx="74">
                  <c:v>95</c:v>
                </c:pt>
                <c:pt idx="75">
                  <c:v>75</c:v>
                </c:pt>
                <c:pt idx="76">
                  <c:v>165</c:v>
                </c:pt>
                <c:pt idx="77">
                  <c:v>190</c:v>
                </c:pt>
                <c:pt idx="78">
                  <c:v>195</c:v>
                </c:pt>
                <c:pt idx="79">
                  <c:v>325</c:v>
                </c:pt>
                <c:pt idx="80">
                  <c:v>260</c:v>
                </c:pt>
                <c:pt idx="81">
                  <c:v>175</c:v>
                </c:pt>
                <c:pt idx="82">
                  <c:v>255</c:v>
                </c:pt>
                <c:pt idx="83">
                  <c:v>115</c:v>
                </c:pt>
                <c:pt idx="84">
                  <c:v>185</c:v>
                </c:pt>
                <c:pt idx="85">
                  <c:v>355</c:v>
                </c:pt>
                <c:pt idx="86">
                  <c:v>340</c:v>
                </c:pt>
                <c:pt idx="87">
                  <c:v>420</c:v>
                </c:pt>
                <c:pt idx="88">
                  <c:v>150</c:v>
                </c:pt>
                <c:pt idx="89">
                  <c:v>55</c:v>
                </c:pt>
                <c:pt idx="90">
                  <c:v>50</c:v>
                </c:pt>
                <c:pt idx="91">
                  <c:v>122</c:v>
                </c:pt>
                <c:pt idx="92">
                  <c:v>67</c:v>
                </c:pt>
                <c:pt idx="93">
                  <c:v>80</c:v>
                </c:pt>
                <c:pt idx="94">
                  <c:v>180</c:v>
                </c:pt>
                <c:pt idx="95">
                  <c:v>86</c:v>
                </c:pt>
                <c:pt idx="96">
                  <c:v>270</c:v>
                </c:pt>
                <c:pt idx="97">
                  <c:v>125</c:v>
                </c:pt>
                <c:pt idx="98">
                  <c:v>129</c:v>
                </c:pt>
                <c:pt idx="99">
                  <c:v>157</c:v>
                </c:pt>
                <c:pt idx="100">
                  <c:v>125</c:v>
                </c:pt>
                <c:pt idx="101">
                  <c:v>130</c:v>
                </c:pt>
                <c:pt idx="102">
                  <c:v>102</c:v>
                </c:pt>
                <c:pt idx="103">
                  <c:v>232</c:v>
                </c:pt>
                <c:pt idx="104">
                  <c:v>151</c:v>
                </c:pt>
                <c:pt idx="105">
                  <c:v>177</c:v>
                </c:pt>
                <c:pt idx="106">
                  <c:v>210</c:v>
                </c:pt>
                <c:pt idx="107">
                  <c:v>134</c:v>
                </c:pt>
                <c:pt idx="108">
                  <c:v>49</c:v>
                </c:pt>
                <c:pt idx="109">
                  <c:v>108</c:v>
                </c:pt>
                <c:pt idx="110">
                  <c:v>239</c:v>
                </c:pt>
                <c:pt idx="111">
                  <c:v>300</c:v>
                </c:pt>
                <c:pt idx="112">
                  <c:v>168</c:v>
                </c:pt>
                <c:pt idx="113">
                  <c:v>176</c:v>
                </c:pt>
                <c:pt idx="114">
                  <c:v>93</c:v>
                </c:pt>
                <c:pt idx="115">
                  <c:v>44</c:v>
                </c:pt>
                <c:pt idx="116">
                  <c:v>111</c:v>
                </c:pt>
                <c:pt idx="117">
                  <c:v>101</c:v>
                </c:pt>
                <c:pt idx="118">
                  <c:v>175</c:v>
                </c:pt>
                <c:pt idx="119">
                  <c:v>88</c:v>
                </c:pt>
                <c:pt idx="120">
                  <c:v>37</c:v>
                </c:pt>
                <c:pt idx="121">
                  <c:v>127</c:v>
                </c:pt>
                <c:pt idx="12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A2A-4923-BCB7-4B86646C9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"/>
        <c:axId val="4"/>
      </c:barChart>
      <c:lineChart>
        <c:grouping val="standard"/>
        <c:varyColors val="0"/>
        <c:ser>
          <c:idx val="1"/>
          <c:order val="0"/>
          <c:tx>
            <c:strRef>
              <c:f>ISUTBRED!$B$2</c:f>
              <c:strCache>
                <c:ptCount val="1"/>
              </c:strCache>
            </c:strRef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ash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ISUTBRED!$A$3:$A$123</c:f>
              <c:numCache>
                <c:formatCode>General</c:formatCode>
                <c:ptCount val="121"/>
                <c:pt idx="0">
                  <c:v>1900</c:v>
                </c:pt>
                <c:pt idx="10">
                  <c:v>1910</c:v>
                </c:pt>
                <c:pt idx="20">
                  <c:v>1920</c:v>
                </c:pt>
                <c:pt idx="30">
                  <c:v>1930</c:v>
                </c:pt>
                <c:pt idx="40">
                  <c:v>1940</c:v>
                </c:pt>
                <c:pt idx="50">
                  <c:v>1950</c:v>
                </c:pt>
                <c:pt idx="60">
                  <c:v>1960</c:v>
                </c:pt>
                <c:pt idx="70">
                  <c:v>1970</c:v>
                </c:pt>
                <c:pt idx="80">
                  <c:v>1980</c:v>
                </c:pt>
                <c:pt idx="90">
                  <c:v>1990</c:v>
                </c:pt>
                <c:pt idx="100">
                  <c:v>2000</c:v>
                </c:pt>
                <c:pt idx="110">
                  <c:v>2010</c:v>
                </c:pt>
                <c:pt idx="120">
                  <c:v>2020</c:v>
                </c:pt>
              </c:numCache>
            </c:numRef>
          </c:cat>
          <c:val>
            <c:numRef>
              <c:f>ISUTBRED!$B$3:$B$123</c:f>
              <c:numCache>
                <c:formatCode>General</c:formatCode>
                <c:ptCount val="121"/>
                <c:pt idx="0">
                  <c:v>115</c:v>
                </c:pt>
                <c:pt idx="1">
                  <c:v>115</c:v>
                </c:pt>
                <c:pt idx="2">
                  <c:v>115</c:v>
                </c:pt>
                <c:pt idx="3">
                  <c:v>115</c:v>
                </c:pt>
                <c:pt idx="4">
                  <c:v>115</c:v>
                </c:pt>
                <c:pt idx="5">
                  <c:v>115</c:v>
                </c:pt>
                <c:pt idx="6">
                  <c:v>115</c:v>
                </c:pt>
                <c:pt idx="7">
                  <c:v>115</c:v>
                </c:pt>
                <c:pt idx="8">
                  <c:v>115</c:v>
                </c:pt>
                <c:pt idx="9">
                  <c:v>115</c:v>
                </c:pt>
                <c:pt idx="10">
                  <c:v>115</c:v>
                </c:pt>
                <c:pt idx="11">
                  <c:v>115</c:v>
                </c:pt>
                <c:pt idx="12">
                  <c:v>115</c:v>
                </c:pt>
                <c:pt idx="13">
                  <c:v>115</c:v>
                </c:pt>
                <c:pt idx="14">
                  <c:v>115</c:v>
                </c:pt>
                <c:pt idx="15">
                  <c:v>115</c:v>
                </c:pt>
                <c:pt idx="16">
                  <c:v>115</c:v>
                </c:pt>
                <c:pt idx="17">
                  <c:v>115</c:v>
                </c:pt>
                <c:pt idx="18">
                  <c:v>115</c:v>
                </c:pt>
                <c:pt idx="19">
                  <c:v>115</c:v>
                </c:pt>
                <c:pt idx="20">
                  <c:v>115</c:v>
                </c:pt>
                <c:pt idx="21">
                  <c:v>115</c:v>
                </c:pt>
                <c:pt idx="22">
                  <c:v>115</c:v>
                </c:pt>
                <c:pt idx="23">
                  <c:v>115</c:v>
                </c:pt>
                <c:pt idx="24">
                  <c:v>115</c:v>
                </c:pt>
                <c:pt idx="25">
                  <c:v>115</c:v>
                </c:pt>
                <c:pt idx="26">
                  <c:v>115</c:v>
                </c:pt>
                <c:pt idx="27">
                  <c:v>115</c:v>
                </c:pt>
                <c:pt idx="28">
                  <c:v>115</c:v>
                </c:pt>
                <c:pt idx="29">
                  <c:v>115</c:v>
                </c:pt>
                <c:pt idx="30">
                  <c:v>115</c:v>
                </c:pt>
                <c:pt idx="31">
                  <c:v>115</c:v>
                </c:pt>
                <c:pt idx="32">
                  <c:v>115</c:v>
                </c:pt>
                <c:pt idx="33">
                  <c:v>115</c:v>
                </c:pt>
                <c:pt idx="34">
                  <c:v>115</c:v>
                </c:pt>
                <c:pt idx="35">
                  <c:v>115</c:v>
                </c:pt>
                <c:pt idx="36">
                  <c:v>115</c:v>
                </c:pt>
                <c:pt idx="37">
                  <c:v>115</c:v>
                </c:pt>
                <c:pt idx="38">
                  <c:v>115</c:v>
                </c:pt>
                <c:pt idx="39">
                  <c:v>115</c:v>
                </c:pt>
                <c:pt idx="40">
                  <c:v>115</c:v>
                </c:pt>
                <c:pt idx="41">
                  <c:v>115</c:v>
                </c:pt>
                <c:pt idx="42">
                  <c:v>115</c:v>
                </c:pt>
                <c:pt idx="43">
                  <c:v>115</c:v>
                </c:pt>
                <c:pt idx="44">
                  <c:v>115</c:v>
                </c:pt>
                <c:pt idx="45">
                  <c:v>115</c:v>
                </c:pt>
                <c:pt idx="46">
                  <c:v>115</c:v>
                </c:pt>
                <c:pt idx="47">
                  <c:v>115</c:v>
                </c:pt>
                <c:pt idx="48">
                  <c:v>115</c:v>
                </c:pt>
                <c:pt idx="49">
                  <c:v>115</c:v>
                </c:pt>
                <c:pt idx="50">
                  <c:v>115</c:v>
                </c:pt>
                <c:pt idx="51">
                  <c:v>115</c:v>
                </c:pt>
                <c:pt idx="52">
                  <c:v>115</c:v>
                </c:pt>
                <c:pt idx="53">
                  <c:v>115</c:v>
                </c:pt>
                <c:pt idx="54">
                  <c:v>115</c:v>
                </c:pt>
                <c:pt idx="55">
                  <c:v>115</c:v>
                </c:pt>
                <c:pt idx="56">
                  <c:v>115</c:v>
                </c:pt>
                <c:pt idx="57">
                  <c:v>115</c:v>
                </c:pt>
                <c:pt idx="58">
                  <c:v>115</c:v>
                </c:pt>
                <c:pt idx="59">
                  <c:v>115</c:v>
                </c:pt>
                <c:pt idx="60">
                  <c:v>115</c:v>
                </c:pt>
                <c:pt idx="61">
                  <c:v>115</c:v>
                </c:pt>
                <c:pt idx="62">
                  <c:v>115</c:v>
                </c:pt>
                <c:pt idx="63">
                  <c:v>115</c:v>
                </c:pt>
                <c:pt idx="64">
                  <c:v>115</c:v>
                </c:pt>
                <c:pt idx="65">
                  <c:v>115</c:v>
                </c:pt>
                <c:pt idx="66">
                  <c:v>115</c:v>
                </c:pt>
                <c:pt idx="67">
                  <c:v>115</c:v>
                </c:pt>
                <c:pt idx="68">
                  <c:v>115</c:v>
                </c:pt>
                <c:pt idx="69">
                  <c:v>115</c:v>
                </c:pt>
                <c:pt idx="70">
                  <c:v>115</c:v>
                </c:pt>
                <c:pt idx="71">
                  <c:v>115</c:v>
                </c:pt>
                <c:pt idx="72">
                  <c:v>115</c:v>
                </c:pt>
                <c:pt idx="73">
                  <c:v>115</c:v>
                </c:pt>
                <c:pt idx="74">
                  <c:v>115</c:v>
                </c:pt>
                <c:pt idx="75">
                  <c:v>115</c:v>
                </c:pt>
                <c:pt idx="76">
                  <c:v>115</c:v>
                </c:pt>
                <c:pt idx="77">
                  <c:v>115</c:v>
                </c:pt>
                <c:pt idx="78">
                  <c:v>115</c:v>
                </c:pt>
                <c:pt idx="79">
                  <c:v>115</c:v>
                </c:pt>
                <c:pt idx="80">
                  <c:v>115</c:v>
                </c:pt>
                <c:pt idx="81">
                  <c:v>115</c:v>
                </c:pt>
                <c:pt idx="82">
                  <c:v>115</c:v>
                </c:pt>
                <c:pt idx="83">
                  <c:v>115</c:v>
                </c:pt>
                <c:pt idx="84">
                  <c:v>115</c:v>
                </c:pt>
                <c:pt idx="85">
                  <c:v>115</c:v>
                </c:pt>
                <c:pt idx="86">
                  <c:v>115</c:v>
                </c:pt>
                <c:pt idx="87">
                  <c:v>115</c:v>
                </c:pt>
                <c:pt idx="88">
                  <c:v>115</c:v>
                </c:pt>
                <c:pt idx="89">
                  <c:v>115</c:v>
                </c:pt>
                <c:pt idx="90">
                  <c:v>115</c:v>
                </c:pt>
                <c:pt idx="91">
                  <c:v>115</c:v>
                </c:pt>
                <c:pt idx="92">
                  <c:v>115</c:v>
                </c:pt>
                <c:pt idx="93">
                  <c:v>115</c:v>
                </c:pt>
                <c:pt idx="94">
                  <c:v>115</c:v>
                </c:pt>
                <c:pt idx="95">
                  <c:v>115</c:v>
                </c:pt>
                <c:pt idx="96">
                  <c:v>115</c:v>
                </c:pt>
                <c:pt idx="97">
                  <c:v>115</c:v>
                </c:pt>
                <c:pt idx="98">
                  <c:v>115</c:v>
                </c:pt>
                <c:pt idx="99">
                  <c:v>115</c:v>
                </c:pt>
                <c:pt idx="100">
                  <c:v>115</c:v>
                </c:pt>
                <c:pt idx="101">
                  <c:v>115</c:v>
                </c:pt>
                <c:pt idx="102">
                  <c:v>115</c:v>
                </c:pt>
                <c:pt idx="103">
                  <c:v>115</c:v>
                </c:pt>
                <c:pt idx="104">
                  <c:v>115</c:v>
                </c:pt>
                <c:pt idx="105">
                  <c:v>115</c:v>
                </c:pt>
                <c:pt idx="106">
                  <c:v>115</c:v>
                </c:pt>
                <c:pt idx="107">
                  <c:v>115</c:v>
                </c:pt>
                <c:pt idx="108">
                  <c:v>115</c:v>
                </c:pt>
                <c:pt idx="109">
                  <c:v>115</c:v>
                </c:pt>
                <c:pt idx="110">
                  <c:v>115</c:v>
                </c:pt>
                <c:pt idx="111">
                  <c:v>115</c:v>
                </c:pt>
                <c:pt idx="112">
                  <c:v>115</c:v>
                </c:pt>
                <c:pt idx="113">
                  <c:v>115</c:v>
                </c:pt>
                <c:pt idx="114">
                  <c:v>115</c:v>
                </c:pt>
                <c:pt idx="115">
                  <c:v>115</c:v>
                </c:pt>
                <c:pt idx="116">
                  <c:v>115</c:v>
                </c:pt>
                <c:pt idx="117">
                  <c:v>115</c:v>
                </c:pt>
                <c:pt idx="118">
                  <c:v>115</c:v>
                </c:pt>
                <c:pt idx="119">
                  <c:v>115</c:v>
                </c:pt>
                <c:pt idx="120">
                  <c:v>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4A2A-4923-BCB7-4B86646C9727}"/>
            </c:ext>
          </c:extLst>
        </c:ser>
        <c:ser>
          <c:idx val="2"/>
          <c:order val="1"/>
          <c:tx>
            <c:strRef>
              <c:f>ISUTBRED!$C$2</c:f>
              <c:strCache>
                <c:ptCount val="1"/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dot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ISUTBRED!$A$3:$A$123</c:f>
              <c:numCache>
                <c:formatCode>General</c:formatCode>
                <c:ptCount val="121"/>
                <c:pt idx="0">
                  <c:v>1900</c:v>
                </c:pt>
                <c:pt idx="10">
                  <c:v>1910</c:v>
                </c:pt>
                <c:pt idx="20">
                  <c:v>1920</c:v>
                </c:pt>
                <c:pt idx="30">
                  <c:v>1930</c:v>
                </c:pt>
                <c:pt idx="40">
                  <c:v>1940</c:v>
                </c:pt>
                <c:pt idx="50">
                  <c:v>1950</c:v>
                </c:pt>
                <c:pt idx="60">
                  <c:v>1960</c:v>
                </c:pt>
                <c:pt idx="70">
                  <c:v>1970</c:v>
                </c:pt>
                <c:pt idx="80">
                  <c:v>1980</c:v>
                </c:pt>
                <c:pt idx="90">
                  <c:v>1990</c:v>
                </c:pt>
                <c:pt idx="100">
                  <c:v>2000</c:v>
                </c:pt>
                <c:pt idx="110">
                  <c:v>2010</c:v>
                </c:pt>
                <c:pt idx="120">
                  <c:v>2020</c:v>
                </c:pt>
              </c:numCache>
            </c:numRef>
          </c:cat>
          <c:val>
            <c:numRef>
              <c:f>ISUTBRED!$C$3:$C$123</c:f>
              <c:numCache>
                <c:formatCode>General</c:formatCode>
                <c:ptCount val="121"/>
                <c:pt idx="0">
                  <c:v>230</c:v>
                </c:pt>
                <c:pt idx="1">
                  <c:v>230</c:v>
                </c:pt>
                <c:pt idx="2">
                  <c:v>230</c:v>
                </c:pt>
                <c:pt idx="3">
                  <c:v>230</c:v>
                </c:pt>
                <c:pt idx="4">
                  <c:v>230</c:v>
                </c:pt>
                <c:pt idx="5">
                  <c:v>230</c:v>
                </c:pt>
                <c:pt idx="6">
                  <c:v>230</c:v>
                </c:pt>
                <c:pt idx="7">
                  <c:v>230</c:v>
                </c:pt>
                <c:pt idx="8">
                  <c:v>230</c:v>
                </c:pt>
                <c:pt idx="9">
                  <c:v>230</c:v>
                </c:pt>
                <c:pt idx="10">
                  <c:v>230</c:v>
                </c:pt>
                <c:pt idx="11">
                  <c:v>230</c:v>
                </c:pt>
                <c:pt idx="12">
                  <c:v>230</c:v>
                </c:pt>
                <c:pt idx="13">
                  <c:v>230</c:v>
                </c:pt>
                <c:pt idx="14">
                  <c:v>230</c:v>
                </c:pt>
                <c:pt idx="15">
                  <c:v>230</c:v>
                </c:pt>
                <c:pt idx="16">
                  <c:v>230</c:v>
                </c:pt>
                <c:pt idx="17">
                  <c:v>230</c:v>
                </c:pt>
                <c:pt idx="18">
                  <c:v>230</c:v>
                </c:pt>
                <c:pt idx="19">
                  <c:v>230</c:v>
                </c:pt>
                <c:pt idx="20">
                  <c:v>230</c:v>
                </c:pt>
                <c:pt idx="21">
                  <c:v>230</c:v>
                </c:pt>
                <c:pt idx="22">
                  <c:v>230</c:v>
                </c:pt>
                <c:pt idx="23">
                  <c:v>230</c:v>
                </c:pt>
                <c:pt idx="24">
                  <c:v>230</c:v>
                </c:pt>
                <c:pt idx="25">
                  <c:v>230</c:v>
                </c:pt>
                <c:pt idx="26">
                  <c:v>230</c:v>
                </c:pt>
                <c:pt idx="27">
                  <c:v>230</c:v>
                </c:pt>
                <c:pt idx="28">
                  <c:v>230</c:v>
                </c:pt>
                <c:pt idx="29">
                  <c:v>230</c:v>
                </c:pt>
                <c:pt idx="30">
                  <c:v>230</c:v>
                </c:pt>
                <c:pt idx="31">
                  <c:v>230</c:v>
                </c:pt>
                <c:pt idx="32">
                  <c:v>230</c:v>
                </c:pt>
                <c:pt idx="33">
                  <c:v>230</c:v>
                </c:pt>
                <c:pt idx="34">
                  <c:v>230</c:v>
                </c:pt>
                <c:pt idx="35">
                  <c:v>230</c:v>
                </c:pt>
                <c:pt idx="36">
                  <c:v>230</c:v>
                </c:pt>
                <c:pt idx="37">
                  <c:v>230</c:v>
                </c:pt>
                <c:pt idx="38">
                  <c:v>230</c:v>
                </c:pt>
                <c:pt idx="39">
                  <c:v>230</c:v>
                </c:pt>
                <c:pt idx="40">
                  <c:v>230</c:v>
                </c:pt>
                <c:pt idx="41">
                  <c:v>230</c:v>
                </c:pt>
                <c:pt idx="42">
                  <c:v>230</c:v>
                </c:pt>
                <c:pt idx="43">
                  <c:v>230</c:v>
                </c:pt>
                <c:pt idx="44">
                  <c:v>230</c:v>
                </c:pt>
                <c:pt idx="45">
                  <c:v>230</c:v>
                </c:pt>
                <c:pt idx="46">
                  <c:v>230</c:v>
                </c:pt>
                <c:pt idx="47">
                  <c:v>230</c:v>
                </c:pt>
                <c:pt idx="48">
                  <c:v>230</c:v>
                </c:pt>
                <c:pt idx="49">
                  <c:v>230</c:v>
                </c:pt>
                <c:pt idx="50">
                  <c:v>230</c:v>
                </c:pt>
                <c:pt idx="51">
                  <c:v>230</c:v>
                </c:pt>
                <c:pt idx="52">
                  <c:v>230</c:v>
                </c:pt>
                <c:pt idx="53">
                  <c:v>230</c:v>
                </c:pt>
                <c:pt idx="54">
                  <c:v>230</c:v>
                </c:pt>
                <c:pt idx="55">
                  <c:v>230</c:v>
                </c:pt>
                <c:pt idx="56">
                  <c:v>230</c:v>
                </c:pt>
                <c:pt idx="57">
                  <c:v>230</c:v>
                </c:pt>
                <c:pt idx="58">
                  <c:v>230</c:v>
                </c:pt>
                <c:pt idx="59">
                  <c:v>230</c:v>
                </c:pt>
                <c:pt idx="60">
                  <c:v>230</c:v>
                </c:pt>
                <c:pt idx="61">
                  <c:v>230</c:v>
                </c:pt>
                <c:pt idx="62">
                  <c:v>230</c:v>
                </c:pt>
                <c:pt idx="63">
                  <c:v>230</c:v>
                </c:pt>
                <c:pt idx="64">
                  <c:v>230</c:v>
                </c:pt>
                <c:pt idx="65">
                  <c:v>230</c:v>
                </c:pt>
                <c:pt idx="66">
                  <c:v>230</c:v>
                </c:pt>
                <c:pt idx="67">
                  <c:v>230</c:v>
                </c:pt>
                <c:pt idx="68">
                  <c:v>230</c:v>
                </c:pt>
                <c:pt idx="69">
                  <c:v>230</c:v>
                </c:pt>
                <c:pt idx="70">
                  <c:v>230</c:v>
                </c:pt>
                <c:pt idx="71">
                  <c:v>230</c:v>
                </c:pt>
                <c:pt idx="72">
                  <c:v>230</c:v>
                </c:pt>
                <c:pt idx="73">
                  <c:v>230</c:v>
                </c:pt>
                <c:pt idx="74">
                  <c:v>230</c:v>
                </c:pt>
                <c:pt idx="75">
                  <c:v>230</c:v>
                </c:pt>
                <c:pt idx="76">
                  <c:v>230</c:v>
                </c:pt>
                <c:pt idx="77">
                  <c:v>230</c:v>
                </c:pt>
                <c:pt idx="78">
                  <c:v>230</c:v>
                </c:pt>
                <c:pt idx="79">
                  <c:v>230</c:v>
                </c:pt>
                <c:pt idx="80">
                  <c:v>230</c:v>
                </c:pt>
                <c:pt idx="81">
                  <c:v>230</c:v>
                </c:pt>
                <c:pt idx="82">
                  <c:v>230</c:v>
                </c:pt>
                <c:pt idx="83">
                  <c:v>230</c:v>
                </c:pt>
                <c:pt idx="84">
                  <c:v>230</c:v>
                </c:pt>
                <c:pt idx="85">
                  <c:v>230</c:v>
                </c:pt>
                <c:pt idx="86">
                  <c:v>230</c:v>
                </c:pt>
                <c:pt idx="87">
                  <c:v>230</c:v>
                </c:pt>
                <c:pt idx="88">
                  <c:v>230</c:v>
                </c:pt>
                <c:pt idx="89">
                  <c:v>230</c:v>
                </c:pt>
                <c:pt idx="90">
                  <c:v>230</c:v>
                </c:pt>
                <c:pt idx="91">
                  <c:v>230</c:v>
                </c:pt>
                <c:pt idx="92">
                  <c:v>230</c:v>
                </c:pt>
                <c:pt idx="93">
                  <c:v>230</c:v>
                </c:pt>
                <c:pt idx="94">
                  <c:v>230</c:v>
                </c:pt>
                <c:pt idx="95">
                  <c:v>230</c:v>
                </c:pt>
                <c:pt idx="96">
                  <c:v>230</c:v>
                </c:pt>
                <c:pt idx="97">
                  <c:v>230</c:v>
                </c:pt>
                <c:pt idx="98">
                  <c:v>230</c:v>
                </c:pt>
                <c:pt idx="99">
                  <c:v>230</c:v>
                </c:pt>
                <c:pt idx="100">
                  <c:v>230</c:v>
                </c:pt>
                <c:pt idx="101">
                  <c:v>230</c:v>
                </c:pt>
                <c:pt idx="102">
                  <c:v>230</c:v>
                </c:pt>
                <c:pt idx="103">
                  <c:v>230</c:v>
                </c:pt>
                <c:pt idx="104">
                  <c:v>230</c:v>
                </c:pt>
                <c:pt idx="105">
                  <c:v>230</c:v>
                </c:pt>
                <c:pt idx="106">
                  <c:v>230</c:v>
                </c:pt>
                <c:pt idx="107">
                  <c:v>230</c:v>
                </c:pt>
                <c:pt idx="108">
                  <c:v>230</c:v>
                </c:pt>
                <c:pt idx="109">
                  <c:v>230</c:v>
                </c:pt>
                <c:pt idx="110">
                  <c:v>230</c:v>
                </c:pt>
                <c:pt idx="111">
                  <c:v>230</c:v>
                </c:pt>
                <c:pt idx="112">
                  <c:v>230</c:v>
                </c:pt>
                <c:pt idx="113">
                  <c:v>230</c:v>
                </c:pt>
                <c:pt idx="114">
                  <c:v>230</c:v>
                </c:pt>
                <c:pt idx="115">
                  <c:v>230</c:v>
                </c:pt>
                <c:pt idx="116">
                  <c:v>230</c:v>
                </c:pt>
                <c:pt idx="117">
                  <c:v>230</c:v>
                </c:pt>
                <c:pt idx="118">
                  <c:v>230</c:v>
                </c:pt>
                <c:pt idx="119">
                  <c:v>230</c:v>
                </c:pt>
                <c:pt idx="120">
                  <c:v>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4A2A-4923-BCB7-4B86646C9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864880"/>
        <c:axId val="1"/>
      </c:lineChart>
      <c:catAx>
        <c:axId val="9518648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S Sans Serif"/>
                <a:ea typeface="MS Sans Serif"/>
                <a:cs typeface="MS Sans Serif"/>
              </a:defRPr>
            </a:pPr>
            <a:endParaRPr lang="sv-SE"/>
          </a:p>
        </c:txPr>
        <c:crossAx val="1"/>
        <c:crosses val="autoZero"/>
        <c:auto val="0"/>
        <c:lblAlgn val="ctr"/>
        <c:lblOffset val="100"/>
        <c:tickMarkSkip val="1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S Sans Serif"/>
                <a:ea typeface="MS Sans Serif"/>
                <a:cs typeface="MS Sans Serif"/>
              </a:defRPr>
            </a:pPr>
            <a:endParaRPr lang="sv-SE"/>
          </a:p>
        </c:txPr>
        <c:crossAx val="951864880"/>
        <c:crosses val="autoZero"/>
        <c:crossBetween val="midCat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0"/>
        <c:lblAlgn val="ctr"/>
        <c:lblOffset val="100"/>
        <c:noMultiLvlLbl val="0"/>
      </c:catAx>
      <c:valAx>
        <c:axId val="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"/>
        <c:crosses val="autoZero"/>
        <c:crossBetween val="midCat"/>
      </c:valAx>
      <c:spPr>
        <a:noFill/>
        <a:ln>
          <a:noFill/>
        </a:ln>
      </c:spPr>
    </c:plotArea>
    <c:plotVisOnly val="0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S Sans Serif"/>
          <a:ea typeface="MS Sans Serif"/>
          <a:cs typeface="MS Sans Serif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C3B769A-21FA-4E78-8239-64EBF643E4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C0E813-AEAF-4A34-887A-10E5D4DDA5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3DE20-50BE-488E-B28B-2D6CAA37D4E2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950FCFA-DD5B-4620-B009-99B4022917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519E00-16F2-451C-8C5D-EB007654D1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AC44-42F0-4B72-840E-2E30CE8358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10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F91E6-389C-4083-8705-040D8EAD66B0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1FF1A-4A93-48AA-BAA5-5AD8B7885E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FF1A-4A93-48AA-BAA5-5AD8B7885E4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114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FF1A-4A93-48AA-BAA5-5AD8B7885E4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1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ubrik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847903" y="3245810"/>
            <a:ext cx="5761253" cy="1101600"/>
          </a:xfrm>
        </p:spPr>
        <p:txBody>
          <a:bodyPr lIns="0" rIns="0" anchor="t">
            <a:noAutofit/>
          </a:bodyPr>
          <a:lstStyle>
            <a:lvl1pPr>
              <a:defRPr lang="sv-SE" sz="2800" strike="noStrike" cap="all">
                <a:solidFill>
                  <a:schemeClr val="tx1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 sz="2800" cap="all">
                <a:latin typeface="Arial Black"/>
              </a:rPr>
              <a:t>KLICKA här FÖR ATT LÄGGA TILL RUBRIK</a:t>
            </a:r>
            <a:endParaRPr lang="sv-SE" sz="2800">
              <a:latin typeface="Arial Black"/>
            </a:endParaRPr>
          </a:p>
        </p:txBody>
      </p:sp>
      <p:pic>
        <p:nvPicPr>
          <p:cNvPr id="5" name="Bildobjekt 18"/>
          <p:cNvPicPr>
            <a:picLocks noChangeAspect="1"/>
          </p:cNvPicPr>
          <p:nvPr userDrawn="1"/>
        </p:nvPicPr>
        <p:blipFill>
          <a:blip r:embed="rId2"/>
          <a:srcRect l="1835" t="26230"/>
          <a:stretch/>
        </p:blipFill>
        <p:spPr bwMode="auto">
          <a:xfrm>
            <a:off x="0" y="0"/>
            <a:ext cx="5143624" cy="4296194"/>
          </a:xfrm>
          <a:prstGeom prst="rect">
            <a:avLst/>
          </a:prstGeom>
        </p:spPr>
      </p:pic>
      <p:sp>
        <p:nvSpPr>
          <p:cNvPr id="6" name="Subtitle 4"/>
          <p:cNvSpPr>
            <a:spLocks noGrp="1" noChangeArrowheads="1"/>
          </p:cNvSpPr>
          <p:nvPr>
            <p:ph type="subTitle" idx="1" hasCustomPrompt="1"/>
          </p:nvPr>
        </p:nvSpPr>
        <p:spPr bwMode="auto">
          <a:xfrm>
            <a:off x="2847903" y="2785367"/>
            <a:ext cx="5761254" cy="421481"/>
          </a:xfrm>
          <a:prstGeom prst="rect">
            <a:avLst/>
          </a:prstGeom>
        </p:spPr>
        <p:txBody>
          <a:bodyPr wrap="none" lIns="0" rIns="0" anchor="b">
            <a:noAutofit/>
          </a:bodyPr>
          <a:lstStyle>
            <a:lvl1pPr marL="0" indent="0">
              <a:buFont typeface="Wingdings"/>
              <a:buNone/>
              <a:defRPr sz="1600" cap="all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LÄGGA TILL RUBRIK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våradig rubrik och innehåll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descr="Tvåradersrubrik"/>
          <p:cNvSpPr>
            <a:spLocks noGrp="1"/>
          </p:cNvSpPr>
          <p:nvPr>
            <p:ph type="title" hasCustomPrompt="1"/>
          </p:nvPr>
        </p:nvSpPr>
        <p:spPr bwMode="auto">
          <a:xfrm>
            <a:off x="687972" y="906380"/>
            <a:ext cx="7771816" cy="860400"/>
          </a:xfrm>
        </p:spPr>
        <p:txBody>
          <a:bodyPr lIns="0" rIns="0" numCol="1" anchor="t">
            <a:noAutofit/>
          </a:bodyPr>
          <a:lstStyle>
            <a:lvl1pPr>
              <a:defRPr lang="sv-SE" sz="2800">
                <a:solidFill>
                  <a:schemeClr val="tx1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</a:t>
            </a:r>
            <a:br>
              <a:rPr lang="sv-SE" sz="2800">
                <a:latin typeface="Arial Black"/>
              </a:rPr>
            </a:br>
            <a:r>
              <a:rPr lang="sv-SE" sz="2800">
                <a:latin typeface="Arial Black"/>
              </a:rPr>
              <a:t>tvåradig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87972" y="1828800"/>
            <a:ext cx="7771815" cy="3163570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Skriv text här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nradig rubrik och innehåll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descr="enradig rubriktext"/>
          <p:cNvSpPr>
            <a:spLocks noGrp="1"/>
          </p:cNvSpPr>
          <p:nvPr>
            <p:ph type="title" hasCustomPrompt="1"/>
          </p:nvPr>
        </p:nvSpPr>
        <p:spPr bwMode="auto">
          <a:xfrm>
            <a:off x="687972" y="906380"/>
            <a:ext cx="7771815" cy="425675"/>
          </a:xfrm>
        </p:spPr>
        <p:txBody>
          <a:bodyPr wrap="none" lIns="0" rIns="0" anchor="t">
            <a:noAutofit/>
          </a:bodyPr>
          <a:lstStyle>
            <a:lvl1pPr>
              <a:defRPr lang="sv-SE" sz="2800">
                <a:solidFill>
                  <a:schemeClr val="tx1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enradig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87972" y="1393200"/>
            <a:ext cx="7771815" cy="3587950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Skriv text här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vsnittsrubr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725300" y="3231607"/>
            <a:ext cx="6179635" cy="445539"/>
          </a:xfrm>
        </p:spPr>
        <p:txBody>
          <a:bodyPr wrap="none" lIns="0" tIns="0" rIns="0" bIns="0" anchor="b">
            <a:no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Lägg till enradig avsnittsrubrik</a:t>
            </a:r>
            <a:endParaRPr/>
          </a:p>
        </p:txBody>
      </p:sp>
      <p:pic>
        <p:nvPicPr>
          <p:cNvPr id="5" name="Bildobjekt 7"/>
          <p:cNvPicPr>
            <a:picLocks noChangeAspect="1"/>
          </p:cNvPicPr>
          <p:nvPr userDrawn="1"/>
        </p:nvPicPr>
        <p:blipFill>
          <a:blip r:embed="rId2"/>
          <a:srcRect l="40913" t="26230"/>
          <a:stretch/>
        </p:blipFill>
        <p:spPr bwMode="auto">
          <a:xfrm>
            <a:off x="0" y="0"/>
            <a:ext cx="3095728" cy="42961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våradig rubrik och två innehållsdela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87974" y="906380"/>
            <a:ext cx="7768851" cy="860400"/>
          </a:xfrm>
        </p:spPr>
        <p:txBody>
          <a:bodyPr lIns="0" rIns="0" anchor="t">
            <a:no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</a:t>
            </a:r>
            <a:br>
              <a:rPr lang="sv-SE" sz="2800">
                <a:latin typeface="Arial Black"/>
              </a:rPr>
            </a:br>
            <a:r>
              <a:rPr lang="sv-SE" sz="2800">
                <a:latin typeface="Arial Black"/>
              </a:rPr>
              <a:t>tvåradig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87975" y="1830235"/>
            <a:ext cx="3704637" cy="3163570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 bwMode="auto">
          <a:xfrm>
            <a:off x="4755150" y="1828800"/>
            <a:ext cx="3704637" cy="3164400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nradig rubrik och två innehållsdela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87974" y="906380"/>
            <a:ext cx="7771813" cy="425675"/>
          </a:xfrm>
        </p:spPr>
        <p:txBody>
          <a:bodyPr wrap="none" lIns="0" rIns="0" anchor="t">
            <a:no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enradig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87975" y="1394460"/>
            <a:ext cx="3704637" cy="3590289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 bwMode="auto">
          <a:xfrm>
            <a:off x="4755150" y="1394461"/>
            <a:ext cx="3704637" cy="3590288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273844"/>
            <a:ext cx="695065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369218"/>
            <a:ext cx="7775576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sv-SE"/>
              <a:t>Redigera format för bakgrundstext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  <p:pic>
        <p:nvPicPr>
          <p:cNvPr id="6" name="Bildobjekt 7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7988400" y="356400"/>
            <a:ext cx="805680" cy="3258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>
    <p:fade/>
  </p:transition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2800">
          <a:solidFill>
            <a:schemeClr val="tx1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685800">
        <a:lnSpc>
          <a:spcPct val="90000"/>
        </a:lnSpc>
        <a:spcBef>
          <a:spcPts val="750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 dirty="0"/>
              <a:t>Mycket torrt i </a:t>
            </a:r>
            <a:br>
              <a:rPr lang="sv-SE" dirty="0"/>
            </a:br>
            <a:r>
              <a:rPr lang="sv-SE" dirty="0"/>
              <a:t>sydöstra Sverige</a:t>
            </a:r>
            <a:endParaRPr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2847899" y="2785365"/>
            <a:ext cx="1750578" cy="421659"/>
          </a:xfrm>
        </p:spPr>
        <p:txBody>
          <a:bodyPr/>
          <a:lstStyle/>
          <a:p>
            <a:pPr>
              <a:defRPr/>
            </a:pPr>
            <a:r>
              <a:rPr lang="sv-SE"/>
              <a:t>Väderåret 2022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0378804" name="Rubrik 1"/>
          <p:cNvSpPr>
            <a:spLocks noGrp="1"/>
          </p:cNvSpPr>
          <p:nvPr>
            <p:ph type="title"/>
          </p:nvPr>
        </p:nvSpPr>
        <p:spPr bwMode="auto">
          <a:xfrm>
            <a:off x="687971" y="906376"/>
            <a:ext cx="4676192" cy="429884"/>
          </a:xfrm>
        </p:spPr>
        <p:txBody>
          <a:bodyPr/>
          <a:lstStyle/>
          <a:p>
            <a:pPr>
              <a:defRPr/>
            </a:pPr>
            <a:r>
              <a:rPr lang="sv-SE" sz="2800" b="0" i="0" u="none" strike="noStrike" cap="none" spc="0" dirty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Mycket snö i november</a:t>
            </a:r>
            <a:br>
              <a:rPr lang="sv-SE" sz="1800" dirty="0">
                <a:latin typeface="Arial"/>
              </a:rPr>
            </a:br>
            <a:r>
              <a:rPr lang="sv-SE" sz="1800" b="1" dirty="0">
                <a:latin typeface="+mn-lt"/>
              </a:rPr>
              <a:t>Snödjup den 21 november 2022</a:t>
            </a:r>
            <a:br>
              <a:rPr lang="sv-SE" dirty="0"/>
            </a:br>
            <a:endParaRPr lang="sv-SE" dirty="0"/>
          </a:p>
        </p:txBody>
      </p:sp>
      <p:sp>
        <p:nvSpPr>
          <p:cNvPr id="1201096168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687974" y="1563638"/>
            <a:ext cx="3884026" cy="3025252"/>
          </a:xfrm>
        </p:spPr>
        <p:txBody>
          <a:bodyPr/>
          <a:lstStyle/>
          <a:p>
            <a:pPr>
              <a:defRPr/>
            </a:pPr>
            <a:endParaRPr lang="sv-SE" sz="14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Götaland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och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södra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Svealand var det bara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periodvis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snötäcke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januari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och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februari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br>
              <a:rPr lang="sv-SE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april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blev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det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snöfritt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även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större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delen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av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övriga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Svealand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och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sydöstra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Norrland.</a:t>
            </a:r>
            <a:r>
              <a:rPr lang="sv-SE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dirty="0"/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Norrlandsfjällen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växte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dock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snötäcket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och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årets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största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snödjup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rapporterades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från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Katterjåkk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med </a:t>
            </a:r>
            <a:r>
              <a:rPr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201 cm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den 6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april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4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Stora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mängder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snö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föll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på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sina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håll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mitten av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november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</a:p>
          <a:p>
            <a:pPr>
              <a:defRPr/>
            </a:pP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Börrum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Östergötland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hade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då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58 cm den 21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november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vilket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var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hela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årets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största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snödjup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Götaland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</a:p>
          <a:p>
            <a:pPr marL="0" indent="0">
              <a:buFont typeface="Wingdings"/>
              <a:buNone/>
              <a:defRPr/>
            </a:pPr>
            <a:endParaRPr sz="1200" b="0" i="0" u="none" dirty="0">
              <a:solidFill>
                <a:srgbClr val="000000"/>
              </a:solidFill>
              <a:latin typeface="Noto Sans Adlam Unjoined"/>
              <a:ea typeface="Noto Sans Adlam Unjoined"/>
              <a:cs typeface="Noto Sans Adlam Unjoined"/>
            </a:endParaRPr>
          </a:p>
        </p:txBody>
      </p:sp>
      <p:sp>
        <p:nvSpPr>
          <p:cNvPr id="1020683697" name="textruta 5"/>
          <p:cNvSpPr txBox="1"/>
          <p:nvPr/>
        </p:nvSpPr>
        <p:spPr bwMode="auto">
          <a:xfrm>
            <a:off x="611556" y="339499"/>
            <a:ext cx="1307077" cy="22863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2022</a:t>
            </a:r>
            <a:endParaRPr sz="900">
              <a:latin typeface="Arial Black"/>
            </a:endParaRPr>
          </a:p>
        </p:txBody>
      </p:sp>
      <p:sp>
        <p:nvSpPr>
          <p:cNvPr id="522949752" name="textruta 6"/>
          <p:cNvSpPr txBox="1"/>
          <p:nvPr/>
        </p:nvSpPr>
        <p:spPr bwMode="auto">
          <a:xfrm>
            <a:off x="8748463" y="4813348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9</a:t>
            </a:r>
            <a:endParaRPr>
              <a:latin typeface="Arial Black"/>
            </a:endParaRPr>
          </a:p>
        </p:txBody>
      </p:sp>
      <p:sp>
        <p:nvSpPr>
          <p:cNvPr id="328460718" name=" 328460717"/>
          <p:cNvSpPr/>
          <p:nvPr/>
        </p:nvSpPr>
        <p:spPr bwMode="auto">
          <a:xfrm>
            <a:off x="9567934" y="598158"/>
            <a:ext cx="88633" cy="2043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100BBB3-A27E-438F-A04F-404F07183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83" y="0"/>
            <a:ext cx="2469261" cy="5040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B77F321-A089-427C-98CB-C11775B95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88" y="3755286"/>
            <a:ext cx="468000" cy="11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1943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6715805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Höga flöden</a:t>
            </a:r>
            <a:endParaRPr/>
          </a:p>
        </p:txBody>
      </p:sp>
      <p:sp>
        <p:nvSpPr>
          <p:cNvPr id="199933592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687975" y="1275607"/>
            <a:ext cx="3956033" cy="3096343"/>
          </a:xfrm>
        </p:spPr>
        <p:txBody>
          <a:bodyPr/>
          <a:lstStyle/>
          <a:p>
            <a:pPr>
              <a:defRPr/>
            </a:pPr>
            <a:endParaRPr lang="en-US" sz="16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Kraftig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nederbörd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Jämtlandsfjällen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12-14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januari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medförde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höga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flöden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små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vattendrag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sz="16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Rikligt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med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nederbörd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januari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gav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höga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vinterflöden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Skåne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  <a:endParaRPr sz="16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Regn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Arial"/>
              </a:rPr>
              <a:t>i</a:t>
            </a:r>
            <a:r>
              <a:rPr lang="en-US" sz="1600" dirty="0">
                <a:solidFill>
                  <a:srgbClr val="000000"/>
                </a:solidFill>
                <a:ea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Arial"/>
              </a:rPr>
              <a:t>k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ombination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med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snösmältning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medförde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höga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flöden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delar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av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norra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Norrland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maj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och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juni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sz="16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Rikligt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med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nederbörd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slutet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av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augusti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gav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höga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flöden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Lilla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Luleälven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och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Arial"/>
              </a:rPr>
              <a:t>i</a:t>
            </a:r>
            <a:r>
              <a:rPr lang="en-US" sz="1600" dirty="0">
                <a:solidFill>
                  <a:srgbClr val="000000"/>
                </a:solidFill>
                <a:ea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nedre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Luleälven</a:t>
            </a:r>
            <a:r>
              <a:rPr lang="en-US" sz="16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sz="16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600" dirty="0">
              <a:latin typeface="Arial"/>
              <a:ea typeface="Arial"/>
              <a:cs typeface="Arial"/>
            </a:endParaRPr>
          </a:p>
        </p:txBody>
      </p:sp>
      <p:sp>
        <p:nvSpPr>
          <p:cNvPr id="1356448329" name="textruta 5"/>
          <p:cNvSpPr txBox="1"/>
          <p:nvPr/>
        </p:nvSpPr>
        <p:spPr bwMode="auto">
          <a:xfrm>
            <a:off x="611557" y="339500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 dirty="0">
                <a:latin typeface="Arial Black"/>
              </a:rPr>
              <a:t>VÄDERÅRET 2022</a:t>
            </a:r>
            <a:endParaRPr sz="900" dirty="0">
              <a:latin typeface="Arial Black"/>
            </a:endParaRPr>
          </a:p>
        </p:txBody>
      </p:sp>
      <p:sp>
        <p:nvSpPr>
          <p:cNvPr id="15" name="textruta 6"/>
          <p:cNvSpPr txBox="1"/>
          <p:nvPr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10</a:t>
            </a:r>
            <a:endParaRPr>
              <a:latin typeface="Arial Black"/>
            </a:endParaRP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BF7E3C22-D071-4BE4-B149-C0ADA02F0324}"/>
              </a:ext>
            </a:extLst>
          </p:cNvPr>
          <p:cNvSpPr/>
          <p:nvPr/>
        </p:nvSpPr>
        <p:spPr>
          <a:xfrm>
            <a:off x="6750844" y="1028700"/>
            <a:ext cx="569119" cy="471488"/>
          </a:xfrm>
          <a:custGeom>
            <a:avLst/>
            <a:gdLst>
              <a:gd name="connsiteX0" fmla="*/ 569119 w 569119"/>
              <a:gd name="connsiteY0" fmla="*/ 471488 h 471488"/>
              <a:gd name="connsiteX1" fmla="*/ 557212 w 569119"/>
              <a:gd name="connsiteY1" fmla="*/ 466725 h 471488"/>
              <a:gd name="connsiteX2" fmla="*/ 535781 w 569119"/>
              <a:gd name="connsiteY2" fmla="*/ 454819 h 471488"/>
              <a:gd name="connsiteX3" fmla="*/ 526256 w 569119"/>
              <a:gd name="connsiteY3" fmla="*/ 447675 h 471488"/>
              <a:gd name="connsiteX4" fmla="*/ 519112 w 569119"/>
              <a:gd name="connsiteY4" fmla="*/ 440531 h 471488"/>
              <a:gd name="connsiteX5" fmla="*/ 511969 w 569119"/>
              <a:gd name="connsiteY5" fmla="*/ 435769 h 471488"/>
              <a:gd name="connsiteX6" fmla="*/ 497681 w 569119"/>
              <a:gd name="connsiteY6" fmla="*/ 421481 h 471488"/>
              <a:gd name="connsiteX7" fmla="*/ 495300 w 569119"/>
              <a:gd name="connsiteY7" fmla="*/ 414338 h 471488"/>
              <a:gd name="connsiteX8" fmla="*/ 483394 w 569119"/>
              <a:gd name="connsiteY8" fmla="*/ 400050 h 471488"/>
              <a:gd name="connsiteX9" fmla="*/ 476250 w 569119"/>
              <a:gd name="connsiteY9" fmla="*/ 385763 h 471488"/>
              <a:gd name="connsiteX10" fmla="*/ 469106 w 569119"/>
              <a:gd name="connsiteY10" fmla="*/ 383381 h 471488"/>
              <a:gd name="connsiteX11" fmla="*/ 452437 w 569119"/>
              <a:gd name="connsiteY11" fmla="*/ 376238 h 471488"/>
              <a:gd name="connsiteX12" fmla="*/ 438150 w 569119"/>
              <a:gd name="connsiteY12" fmla="*/ 366713 h 471488"/>
              <a:gd name="connsiteX13" fmla="*/ 431006 w 569119"/>
              <a:gd name="connsiteY13" fmla="*/ 361950 h 471488"/>
              <a:gd name="connsiteX14" fmla="*/ 423862 w 569119"/>
              <a:gd name="connsiteY14" fmla="*/ 354806 h 471488"/>
              <a:gd name="connsiteX15" fmla="*/ 411956 w 569119"/>
              <a:gd name="connsiteY15" fmla="*/ 333375 h 471488"/>
              <a:gd name="connsiteX16" fmla="*/ 397669 w 569119"/>
              <a:gd name="connsiteY16" fmla="*/ 328613 h 471488"/>
              <a:gd name="connsiteX17" fmla="*/ 383381 w 569119"/>
              <a:gd name="connsiteY17" fmla="*/ 319088 h 471488"/>
              <a:gd name="connsiteX18" fmla="*/ 376237 w 569119"/>
              <a:gd name="connsiteY18" fmla="*/ 314325 h 471488"/>
              <a:gd name="connsiteX19" fmla="*/ 366712 w 569119"/>
              <a:gd name="connsiteY19" fmla="*/ 300038 h 471488"/>
              <a:gd name="connsiteX20" fmla="*/ 359569 w 569119"/>
              <a:gd name="connsiteY20" fmla="*/ 285750 h 471488"/>
              <a:gd name="connsiteX21" fmla="*/ 357187 w 569119"/>
              <a:gd name="connsiteY21" fmla="*/ 269081 h 471488"/>
              <a:gd name="connsiteX22" fmla="*/ 354806 w 569119"/>
              <a:gd name="connsiteY22" fmla="*/ 245269 h 471488"/>
              <a:gd name="connsiteX23" fmla="*/ 340519 w 569119"/>
              <a:gd name="connsiteY23" fmla="*/ 216694 h 471488"/>
              <a:gd name="connsiteX24" fmla="*/ 333375 w 569119"/>
              <a:gd name="connsiteY24" fmla="*/ 202406 h 471488"/>
              <a:gd name="connsiteX25" fmla="*/ 319087 w 569119"/>
              <a:gd name="connsiteY25" fmla="*/ 197644 h 471488"/>
              <a:gd name="connsiteX26" fmla="*/ 302419 w 569119"/>
              <a:gd name="connsiteY26" fmla="*/ 192881 h 471488"/>
              <a:gd name="connsiteX27" fmla="*/ 297656 w 569119"/>
              <a:gd name="connsiteY27" fmla="*/ 185738 h 471488"/>
              <a:gd name="connsiteX28" fmla="*/ 283369 w 569119"/>
              <a:gd name="connsiteY28" fmla="*/ 180975 h 471488"/>
              <a:gd name="connsiteX29" fmla="*/ 276225 w 569119"/>
              <a:gd name="connsiteY29" fmla="*/ 176213 h 471488"/>
              <a:gd name="connsiteX30" fmla="*/ 269081 w 569119"/>
              <a:gd name="connsiteY30" fmla="*/ 173831 h 471488"/>
              <a:gd name="connsiteX31" fmla="*/ 254794 w 569119"/>
              <a:gd name="connsiteY31" fmla="*/ 164306 h 471488"/>
              <a:gd name="connsiteX32" fmla="*/ 247650 w 569119"/>
              <a:gd name="connsiteY32" fmla="*/ 159544 h 471488"/>
              <a:gd name="connsiteX33" fmla="*/ 233362 w 569119"/>
              <a:gd name="connsiteY33" fmla="*/ 154781 h 471488"/>
              <a:gd name="connsiteX34" fmla="*/ 219075 w 569119"/>
              <a:gd name="connsiteY34" fmla="*/ 147638 h 471488"/>
              <a:gd name="connsiteX35" fmla="*/ 204787 w 569119"/>
              <a:gd name="connsiteY35" fmla="*/ 138113 h 471488"/>
              <a:gd name="connsiteX36" fmla="*/ 197644 w 569119"/>
              <a:gd name="connsiteY36" fmla="*/ 133350 h 471488"/>
              <a:gd name="connsiteX37" fmla="*/ 185737 w 569119"/>
              <a:gd name="connsiteY37" fmla="*/ 130969 h 471488"/>
              <a:gd name="connsiteX38" fmla="*/ 178594 w 569119"/>
              <a:gd name="connsiteY38" fmla="*/ 128588 h 471488"/>
              <a:gd name="connsiteX39" fmla="*/ 171450 w 569119"/>
              <a:gd name="connsiteY39" fmla="*/ 123825 h 471488"/>
              <a:gd name="connsiteX40" fmla="*/ 157162 w 569119"/>
              <a:gd name="connsiteY40" fmla="*/ 119063 h 471488"/>
              <a:gd name="connsiteX41" fmla="*/ 150019 w 569119"/>
              <a:gd name="connsiteY41" fmla="*/ 114300 h 471488"/>
              <a:gd name="connsiteX42" fmla="*/ 135731 w 569119"/>
              <a:gd name="connsiteY42" fmla="*/ 109538 h 471488"/>
              <a:gd name="connsiteX43" fmla="*/ 123825 w 569119"/>
              <a:gd name="connsiteY43" fmla="*/ 97631 h 471488"/>
              <a:gd name="connsiteX44" fmla="*/ 111919 w 569119"/>
              <a:gd name="connsiteY44" fmla="*/ 83344 h 471488"/>
              <a:gd name="connsiteX45" fmla="*/ 104775 w 569119"/>
              <a:gd name="connsiteY45" fmla="*/ 78581 h 471488"/>
              <a:gd name="connsiteX46" fmla="*/ 90487 w 569119"/>
              <a:gd name="connsiteY46" fmla="*/ 73819 h 471488"/>
              <a:gd name="connsiteX47" fmla="*/ 83344 w 569119"/>
              <a:gd name="connsiteY47" fmla="*/ 69056 h 471488"/>
              <a:gd name="connsiteX48" fmla="*/ 69056 w 569119"/>
              <a:gd name="connsiteY48" fmla="*/ 64294 h 471488"/>
              <a:gd name="connsiteX49" fmla="*/ 61912 w 569119"/>
              <a:gd name="connsiteY49" fmla="*/ 57150 h 471488"/>
              <a:gd name="connsiteX50" fmla="*/ 52387 w 569119"/>
              <a:gd name="connsiteY50" fmla="*/ 42863 h 471488"/>
              <a:gd name="connsiteX51" fmla="*/ 45244 w 569119"/>
              <a:gd name="connsiteY51" fmla="*/ 38100 h 471488"/>
              <a:gd name="connsiteX52" fmla="*/ 38100 w 569119"/>
              <a:gd name="connsiteY52" fmla="*/ 30956 h 471488"/>
              <a:gd name="connsiteX53" fmla="*/ 30956 w 569119"/>
              <a:gd name="connsiteY53" fmla="*/ 28575 h 471488"/>
              <a:gd name="connsiteX54" fmla="*/ 16669 w 569119"/>
              <a:gd name="connsiteY54" fmla="*/ 19050 h 471488"/>
              <a:gd name="connsiteX55" fmla="*/ 4762 w 569119"/>
              <a:gd name="connsiteY55" fmla="*/ 7144 h 471488"/>
              <a:gd name="connsiteX56" fmla="*/ 0 w 569119"/>
              <a:gd name="connsiteY56" fmla="*/ 0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69119" h="471488">
                <a:moveTo>
                  <a:pt x="569119" y="471488"/>
                </a:moveTo>
                <a:cubicBezTo>
                  <a:pt x="565150" y="469900"/>
                  <a:pt x="560965" y="468772"/>
                  <a:pt x="557212" y="466725"/>
                </a:cubicBezTo>
                <a:cubicBezTo>
                  <a:pt x="531481" y="452690"/>
                  <a:pt x="552458" y="460377"/>
                  <a:pt x="535781" y="454819"/>
                </a:cubicBezTo>
                <a:cubicBezTo>
                  <a:pt x="532606" y="452438"/>
                  <a:pt x="529269" y="450258"/>
                  <a:pt x="526256" y="447675"/>
                </a:cubicBezTo>
                <a:cubicBezTo>
                  <a:pt x="523699" y="445483"/>
                  <a:pt x="521699" y="442687"/>
                  <a:pt x="519112" y="440531"/>
                </a:cubicBezTo>
                <a:cubicBezTo>
                  <a:pt x="516914" y="438699"/>
                  <a:pt x="514108" y="437670"/>
                  <a:pt x="511969" y="435769"/>
                </a:cubicBezTo>
                <a:cubicBezTo>
                  <a:pt x="506935" y="431294"/>
                  <a:pt x="497681" y="421481"/>
                  <a:pt x="497681" y="421481"/>
                </a:cubicBezTo>
                <a:cubicBezTo>
                  <a:pt x="496887" y="419100"/>
                  <a:pt x="496422" y="416583"/>
                  <a:pt x="495300" y="414338"/>
                </a:cubicBezTo>
                <a:cubicBezTo>
                  <a:pt x="491985" y="407709"/>
                  <a:pt x="488659" y="405316"/>
                  <a:pt x="483394" y="400050"/>
                </a:cubicBezTo>
                <a:cubicBezTo>
                  <a:pt x="481825" y="395345"/>
                  <a:pt x="480445" y="389119"/>
                  <a:pt x="476250" y="385763"/>
                </a:cubicBezTo>
                <a:cubicBezTo>
                  <a:pt x="474290" y="384195"/>
                  <a:pt x="471351" y="384504"/>
                  <a:pt x="469106" y="383381"/>
                </a:cubicBezTo>
                <a:cubicBezTo>
                  <a:pt x="452665" y="375161"/>
                  <a:pt x="472256" y="381192"/>
                  <a:pt x="452437" y="376238"/>
                </a:cubicBezTo>
                <a:lnTo>
                  <a:pt x="438150" y="366713"/>
                </a:lnTo>
                <a:cubicBezTo>
                  <a:pt x="435769" y="365125"/>
                  <a:pt x="433030" y="363974"/>
                  <a:pt x="431006" y="361950"/>
                </a:cubicBezTo>
                <a:lnTo>
                  <a:pt x="423862" y="354806"/>
                </a:lnTo>
                <a:cubicBezTo>
                  <a:pt x="421765" y="348516"/>
                  <a:pt x="418097" y="335422"/>
                  <a:pt x="411956" y="333375"/>
                </a:cubicBezTo>
                <a:lnTo>
                  <a:pt x="397669" y="328613"/>
                </a:lnTo>
                <a:lnTo>
                  <a:pt x="383381" y="319088"/>
                </a:lnTo>
                <a:lnTo>
                  <a:pt x="376237" y="314325"/>
                </a:lnTo>
                <a:cubicBezTo>
                  <a:pt x="373062" y="309563"/>
                  <a:pt x="368522" y="305468"/>
                  <a:pt x="366712" y="300038"/>
                </a:cubicBezTo>
                <a:cubicBezTo>
                  <a:pt x="363426" y="290179"/>
                  <a:pt x="365723" y="294983"/>
                  <a:pt x="359569" y="285750"/>
                </a:cubicBezTo>
                <a:cubicBezTo>
                  <a:pt x="358775" y="280194"/>
                  <a:pt x="357843" y="274655"/>
                  <a:pt x="357187" y="269081"/>
                </a:cubicBezTo>
                <a:cubicBezTo>
                  <a:pt x="356255" y="261159"/>
                  <a:pt x="356276" y="253109"/>
                  <a:pt x="354806" y="245269"/>
                </a:cubicBezTo>
                <a:cubicBezTo>
                  <a:pt x="347869" y="208270"/>
                  <a:pt x="353245" y="254861"/>
                  <a:pt x="340519" y="216694"/>
                </a:cubicBezTo>
                <a:cubicBezTo>
                  <a:pt x="339222" y="212803"/>
                  <a:pt x="337261" y="204834"/>
                  <a:pt x="333375" y="202406"/>
                </a:cubicBezTo>
                <a:cubicBezTo>
                  <a:pt x="329118" y="199745"/>
                  <a:pt x="323850" y="199231"/>
                  <a:pt x="319087" y="197644"/>
                </a:cubicBezTo>
                <a:cubicBezTo>
                  <a:pt x="308835" y="194227"/>
                  <a:pt x="314384" y="195873"/>
                  <a:pt x="302419" y="192881"/>
                </a:cubicBezTo>
                <a:cubicBezTo>
                  <a:pt x="300831" y="190500"/>
                  <a:pt x="300083" y="187255"/>
                  <a:pt x="297656" y="185738"/>
                </a:cubicBezTo>
                <a:cubicBezTo>
                  <a:pt x="293399" y="183077"/>
                  <a:pt x="287546" y="183759"/>
                  <a:pt x="283369" y="180975"/>
                </a:cubicBezTo>
                <a:cubicBezTo>
                  <a:pt x="280988" y="179388"/>
                  <a:pt x="278785" y="177493"/>
                  <a:pt x="276225" y="176213"/>
                </a:cubicBezTo>
                <a:cubicBezTo>
                  <a:pt x="273980" y="175090"/>
                  <a:pt x="271275" y="175050"/>
                  <a:pt x="269081" y="173831"/>
                </a:cubicBezTo>
                <a:cubicBezTo>
                  <a:pt x="264078" y="171051"/>
                  <a:pt x="259556" y="167481"/>
                  <a:pt x="254794" y="164306"/>
                </a:cubicBezTo>
                <a:cubicBezTo>
                  <a:pt x="252413" y="162719"/>
                  <a:pt x="250365" y="160449"/>
                  <a:pt x="247650" y="159544"/>
                </a:cubicBezTo>
                <a:cubicBezTo>
                  <a:pt x="242887" y="157956"/>
                  <a:pt x="237539" y="157566"/>
                  <a:pt x="233362" y="154781"/>
                </a:cubicBezTo>
                <a:cubicBezTo>
                  <a:pt x="224130" y="148627"/>
                  <a:pt x="228934" y="150924"/>
                  <a:pt x="219075" y="147638"/>
                </a:cubicBezTo>
                <a:cubicBezTo>
                  <a:pt x="205530" y="134093"/>
                  <a:pt x="218574" y="145007"/>
                  <a:pt x="204787" y="138113"/>
                </a:cubicBezTo>
                <a:cubicBezTo>
                  <a:pt x="202227" y="136833"/>
                  <a:pt x="200324" y="134355"/>
                  <a:pt x="197644" y="133350"/>
                </a:cubicBezTo>
                <a:cubicBezTo>
                  <a:pt x="193854" y="131929"/>
                  <a:pt x="189664" y="131951"/>
                  <a:pt x="185737" y="130969"/>
                </a:cubicBezTo>
                <a:cubicBezTo>
                  <a:pt x="183302" y="130360"/>
                  <a:pt x="180975" y="129382"/>
                  <a:pt x="178594" y="128588"/>
                </a:cubicBezTo>
                <a:cubicBezTo>
                  <a:pt x="176213" y="127000"/>
                  <a:pt x="174065" y="124987"/>
                  <a:pt x="171450" y="123825"/>
                </a:cubicBezTo>
                <a:cubicBezTo>
                  <a:pt x="166862" y="121786"/>
                  <a:pt x="157162" y="119063"/>
                  <a:pt x="157162" y="119063"/>
                </a:cubicBezTo>
                <a:cubicBezTo>
                  <a:pt x="154781" y="117475"/>
                  <a:pt x="152634" y="115462"/>
                  <a:pt x="150019" y="114300"/>
                </a:cubicBezTo>
                <a:cubicBezTo>
                  <a:pt x="145431" y="112261"/>
                  <a:pt x="135731" y="109538"/>
                  <a:pt x="135731" y="109538"/>
                </a:cubicBezTo>
                <a:cubicBezTo>
                  <a:pt x="123038" y="90496"/>
                  <a:pt x="139694" y="113499"/>
                  <a:pt x="123825" y="97631"/>
                </a:cubicBezTo>
                <a:cubicBezTo>
                  <a:pt x="105090" y="78898"/>
                  <a:pt x="135328" y="102853"/>
                  <a:pt x="111919" y="83344"/>
                </a:cubicBezTo>
                <a:cubicBezTo>
                  <a:pt x="109720" y="81512"/>
                  <a:pt x="107390" y="79743"/>
                  <a:pt x="104775" y="78581"/>
                </a:cubicBezTo>
                <a:cubicBezTo>
                  <a:pt x="100187" y="76542"/>
                  <a:pt x="90487" y="73819"/>
                  <a:pt x="90487" y="73819"/>
                </a:cubicBezTo>
                <a:cubicBezTo>
                  <a:pt x="88106" y="72231"/>
                  <a:pt x="85959" y="70218"/>
                  <a:pt x="83344" y="69056"/>
                </a:cubicBezTo>
                <a:cubicBezTo>
                  <a:pt x="78756" y="67017"/>
                  <a:pt x="69056" y="64294"/>
                  <a:pt x="69056" y="64294"/>
                </a:cubicBezTo>
                <a:cubicBezTo>
                  <a:pt x="66675" y="61913"/>
                  <a:pt x="63980" y="59808"/>
                  <a:pt x="61912" y="57150"/>
                </a:cubicBezTo>
                <a:cubicBezTo>
                  <a:pt x="58398" y="52632"/>
                  <a:pt x="57149" y="46038"/>
                  <a:pt x="52387" y="42863"/>
                </a:cubicBezTo>
                <a:cubicBezTo>
                  <a:pt x="50006" y="41275"/>
                  <a:pt x="47442" y="39932"/>
                  <a:pt x="45244" y="38100"/>
                </a:cubicBezTo>
                <a:cubicBezTo>
                  <a:pt x="42657" y="35944"/>
                  <a:pt x="40902" y="32824"/>
                  <a:pt x="38100" y="30956"/>
                </a:cubicBezTo>
                <a:cubicBezTo>
                  <a:pt x="36011" y="29564"/>
                  <a:pt x="33150" y="29794"/>
                  <a:pt x="30956" y="28575"/>
                </a:cubicBezTo>
                <a:cubicBezTo>
                  <a:pt x="25953" y="25795"/>
                  <a:pt x="16669" y="19050"/>
                  <a:pt x="16669" y="19050"/>
                </a:cubicBezTo>
                <a:cubicBezTo>
                  <a:pt x="3965" y="-5"/>
                  <a:pt x="20641" y="23023"/>
                  <a:pt x="4762" y="7144"/>
                </a:cubicBezTo>
                <a:cubicBezTo>
                  <a:pt x="2738" y="5120"/>
                  <a:pt x="0" y="0"/>
                  <a:pt x="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08106DCD-ADC6-4BD3-A439-D46B597F0672}"/>
              </a:ext>
            </a:extLst>
          </p:cNvPr>
          <p:cNvGrpSpPr/>
          <p:nvPr/>
        </p:nvGrpSpPr>
        <p:grpSpPr>
          <a:xfrm>
            <a:off x="4932040" y="190677"/>
            <a:ext cx="3600400" cy="4757337"/>
            <a:chOff x="4981451" y="286413"/>
            <a:chExt cx="3600400" cy="4757337"/>
          </a:xfrm>
        </p:grpSpPr>
        <p:grpSp>
          <p:nvGrpSpPr>
            <p:cNvPr id="28" name="Grupp 27"/>
            <p:cNvGrpSpPr/>
            <p:nvPr/>
          </p:nvGrpSpPr>
          <p:grpSpPr bwMode="auto">
            <a:xfrm>
              <a:off x="4981451" y="286413"/>
              <a:ext cx="3600400" cy="4757337"/>
              <a:chOff x="4574727" y="267783"/>
              <a:chExt cx="3600400" cy="4757337"/>
            </a:xfrm>
          </p:grpSpPr>
          <p:pic>
            <p:nvPicPr>
              <p:cNvPr id="33" name="Bildobjekt 32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4992606" y="267783"/>
                <a:ext cx="2353296" cy="4757337"/>
              </a:xfrm>
              <a:prstGeom prst="rect">
                <a:avLst/>
              </a:prstGeom>
            </p:spPr>
          </p:pic>
          <p:sp>
            <p:nvSpPr>
              <p:cNvPr id="34" name="textruta 8"/>
              <p:cNvSpPr txBox="1"/>
              <p:nvPr/>
            </p:nvSpPr>
            <p:spPr bwMode="auto">
              <a:xfrm>
                <a:off x="5320351" y="489670"/>
                <a:ext cx="98456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sv-SE" sz="1100" dirty="0"/>
                  <a:t>Höga flöden </a:t>
                </a:r>
                <a:endParaRPr dirty="0"/>
              </a:p>
              <a:p>
                <a:pPr>
                  <a:defRPr/>
                </a:pPr>
                <a:r>
                  <a:rPr lang="sv-SE" sz="1100" dirty="0"/>
                  <a:t>maj-juni</a:t>
                </a:r>
                <a:endParaRPr dirty="0"/>
              </a:p>
            </p:txBody>
          </p:sp>
          <p:sp>
            <p:nvSpPr>
              <p:cNvPr id="35" name="textruta 9"/>
              <p:cNvSpPr txBox="1"/>
              <p:nvPr/>
            </p:nvSpPr>
            <p:spPr bwMode="auto">
              <a:xfrm>
                <a:off x="4574727" y="4556261"/>
                <a:ext cx="98456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sv-SE" sz="1100" dirty="0"/>
                  <a:t>Höga flöden </a:t>
                </a:r>
                <a:endParaRPr dirty="0"/>
              </a:p>
              <a:p>
                <a:pPr>
                  <a:defRPr/>
                </a:pPr>
                <a:r>
                  <a:rPr lang="sv-SE" sz="1100" dirty="0"/>
                  <a:t>i februari</a:t>
                </a:r>
                <a:endParaRPr dirty="0"/>
              </a:p>
            </p:txBody>
          </p:sp>
          <p:sp>
            <p:nvSpPr>
              <p:cNvPr id="36" name="textruta 10"/>
              <p:cNvSpPr txBox="1"/>
              <p:nvPr/>
            </p:nvSpPr>
            <p:spPr bwMode="auto">
              <a:xfrm>
                <a:off x="7158502" y="1335876"/>
                <a:ext cx="1016625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sv-SE" sz="1100" dirty="0"/>
                  <a:t>Höga flöden i</a:t>
                </a:r>
              </a:p>
              <a:p>
                <a:pPr>
                  <a:defRPr/>
                </a:pPr>
                <a:r>
                  <a:rPr lang="sv-SE" sz="1100" dirty="0"/>
                  <a:t> Luleälven</a:t>
                </a:r>
                <a:br>
                  <a:rPr lang="sv-SE" sz="1100" dirty="0"/>
                </a:br>
                <a:r>
                  <a:rPr lang="sv-SE" sz="1100" dirty="0"/>
                  <a:t>i augusti</a:t>
                </a:r>
                <a:endParaRPr dirty="0"/>
              </a:p>
            </p:txBody>
          </p:sp>
          <p:sp>
            <p:nvSpPr>
              <p:cNvPr id="37" name="textruta 11"/>
              <p:cNvSpPr txBox="1"/>
              <p:nvPr/>
            </p:nvSpPr>
            <p:spPr bwMode="auto">
              <a:xfrm>
                <a:off x="4631272" y="1936000"/>
                <a:ext cx="94609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sv-SE" sz="1100" dirty="0"/>
                  <a:t>Höga flöden</a:t>
                </a:r>
              </a:p>
              <a:p>
                <a:pPr>
                  <a:defRPr/>
                </a:pPr>
                <a:r>
                  <a:rPr lang="sv-SE" sz="1100" dirty="0"/>
                  <a:t> i januari</a:t>
                </a:r>
                <a:endParaRPr dirty="0"/>
              </a:p>
            </p:txBody>
          </p:sp>
        </p:grp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70FE4F78-4697-4C5B-B45A-AA1474B8A174}"/>
                </a:ext>
              </a:extLst>
            </p:cNvPr>
            <p:cNvSpPr/>
            <p:nvPr/>
          </p:nvSpPr>
          <p:spPr bwMode="auto">
            <a:xfrm>
              <a:off x="6133136" y="344841"/>
              <a:ext cx="1329437" cy="1574431"/>
            </a:xfrm>
            <a:custGeom>
              <a:avLst/>
              <a:gdLst>
                <a:gd name="connsiteX0" fmla="*/ 83820 w 1790700"/>
                <a:gd name="connsiteY0" fmla="*/ 2110740 h 2110740"/>
                <a:gd name="connsiteX1" fmla="*/ 83820 w 1790700"/>
                <a:gd name="connsiteY1" fmla="*/ 2110740 h 2110740"/>
                <a:gd name="connsiteX2" fmla="*/ 114300 w 1790700"/>
                <a:gd name="connsiteY2" fmla="*/ 2095500 h 2110740"/>
                <a:gd name="connsiteX3" fmla="*/ 125730 w 1790700"/>
                <a:gd name="connsiteY3" fmla="*/ 2087880 h 2110740"/>
                <a:gd name="connsiteX4" fmla="*/ 140970 w 1790700"/>
                <a:gd name="connsiteY4" fmla="*/ 2080260 h 2110740"/>
                <a:gd name="connsiteX5" fmla="*/ 160020 w 1790700"/>
                <a:gd name="connsiteY5" fmla="*/ 2061210 h 2110740"/>
                <a:gd name="connsiteX6" fmla="*/ 171450 w 1790700"/>
                <a:gd name="connsiteY6" fmla="*/ 2057400 h 2110740"/>
                <a:gd name="connsiteX7" fmla="*/ 194310 w 1790700"/>
                <a:gd name="connsiteY7" fmla="*/ 2042160 h 2110740"/>
                <a:gd name="connsiteX8" fmla="*/ 217170 w 1790700"/>
                <a:gd name="connsiteY8" fmla="*/ 2026920 h 2110740"/>
                <a:gd name="connsiteX9" fmla="*/ 228600 w 1790700"/>
                <a:gd name="connsiteY9" fmla="*/ 2019300 h 2110740"/>
                <a:gd name="connsiteX10" fmla="*/ 236220 w 1790700"/>
                <a:gd name="connsiteY10" fmla="*/ 2007870 h 2110740"/>
                <a:gd name="connsiteX11" fmla="*/ 274320 w 1790700"/>
                <a:gd name="connsiteY11" fmla="*/ 1985010 h 2110740"/>
                <a:gd name="connsiteX12" fmla="*/ 297180 w 1790700"/>
                <a:gd name="connsiteY12" fmla="*/ 1969770 h 2110740"/>
                <a:gd name="connsiteX13" fmla="*/ 320040 w 1790700"/>
                <a:gd name="connsiteY13" fmla="*/ 1950720 h 2110740"/>
                <a:gd name="connsiteX14" fmla="*/ 331470 w 1790700"/>
                <a:gd name="connsiteY14" fmla="*/ 1946910 h 2110740"/>
                <a:gd name="connsiteX15" fmla="*/ 354330 w 1790700"/>
                <a:gd name="connsiteY15" fmla="*/ 1931670 h 2110740"/>
                <a:gd name="connsiteX16" fmla="*/ 377190 w 1790700"/>
                <a:gd name="connsiteY16" fmla="*/ 1924050 h 2110740"/>
                <a:gd name="connsiteX17" fmla="*/ 403860 w 1790700"/>
                <a:gd name="connsiteY17" fmla="*/ 1908810 h 2110740"/>
                <a:gd name="connsiteX18" fmla="*/ 430530 w 1790700"/>
                <a:gd name="connsiteY18" fmla="*/ 1889760 h 2110740"/>
                <a:gd name="connsiteX19" fmla="*/ 453390 w 1790700"/>
                <a:gd name="connsiteY19" fmla="*/ 1874520 h 2110740"/>
                <a:gd name="connsiteX20" fmla="*/ 464820 w 1790700"/>
                <a:gd name="connsiteY20" fmla="*/ 1866900 h 2110740"/>
                <a:gd name="connsiteX21" fmla="*/ 487680 w 1790700"/>
                <a:gd name="connsiteY21" fmla="*/ 1847850 h 2110740"/>
                <a:gd name="connsiteX22" fmla="*/ 499110 w 1790700"/>
                <a:gd name="connsiteY22" fmla="*/ 1844040 h 2110740"/>
                <a:gd name="connsiteX23" fmla="*/ 518160 w 1790700"/>
                <a:gd name="connsiteY23" fmla="*/ 1828800 h 2110740"/>
                <a:gd name="connsiteX24" fmla="*/ 537210 w 1790700"/>
                <a:gd name="connsiteY24" fmla="*/ 1813560 h 2110740"/>
                <a:gd name="connsiteX25" fmla="*/ 556260 w 1790700"/>
                <a:gd name="connsiteY25" fmla="*/ 1798320 h 2110740"/>
                <a:gd name="connsiteX26" fmla="*/ 567690 w 1790700"/>
                <a:gd name="connsiteY26" fmla="*/ 1786890 h 2110740"/>
                <a:gd name="connsiteX27" fmla="*/ 590550 w 1790700"/>
                <a:gd name="connsiteY27" fmla="*/ 1771650 h 2110740"/>
                <a:gd name="connsiteX28" fmla="*/ 613410 w 1790700"/>
                <a:gd name="connsiteY28" fmla="*/ 1752600 h 2110740"/>
                <a:gd name="connsiteX29" fmla="*/ 624840 w 1790700"/>
                <a:gd name="connsiteY29" fmla="*/ 1741170 h 2110740"/>
                <a:gd name="connsiteX30" fmla="*/ 647700 w 1790700"/>
                <a:gd name="connsiteY30" fmla="*/ 1725930 h 2110740"/>
                <a:gd name="connsiteX31" fmla="*/ 670560 w 1790700"/>
                <a:gd name="connsiteY31" fmla="*/ 1703070 h 2110740"/>
                <a:gd name="connsiteX32" fmla="*/ 681990 w 1790700"/>
                <a:gd name="connsiteY32" fmla="*/ 1695450 h 2110740"/>
                <a:gd name="connsiteX33" fmla="*/ 693420 w 1790700"/>
                <a:gd name="connsiteY33" fmla="*/ 1684020 h 2110740"/>
                <a:gd name="connsiteX34" fmla="*/ 704850 w 1790700"/>
                <a:gd name="connsiteY34" fmla="*/ 1676400 h 2110740"/>
                <a:gd name="connsiteX35" fmla="*/ 727710 w 1790700"/>
                <a:gd name="connsiteY35" fmla="*/ 1657350 h 2110740"/>
                <a:gd name="connsiteX36" fmla="*/ 746760 w 1790700"/>
                <a:gd name="connsiteY36" fmla="*/ 1634490 h 2110740"/>
                <a:gd name="connsiteX37" fmla="*/ 758190 w 1790700"/>
                <a:gd name="connsiteY37" fmla="*/ 1619250 h 2110740"/>
                <a:gd name="connsiteX38" fmla="*/ 765810 w 1790700"/>
                <a:gd name="connsiteY38" fmla="*/ 1607820 h 2110740"/>
                <a:gd name="connsiteX39" fmla="*/ 777240 w 1790700"/>
                <a:gd name="connsiteY39" fmla="*/ 1596390 h 2110740"/>
                <a:gd name="connsiteX40" fmla="*/ 788670 w 1790700"/>
                <a:gd name="connsiteY40" fmla="*/ 1573530 h 2110740"/>
                <a:gd name="connsiteX41" fmla="*/ 792480 w 1790700"/>
                <a:gd name="connsiteY41" fmla="*/ 1562100 h 2110740"/>
                <a:gd name="connsiteX42" fmla="*/ 807720 w 1790700"/>
                <a:gd name="connsiteY42" fmla="*/ 1539240 h 2110740"/>
                <a:gd name="connsiteX43" fmla="*/ 815340 w 1790700"/>
                <a:gd name="connsiteY43" fmla="*/ 1527810 h 2110740"/>
                <a:gd name="connsiteX44" fmla="*/ 834390 w 1790700"/>
                <a:gd name="connsiteY44" fmla="*/ 1493520 h 2110740"/>
                <a:gd name="connsiteX45" fmla="*/ 842010 w 1790700"/>
                <a:gd name="connsiteY45" fmla="*/ 1482090 h 2110740"/>
                <a:gd name="connsiteX46" fmla="*/ 845820 w 1790700"/>
                <a:gd name="connsiteY46" fmla="*/ 1470660 h 2110740"/>
                <a:gd name="connsiteX47" fmla="*/ 857250 w 1790700"/>
                <a:gd name="connsiteY47" fmla="*/ 1463040 h 2110740"/>
                <a:gd name="connsiteX48" fmla="*/ 868680 w 1790700"/>
                <a:gd name="connsiteY48" fmla="*/ 1447800 h 2110740"/>
                <a:gd name="connsiteX49" fmla="*/ 876300 w 1790700"/>
                <a:gd name="connsiteY49" fmla="*/ 1436370 h 2110740"/>
                <a:gd name="connsiteX50" fmla="*/ 887730 w 1790700"/>
                <a:gd name="connsiteY50" fmla="*/ 1428750 h 2110740"/>
                <a:gd name="connsiteX51" fmla="*/ 895350 w 1790700"/>
                <a:gd name="connsiteY51" fmla="*/ 1417320 h 2110740"/>
                <a:gd name="connsiteX52" fmla="*/ 899160 w 1790700"/>
                <a:gd name="connsiteY52" fmla="*/ 1405890 h 2110740"/>
                <a:gd name="connsiteX53" fmla="*/ 910590 w 1790700"/>
                <a:gd name="connsiteY53" fmla="*/ 1398270 h 2110740"/>
                <a:gd name="connsiteX54" fmla="*/ 925830 w 1790700"/>
                <a:gd name="connsiteY54" fmla="*/ 1371600 h 2110740"/>
                <a:gd name="connsiteX55" fmla="*/ 937260 w 1790700"/>
                <a:gd name="connsiteY55" fmla="*/ 1360170 h 2110740"/>
                <a:gd name="connsiteX56" fmla="*/ 960120 w 1790700"/>
                <a:gd name="connsiteY56" fmla="*/ 1322070 h 2110740"/>
                <a:gd name="connsiteX57" fmla="*/ 975360 w 1790700"/>
                <a:gd name="connsiteY57" fmla="*/ 1299210 h 2110740"/>
                <a:gd name="connsiteX58" fmla="*/ 982980 w 1790700"/>
                <a:gd name="connsiteY58" fmla="*/ 1287780 h 2110740"/>
                <a:gd name="connsiteX59" fmla="*/ 990600 w 1790700"/>
                <a:gd name="connsiteY59" fmla="*/ 1276350 h 2110740"/>
                <a:gd name="connsiteX60" fmla="*/ 1005840 w 1790700"/>
                <a:gd name="connsiteY60" fmla="*/ 1264920 h 2110740"/>
                <a:gd name="connsiteX61" fmla="*/ 1021080 w 1790700"/>
                <a:gd name="connsiteY61" fmla="*/ 1242060 h 2110740"/>
                <a:gd name="connsiteX62" fmla="*/ 1043940 w 1790700"/>
                <a:gd name="connsiteY62" fmla="*/ 1223010 h 2110740"/>
                <a:gd name="connsiteX63" fmla="*/ 1062990 w 1790700"/>
                <a:gd name="connsiteY63" fmla="*/ 1203960 h 2110740"/>
                <a:gd name="connsiteX64" fmla="*/ 1093470 w 1790700"/>
                <a:gd name="connsiteY64" fmla="*/ 1169670 h 2110740"/>
                <a:gd name="connsiteX65" fmla="*/ 1139190 w 1790700"/>
                <a:gd name="connsiteY65" fmla="*/ 1139190 h 2110740"/>
                <a:gd name="connsiteX66" fmla="*/ 1150620 w 1790700"/>
                <a:gd name="connsiteY66" fmla="*/ 1131570 h 2110740"/>
                <a:gd name="connsiteX67" fmla="*/ 1162050 w 1790700"/>
                <a:gd name="connsiteY67" fmla="*/ 1123950 h 2110740"/>
                <a:gd name="connsiteX68" fmla="*/ 1173480 w 1790700"/>
                <a:gd name="connsiteY68" fmla="*/ 1112520 h 2110740"/>
                <a:gd name="connsiteX69" fmla="*/ 1184910 w 1790700"/>
                <a:gd name="connsiteY69" fmla="*/ 1108710 h 2110740"/>
                <a:gd name="connsiteX70" fmla="*/ 1207770 w 1790700"/>
                <a:gd name="connsiteY70" fmla="*/ 1093470 h 2110740"/>
                <a:gd name="connsiteX71" fmla="*/ 1226820 w 1790700"/>
                <a:gd name="connsiteY71" fmla="*/ 1078230 h 2110740"/>
                <a:gd name="connsiteX72" fmla="*/ 1245870 w 1790700"/>
                <a:gd name="connsiteY72" fmla="*/ 1070610 h 2110740"/>
                <a:gd name="connsiteX73" fmla="*/ 1276350 w 1790700"/>
                <a:gd name="connsiteY73" fmla="*/ 1059180 h 2110740"/>
                <a:gd name="connsiteX74" fmla="*/ 1287780 w 1790700"/>
                <a:gd name="connsiteY74" fmla="*/ 1047750 h 2110740"/>
                <a:gd name="connsiteX75" fmla="*/ 1299210 w 1790700"/>
                <a:gd name="connsiteY75" fmla="*/ 1043940 h 2110740"/>
                <a:gd name="connsiteX76" fmla="*/ 1310640 w 1790700"/>
                <a:gd name="connsiteY76" fmla="*/ 1036320 h 2110740"/>
                <a:gd name="connsiteX77" fmla="*/ 1325880 w 1790700"/>
                <a:gd name="connsiteY77" fmla="*/ 1028700 h 2110740"/>
                <a:gd name="connsiteX78" fmla="*/ 1341120 w 1790700"/>
                <a:gd name="connsiteY78" fmla="*/ 1017270 h 2110740"/>
                <a:gd name="connsiteX79" fmla="*/ 1367790 w 1790700"/>
                <a:gd name="connsiteY79" fmla="*/ 1009650 h 2110740"/>
                <a:gd name="connsiteX80" fmla="*/ 1390650 w 1790700"/>
                <a:gd name="connsiteY80" fmla="*/ 994410 h 2110740"/>
                <a:gd name="connsiteX81" fmla="*/ 1428750 w 1790700"/>
                <a:gd name="connsiteY81" fmla="*/ 982980 h 2110740"/>
                <a:gd name="connsiteX82" fmla="*/ 1440180 w 1790700"/>
                <a:gd name="connsiteY82" fmla="*/ 975360 h 2110740"/>
                <a:gd name="connsiteX83" fmla="*/ 1463040 w 1790700"/>
                <a:gd name="connsiteY83" fmla="*/ 967740 h 2110740"/>
                <a:gd name="connsiteX84" fmla="*/ 1485900 w 1790700"/>
                <a:gd name="connsiteY84" fmla="*/ 956310 h 2110740"/>
                <a:gd name="connsiteX85" fmla="*/ 1497330 w 1790700"/>
                <a:gd name="connsiteY85" fmla="*/ 948690 h 2110740"/>
                <a:gd name="connsiteX86" fmla="*/ 1508760 w 1790700"/>
                <a:gd name="connsiteY86" fmla="*/ 944880 h 2110740"/>
                <a:gd name="connsiteX87" fmla="*/ 1524000 w 1790700"/>
                <a:gd name="connsiteY87" fmla="*/ 937260 h 2110740"/>
                <a:gd name="connsiteX88" fmla="*/ 1546860 w 1790700"/>
                <a:gd name="connsiteY88" fmla="*/ 929640 h 2110740"/>
                <a:gd name="connsiteX89" fmla="*/ 1558290 w 1790700"/>
                <a:gd name="connsiteY89" fmla="*/ 922020 h 2110740"/>
                <a:gd name="connsiteX90" fmla="*/ 1581150 w 1790700"/>
                <a:gd name="connsiteY90" fmla="*/ 914400 h 2110740"/>
                <a:gd name="connsiteX91" fmla="*/ 1592580 w 1790700"/>
                <a:gd name="connsiteY91" fmla="*/ 906780 h 2110740"/>
                <a:gd name="connsiteX92" fmla="*/ 1607820 w 1790700"/>
                <a:gd name="connsiteY92" fmla="*/ 902970 h 2110740"/>
                <a:gd name="connsiteX93" fmla="*/ 1623060 w 1790700"/>
                <a:gd name="connsiteY93" fmla="*/ 895350 h 2110740"/>
                <a:gd name="connsiteX94" fmla="*/ 1634490 w 1790700"/>
                <a:gd name="connsiteY94" fmla="*/ 891540 h 2110740"/>
                <a:gd name="connsiteX95" fmla="*/ 1645920 w 1790700"/>
                <a:gd name="connsiteY95" fmla="*/ 883920 h 2110740"/>
                <a:gd name="connsiteX96" fmla="*/ 1668780 w 1790700"/>
                <a:gd name="connsiteY96" fmla="*/ 876300 h 2110740"/>
                <a:gd name="connsiteX97" fmla="*/ 1680210 w 1790700"/>
                <a:gd name="connsiteY97" fmla="*/ 872490 h 2110740"/>
                <a:gd name="connsiteX98" fmla="*/ 1714500 w 1790700"/>
                <a:gd name="connsiteY98" fmla="*/ 849630 h 2110740"/>
                <a:gd name="connsiteX99" fmla="*/ 1725930 w 1790700"/>
                <a:gd name="connsiteY99" fmla="*/ 842010 h 2110740"/>
                <a:gd name="connsiteX100" fmla="*/ 1737360 w 1790700"/>
                <a:gd name="connsiteY100" fmla="*/ 838200 h 2110740"/>
                <a:gd name="connsiteX101" fmla="*/ 1744980 w 1790700"/>
                <a:gd name="connsiteY101" fmla="*/ 826770 h 2110740"/>
                <a:gd name="connsiteX102" fmla="*/ 1756410 w 1790700"/>
                <a:gd name="connsiteY102" fmla="*/ 815340 h 2110740"/>
                <a:gd name="connsiteX103" fmla="*/ 1760220 w 1790700"/>
                <a:gd name="connsiteY103" fmla="*/ 803910 h 2110740"/>
                <a:gd name="connsiteX104" fmla="*/ 1767840 w 1790700"/>
                <a:gd name="connsiteY104" fmla="*/ 792480 h 2110740"/>
                <a:gd name="connsiteX105" fmla="*/ 1775460 w 1790700"/>
                <a:gd name="connsiteY105" fmla="*/ 769620 h 2110740"/>
                <a:gd name="connsiteX106" fmla="*/ 1779270 w 1790700"/>
                <a:gd name="connsiteY106" fmla="*/ 758190 h 2110740"/>
                <a:gd name="connsiteX107" fmla="*/ 1790700 w 1790700"/>
                <a:gd name="connsiteY107" fmla="*/ 735330 h 2110740"/>
                <a:gd name="connsiteX108" fmla="*/ 1783080 w 1790700"/>
                <a:gd name="connsiteY108" fmla="*/ 674370 h 2110740"/>
                <a:gd name="connsiteX109" fmla="*/ 1775460 w 1790700"/>
                <a:gd name="connsiteY109" fmla="*/ 662940 h 2110740"/>
                <a:gd name="connsiteX110" fmla="*/ 1764030 w 1790700"/>
                <a:gd name="connsiteY110" fmla="*/ 651510 h 2110740"/>
                <a:gd name="connsiteX111" fmla="*/ 1752600 w 1790700"/>
                <a:gd name="connsiteY111" fmla="*/ 643890 h 2110740"/>
                <a:gd name="connsiteX112" fmla="*/ 1722120 w 1790700"/>
                <a:gd name="connsiteY112" fmla="*/ 640080 h 2110740"/>
                <a:gd name="connsiteX113" fmla="*/ 1699260 w 1790700"/>
                <a:gd name="connsiteY113" fmla="*/ 628650 h 2110740"/>
                <a:gd name="connsiteX114" fmla="*/ 1706880 w 1790700"/>
                <a:gd name="connsiteY114" fmla="*/ 567690 h 2110740"/>
                <a:gd name="connsiteX115" fmla="*/ 1710690 w 1790700"/>
                <a:gd name="connsiteY115" fmla="*/ 544830 h 2110740"/>
                <a:gd name="connsiteX116" fmla="*/ 1706880 w 1790700"/>
                <a:gd name="connsiteY116" fmla="*/ 480060 h 2110740"/>
                <a:gd name="connsiteX117" fmla="*/ 1699260 w 1790700"/>
                <a:gd name="connsiteY117" fmla="*/ 415290 h 2110740"/>
                <a:gd name="connsiteX118" fmla="*/ 1680210 w 1790700"/>
                <a:gd name="connsiteY118" fmla="*/ 392430 h 2110740"/>
                <a:gd name="connsiteX119" fmla="*/ 1653540 w 1790700"/>
                <a:gd name="connsiteY119" fmla="*/ 361950 h 2110740"/>
                <a:gd name="connsiteX120" fmla="*/ 1645920 w 1790700"/>
                <a:gd name="connsiteY120" fmla="*/ 350520 h 2110740"/>
                <a:gd name="connsiteX121" fmla="*/ 1619250 w 1790700"/>
                <a:gd name="connsiteY121" fmla="*/ 335280 h 2110740"/>
                <a:gd name="connsiteX122" fmla="*/ 1607820 w 1790700"/>
                <a:gd name="connsiteY122" fmla="*/ 327660 h 2110740"/>
                <a:gd name="connsiteX123" fmla="*/ 1592580 w 1790700"/>
                <a:gd name="connsiteY123" fmla="*/ 320040 h 2110740"/>
                <a:gd name="connsiteX124" fmla="*/ 1581150 w 1790700"/>
                <a:gd name="connsiteY124" fmla="*/ 312420 h 2110740"/>
                <a:gd name="connsiteX125" fmla="*/ 1569720 w 1790700"/>
                <a:gd name="connsiteY125" fmla="*/ 308610 h 2110740"/>
                <a:gd name="connsiteX126" fmla="*/ 1546860 w 1790700"/>
                <a:gd name="connsiteY126" fmla="*/ 293370 h 2110740"/>
                <a:gd name="connsiteX127" fmla="*/ 1527810 w 1790700"/>
                <a:gd name="connsiteY127" fmla="*/ 270510 h 2110740"/>
                <a:gd name="connsiteX128" fmla="*/ 1516380 w 1790700"/>
                <a:gd name="connsiteY128" fmla="*/ 266700 h 2110740"/>
                <a:gd name="connsiteX129" fmla="*/ 1493520 w 1790700"/>
                <a:gd name="connsiteY129" fmla="*/ 251460 h 2110740"/>
                <a:gd name="connsiteX130" fmla="*/ 1470660 w 1790700"/>
                <a:gd name="connsiteY130" fmla="*/ 240030 h 2110740"/>
                <a:gd name="connsiteX131" fmla="*/ 1459230 w 1790700"/>
                <a:gd name="connsiteY131" fmla="*/ 236220 h 2110740"/>
                <a:gd name="connsiteX132" fmla="*/ 1424940 w 1790700"/>
                <a:gd name="connsiteY132" fmla="*/ 217170 h 2110740"/>
                <a:gd name="connsiteX133" fmla="*/ 1402080 w 1790700"/>
                <a:gd name="connsiteY133" fmla="*/ 205740 h 2110740"/>
                <a:gd name="connsiteX134" fmla="*/ 1363980 w 1790700"/>
                <a:gd name="connsiteY134" fmla="*/ 194310 h 2110740"/>
                <a:gd name="connsiteX135" fmla="*/ 1329690 w 1790700"/>
                <a:gd name="connsiteY135" fmla="*/ 163830 h 2110740"/>
                <a:gd name="connsiteX136" fmla="*/ 1322070 w 1790700"/>
                <a:gd name="connsiteY136" fmla="*/ 152400 h 2110740"/>
                <a:gd name="connsiteX137" fmla="*/ 1283970 w 1790700"/>
                <a:gd name="connsiteY137" fmla="*/ 129540 h 2110740"/>
                <a:gd name="connsiteX138" fmla="*/ 1272540 w 1790700"/>
                <a:gd name="connsiteY138" fmla="*/ 121920 h 2110740"/>
                <a:gd name="connsiteX139" fmla="*/ 1264920 w 1790700"/>
                <a:gd name="connsiteY139" fmla="*/ 110490 h 2110740"/>
                <a:gd name="connsiteX140" fmla="*/ 1242060 w 1790700"/>
                <a:gd name="connsiteY140" fmla="*/ 91440 h 2110740"/>
                <a:gd name="connsiteX141" fmla="*/ 1215390 w 1790700"/>
                <a:gd name="connsiteY141" fmla="*/ 60960 h 2110740"/>
                <a:gd name="connsiteX142" fmla="*/ 1200150 w 1790700"/>
                <a:gd name="connsiteY142" fmla="*/ 38100 h 2110740"/>
                <a:gd name="connsiteX143" fmla="*/ 1173480 w 1790700"/>
                <a:gd name="connsiteY143" fmla="*/ 11430 h 2110740"/>
                <a:gd name="connsiteX144" fmla="*/ 1150620 w 1790700"/>
                <a:gd name="connsiteY144" fmla="*/ 3810 h 2110740"/>
                <a:gd name="connsiteX145" fmla="*/ 1139190 w 1790700"/>
                <a:gd name="connsiteY145" fmla="*/ 0 h 2110740"/>
                <a:gd name="connsiteX146" fmla="*/ 1112520 w 1790700"/>
                <a:gd name="connsiteY146" fmla="*/ 7620 h 2110740"/>
                <a:gd name="connsiteX147" fmla="*/ 1101090 w 1790700"/>
                <a:gd name="connsiteY147" fmla="*/ 15240 h 2110740"/>
                <a:gd name="connsiteX148" fmla="*/ 1089660 w 1790700"/>
                <a:gd name="connsiteY148" fmla="*/ 38100 h 2110740"/>
                <a:gd name="connsiteX149" fmla="*/ 1097280 w 1790700"/>
                <a:gd name="connsiteY149" fmla="*/ 80010 h 2110740"/>
                <a:gd name="connsiteX150" fmla="*/ 1104900 w 1790700"/>
                <a:gd name="connsiteY150" fmla="*/ 91440 h 2110740"/>
                <a:gd name="connsiteX151" fmla="*/ 1101090 w 1790700"/>
                <a:gd name="connsiteY151" fmla="*/ 121920 h 2110740"/>
                <a:gd name="connsiteX152" fmla="*/ 1097280 w 1790700"/>
                <a:gd name="connsiteY152" fmla="*/ 133350 h 2110740"/>
                <a:gd name="connsiteX153" fmla="*/ 1093470 w 1790700"/>
                <a:gd name="connsiteY153" fmla="*/ 148590 h 2110740"/>
                <a:gd name="connsiteX154" fmla="*/ 1089660 w 1790700"/>
                <a:gd name="connsiteY154" fmla="*/ 171450 h 2110740"/>
                <a:gd name="connsiteX155" fmla="*/ 1082040 w 1790700"/>
                <a:gd name="connsiteY155" fmla="*/ 194310 h 2110740"/>
                <a:gd name="connsiteX156" fmla="*/ 1078230 w 1790700"/>
                <a:gd name="connsiteY156" fmla="*/ 209550 h 2110740"/>
                <a:gd name="connsiteX157" fmla="*/ 1070610 w 1790700"/>
                <a:gd name="connsiteY157" fmla="*/ 220980 h 2110740"/>
                <a:gd name="connsiteX158" fmla="*/ 1074420 w 1790700"/>
                <a:gd name="connsiteY158" fmla="*/ 232410 h 2110740"/>
                <a:gd name="connsiteX159" fmla="*/ 1085850 w 1790700"/>
                <a:gd name="connsiteY159" fmla="*/ 236220 h 2110740"/>
                <a:gd name="connsiteX160" fmla="*/ 1097280 w 1790700"/>
                <a:gd name="connsiteY160" fmla="*/ 243840 h 2110740"/>
                <a:gd name="connsiteX161" fmla="*/ 1085850 w 1790700"/>
                <a:gd name="connsiteY161" fmla="*/ 270510 h 2110740"/>
                <a:gd name="connsiteX162" fmla="*/ 1074420 w 1790700"/>
                <a:gd name="connsiteY162" fmla="*/ 274320 h 2110740"/>
                <a:gd name="connsiteX163" fmla="*/ 1051560 w 1790700"/>
                <a:gd name="connsiteY163" fmla="*/ 293370 h 2110740"/>
                <a:gd name="connsiteX164" fmla="*/ 1024890 w 1790700"/>
                <a:gd name="connsiteY164" fmla="*/ 278130 h 2110740"/>
                <a:gd name="connsiteX165" fmla="*/ 1005840 w 1790700"/>
                <a:gd name="connsiteY165" fmla="*/ 274320 h 2110740"/>
                <a:gd name="connsiteX166" fmla="*/ 994410 w 1790700"/>
                <a:gd name="connsiteY166" fmla="*/ 270510 h 2110740"/>
                <a:gd name="connsiteX167" fmla="*/ 975360 w 1790700"/>
                <a:gd name="connsiteY167" fmla="*/ 266700 h 2110740"/>
                <a:gd name="connsiteX168" fmla="*/ 963930 w 1790700"/>
                <a:gd name="connsiteY168" fmla="*/ 262890 h 2110740"/>
                <a:gd name="connsiteX169" fmla="*/ 922020 w 1790700"/>
                <a:gd name="connsiteY169" fmla="*/ 255270 h 2110740"/>
                <a:gd name="connsiteX170" fmla="*/ 910590 w 1790700"/>
                <a:gd name="connsiteY170" fmla="*/ 251460 h 2110740"/>
                <a:gd name="connsiteX171" fmla="*/ 902970 w 1790700"/>
                <a:gd name="connsiteY171" fmla="*/ 240030 h 2110740"/>
                <a:gd name="connsiteX172" fmla="*/ 880110 w 1790700"/>
                <a:gd name="connsiteY172" fmla="*/ 232410 h 2110740"/>
                <a:gd name="connsiteX173" fmla="*/ 868680 w 1790700"/>
                <a:gd name="connsiteY173" fmla="*/ 236220 h 2110740"/>
                <a:gd name="connsiteX174" fmla="*/ 857250 w 1790700"/>
                <a:gd name="connsiteY174" fmla="*/ 243840 h 2110740"/>
                <a:gd name="connsiteX175" fmla="*/ 834390 w 1790700"/>
                <a:gd name="connsiteY175" fmla="*/ 240030 h 2110740"/>
                <a:gd name="connsiteX176" fmla="*/ 781050 w 1790700"/>
                <a:gd name="connsiteY176" fmla="*/ 247650 h 2110740"/>
                <a:gd name="connsiteX177" fmla="*/ 769620 w 1790700"/>
                <a:gd name="connsiteY177" fmla="*/ 255270 h 2110740"/>
                <a:gd name="connsiteX178" fmla="*/ 758190 w 1790700"/>
                <a:gd name="connsiteY178" fmla="*/ 278130 h 2110740"/>
                <a:gd name="connsiteX179" fmla="*/ 750570 w 1790700"/>
                <a:gd name="connsiteY179" fmla="*/ 289560 h 2110740"/>
                <a:gd name="connsiteX180" fmla="*/ 754380 w 1790700"/>
                <a:gd name="connsiteY180" fmla="*/ 331470 h 2110740"/>
                <a:gd name="connsiteX181" fmla="*/ 758190 w 1790700"/>
                <a:gd name="connsiteY181" fmla="*/ 342900 h 2110740"/>
                <a:gd name="connsiteX182" fmla="*/ 769620 w 1790700"/>
                <a:gd name="connsiteY182" fmla="*/ 354330 h 2110740"/>
                <a:gd name="connsiteX183" fmla="*/ 765810 w 1790700"/>
                <a:gd name="connsiteY183" fmla="*/ 392430 h 2110740"/>
                <a:gd name="connsiteX184" fmla="*/ 758190 w 1790700"/>
                <a:gd name="connsiteY184" fmla="*/ 426720 h 2110740"/>
                <a:gd name="connsiteX185" fmla="*/ 750570 w 1790700"/>
                <a:gd name="connsiteY185" fmla="*/ 449580 h 2110740"/>
                <a:gd name="connsiteX186" fmla="*/ 746760 w 1790700"/>
                <a:gd name="connsiteY186" fmla="*/ 461010 h 2110740"/>
                <a:gd name="connsiteX187" fmla="*/ 739140 w 1790700"/>
                <a:gd name="connsiteY187" fmla="*/ 476250 h 2110740"/>
                <a:gd name="connsiteX188" fmla="*/ 720090 w 1790700"/>
                <a:gd name="connsiteY188" fmla="*/ 502920 h 2110740"/>
                <a:gd name="connsiteX189" fmla="*/ 697230 w 1790700"/>
                <a:gd name="connsiteY189" fmla="*/ 487680 h 2110740"/>
                <a:gd name="connsiteX190" fmla="*/ 685800 w 1790700"/>
                <a:gd name="connsiteY190" fmla="*/ 483870 h 2110740"/>
                <a:gd name="connsiteX191" fmla="*/ 674370 w 1790700"/>
                <a:gd name="connsiteY191" fmla="*/ 476250 h 2110740"/>
                <a:gd name="connsiteX192" fmla="*/ 662940 w 1790700"/>
                <a:gd name="connsiteY192" fmla="*/ 472440 h 2110740"/>
                <a:gd name="connsiteX193" fmla="*/ 640080 w 1790700"/>
                <a:gd name="connsiteY193" fmla="*/ 453390 h 2110740"/>
                <a:gd name="connsiteX194" fmla="*/ 613410 w 1790700"/>
                <a:gd name="connsiteY194" fmla="*/ 476250 h 2110740"/>
                <a:gd name="connsiteX195" fmla="*/ 609600 w 1790700"/>
                <a:gd name="connsiteY195" fmla="*/ 499110 h 2110740"/>
                <a:gd name="connsiteX196" fmla="*/ 586740 w 1790700"/>
                <a:gd name="connsiteY196" fmla="*/ 518160 h 2110740"/>
                <a:gd name="connsiteX197" fmla="*/ 563880 w 1790700"/>
                <a:gd name="connsiteY197" fmla="*/ 533400 h 2110740"/>
                <a:gd name="connsiteX198" fmla="*/ 548640 w 1790700"/>
                <a:gd name="connsiteY198" fmla="*/ 552450 h 2110740"/>
                <a:gd name="connsiteX199" fmla="*/ 529590 w 1790700"/>
                <a:gd name="connsiteY199" fmla="*/ 571500 h 2110740"/>
                <a:gd name="connsiteX200" fmla="*/ 514350 w 1790700"/>
                <a:gd name="connsiteY200" fmla="*/ 605790 h 2110740"/>
                <a:gd name="connsiteX201" fmla="*/ 506730 w 1790700"/>
                <a:gd name="connsiteY201" fmla="*/ 621030 h 2110740"/>
                <a:gd name="connsiteX202" fmla="*/ 502920 w 1790700"/>
                <a:gd name="connsiteY202" fmla="*/ 632460 h 2110740"/>
                <a:gd name="connsiteX203" fmla="*/ 495300 w 1790700"/>
                <a:gd name="connsiteY203" fmla="*/ 670560 h 2110740"/>
                <a:gd name="connsiteX204" fmla="*/ 487680 w 1790700"/>
                <a:gd name="connsiteY204" fmla="*/ 716280 h 2110740"/>
                <a:gd name="connsiteX205" fmla="*/ 480060 w 1790700"/>
                <a:gd name="connsiteY205" fmla="*/ 739140 h 2110740"/>
                <a:gd name="connsiteX206" fmla="*/ 453390 w 1790700"/>
                <a:gd name="connsiteY206" fmla="*/ 758190 h 2110740"/>
                <a:gd name="connsiteX207" fmla="*/ 461010 w 1790700"/>
                <a:gd name="connsiteY207" fmla="*/ 784860 h 2110740"/>
                <a:gd name="connsiteX208" fmla="*/ 468630 w 1790700"/>
                <a:gd name="connsiteY208" fmla="*/ 796290 h 2110740"/>
                <a:gd name="connsiteX209" fmla="*/ 476250 w 1790700"/>
                <a:gd name="connsiteY209" fmla="*/ 826770 h 2110740"/>
                <a:gd name="connsiteX210" fmla="*/ 480060 w 1790700"/>
                <a:gd name="connsiteY210" fmla="*/ 876300 h 2110740"/>
                <a:gd name="connsiteX211" fmla="*/ 487680 w 1790700"/>
                <a:gd name="connsiteY211" fmla="*/ 902970 h 2110740"/>
                <a:gd name="connsiteX212" fmla="*/ 483870 w 1790700"/>
                <a:gd name="connsiteY212" fmla="*/ 933450 h 2110740"/>
                <a:gd name="connsiteX213" fmla="*/ 453390 w 1790700"/>
                <a:gd name="connsiteY213" fmla="*/ 967740 h 2110740"/>
                <a:gd name="connsiteX214" fmla="*/ 434340 w 1790700"/>
                <a:gd name="connsiteY214" fmla="*/ 990600 h 2110740"/>
                <a:gd name="connsiteX215" fmla="*/ 415290 w 1790700"/>
                <a:gd name="connsiteY215" fmla="*/ 1013460 h 2110740"/>
                <a:gd name="connsiteX216" fmla="*/ 407670 w 1790700"/>
                <a:gd name="connsiteY216" fmla="*/ 1036320 h 2110740"/>
                <a:gd name="connsiteX217" fmla="*/ 396240 w 1790700"/>
                <a:gd name="connsiteY217" fmla="*/ 1059180 h 2110740"/>
                <a:gd name="connsiteX218" fmla="*/ 384810 w 1790700"/>
                <a:gd name="connsiteY218" fmla="*/ 1097280 h 2110740"/>
                <a:gd name="connsiteX219" fmla="*/ 377190 w 1790700"/>
                <a:gd name="connsiteY219" fmla="*/ 1108710 h 2110740"/>
                <a:gd name="connsiteX220" fmla="*/ 358140 w 1790700"/>
                <a:gd name="connsiteY220" fmla="*/ 1143000 h 2110740"/>
                <a:gd name="connsiteX221" fmla="*/ 354330 w 1790700"/>
                <a:gd name="connsiteY221" fmla="*/ 1154430 h 2110740"/>
                <a:gd name="connsiteX222" fmla="*/ 339090 w 1790700"/>
                <a:gd name="connsiteY222" fmla="*/ 1177290 h 2110740"/>
                <a:gd name="connsiteX223" fmla="*/ 331470 w 1790700"/>
                <a:gd name="connsiteY223" fmla="*/ 1188720 h 2110740"/>
                <a:gd name="connsiteX224" fmla="*/ 323850 w 1790700"/>
                <a:gd name="connsiteY224" fmla="*/ 1200150 h 2110740"/>
                <a:gd name="connsiteX225" fmla="*/ 320040 w 1790700"/>
                <a:gd name="connsiteY225" fmla="*/ 1211580 h 2110740"/>
                <a:gd name="connsiteX226" fmla="*/ 316230 w 1790700"/>
                <a:gd name="connsiteY226" fmla="*/ 1295400 h 2110740"/>
                <a:gd name="connsiteX227" fmla="*/ 293370 w 1790700"/>
                <a:gd name="connsiteY227" fmla="*/ 1310640 h 2110740"/>
                <a:gd name="connsiteX228" fmla="*/ 270510 w 1790700"/>
                <a:gd name="connsiteY228" fmla="*/ 1322070 h 2110740"/>
                <a:gd name="connsiteX229" fmla="*/ 259080 w 1790700"/>
                <a:gd name="connsiteY229" fmla="*/ 1329690 h 2110740"/>
                <a:gd name="connsiteX230" fmla="*/ 247650 w 1790700"/>
                <a:gd name="connsiteY230" fmla="*/ 1333500 h 2110740"/>
                <a:gd name="connsiteX231" fmla="*/ 220980 w 1790700"/>
                <a:gd name="connsiteY231" fmla="*/ 1348740 h 2110740"/>
                <a:gd name="connsiteX232" fmla="*/ 209550 w 1790700"/>
                <a:gd name="connsiteY232" fmla="*/ 1352550 h 2110740"/>
                <a:gd name="connsiteX233" fmla="*/ 198120 w 1790700"/>
                <a:gd name="connsiteY233" fmla="*/ 1360170 h 2110740"/>
                <a:gd name="connsiteX234" fmla="*/ 167640 w 1790700"/>
                <a:gd name="connsiteY234" fmla="*/ 1367790 h 2110740"/>
                <a:gd name="connsiteX235" fmla="*/ 171450 w 1790700"/>
                <a:gd name="connsiteY235" fmla="*/ 1417320 h 2110740"/>
                <a:gd name="connsiteX236" fmla="*/ 175260 w 1790700"/>
                <a:gd name="connsiteY236" fmla="*/ 1428750 h 2110740"/>
                <a:gd name="connsiteX237" fmla="*/ 171450 w 1790700"/>
                <a:gd name="connsiteY237" fmla="*/ 1489710 h 2110740"/>
                <a:gd name="connsiteX238" fmla="*/ 167640 w 1790700"/>
                <a:gd name="connsiteY238" fmla="*/ 1504950 h 2110740"/>
                <a:gd name="connsiteX239" fmla="*/ 163830 w 1790700"/>
                <a:gd name="connsiteY239" fmla="*/ 1524000 h 2110740"/>
                <a:gd name="connsiteX240" fmla="*/ 156210 w 1790700"/>
                <a:gd name="connsiteY240" fmla="*/ 1546860 h 2110740"/>
                <a:gd name="connsiteX241" fmla="*/ 148590 w 1790700"/>
                <a:gd name="connsiteY241" fmla="*/ 1573530 h 2110740"/>
                <a:gd name="connsiteX242" fmla="*/ 144780 w 1790700"/>
                <a:gd name="connsiteY242" fmla="*/ 1619250 h 2110740"/>
                <a:gd name="connsiteX243" fmla="*/ 140970 w 1790700"/>
                <a:gd name="connsiteY243" fmla="*/ 1699260 h 2110740"/>
                <a:gd name="connsiteX244" fmla="*/ 137160 w 1790700"/>
                <a:gd name="connsiteY244" fmla="*/ 1710690 h 2110740"/>
                <a:gd name="connsiteX245" fmla="*/ 133350 w 1790700"/>
                <a:gd name="connsiteY245" fmla="*/ 1729740 h 2110740"/>
                <a:gd name="connsiteX246" fmla="*/ 129540 w 1790700"/>
                <a:gd name="connsiteY246" fmla="*/ 1741170 h 2110740"/>
                <a:gd name="connsiteX247" fmla="*/ 125730 w 1790700"/>
                <a:gd name="connsiteY247" fmla="*/ 1756410 h 2110740"/>
                <a:gd name="connsiteX248" fmla="*/ 114300 w 1790700"/>
                <a:gd name="connsiteY248" fmla="*/ 1813560 h 2110740"/>
                <a:gd name="connsiteX249" fmla="*/ 106680 w 1790700"/>
                <a:gd name="connsiteY249" fmla="*/ 1824990 h 2110740"/>
                <a:gd name="connsiteX250" fmla="*/ 91440 w 1790700"/>
                <a:gd name="connsiteY250" fmla="*/ 1844040 h 2110740"/>
                <a:gd name="connsiteX251" fmla="*/ 68580 w 1790700"/>
                <a:gd name="connsiteY251" fmla="*/ 1878330 h 2110740"/>
                <a:gd name="connsiteX252" fmla="*/ 60960 w 1790700"/>
                <a:gd name="connsiteY252" fmla="*/ 1889760 h 2110740"/>
                <a:gd name="connsiteX253" fmla="*/ 45720 w 1790700"/>
                <a:gd name="connsiteY253" fmla="*/ 1927860 h 2110740"/>
                <a:gd name="connsiteX254" fmla="*/ 34290 w 1790700"/>
                <a:gd name="connsiteY254" fmla="*/ 1935480 h 2110740"/>
                <a:gd name="connsiteX255" fmla="*/ 26670 w 1790700"/>
                <a:gd name="connsiteY255" fmla="*/ 1965960 h 2110740"/>
                <a:gd name="connsiteX256" fmla="*/ 15240 w 1790700"/>
                <a:gd name="connsiteY256" fmla="*/ 1988820 h 2110740"/>
                <a:gd name="connsiteX257" fmla="*/ 7620 w 1790700"/>
                <a:gd name="connsiteY257" fmla="*/ 2000250 h 2110740"/>
                <a:gd name="connsiteX258" fmla="*/ 0 w 1790700"/>
                <a:gd name="connsiteY258" fmla="*/ 2023110 h 2110740"/>
                <a:gd name="connsiteX259" fmla="*/ 3810 w 1790700"/>
                <a:gd name="connsiteY259" fmla="*/ 2057400 h 2110740"/>
                <a:gd name="connsiteX260" fmla="*/ 15240 w 1790700"/>
                <a:gd name="connsiteY260" fmla="*/ 2061210 h 2110740"/>
                <a:gd name="connsiteX261" fmla="*/ 38100 w 1790700"/>
                <a:gd name="connsiteY261" fmla="*/ 2076450 h 2110740"/>
                <a:gd name="connsiteX262" fmla="*/ 49530 w 1790700"/>
                <a:gd name="connsiteY262" fmla="*/ 2080260 h 2110740"/>
                <a:gd name="connsiteX263" fmla="*/ 60960 w 1790700"/>
                <a:gd name="connsiteY263" fmla="*/ 2087880 h 2110740"/>
                <a:gd name="connsiteX264" fmla="*/ 83820 w 1790700"/>
                <a:gd name="connsiteY264" fmla="*/ 2110740 h 211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</a:cxnLst>
              <a:rect l="l" t="t" r="r" b="b"/>
              <a:pathLst>
                <a:path w="1790700" h="2110740">
                  <a:moveTo>
                    <a:pt x="83820" y="2110740"/>
                  </a:moveTo>
                  <a:lnTo>
                    <a:pt x="83820" y="2110740"/>
                  </a:lnTo>
                  <a:cubicBezTo>
                    <a:pt x="93980" y="2105660"/>
                    <a:pt x="104328" y="2100939"/>
                    <a:pt x="114300" y="2095500"/>
                  </a:cubicBezTo>
                  <a:cubicBezTo>
                    <a:pt x="118320" y="2093307"/>
                    <a:pt x="121754" y="2090152"/>
                    <a:pt x="125730" y="2087880"/>
                  </a:cubicBezTo>
                  <a:cubicBezTo>
                    <a:pt x="130661" y="2085062"/>
                    <a:pt x="135890" y="2082800"/>
                    <a:pt x="140970" y="2080260"/>
                  </a:cubicBezTo>
                  <a:cubicBezTo>
                    <a:pt x="148590" y="2068830"/>
                    <a:pt x="147320" y="2067560"/>
                    <a:pt x="160020" y="2061210"/>
                  </a:cubicBezTo>
                  <a:cubicBezTo>
                    <a:pt x="163612" y="2059414"/>
                    <a:pt x="167939" y="2059350"/>
                    <a:pt x="171450" y="2057400"/>
                  </a:cubicBezTo>
                  <a:cubicBezTo>
                    <a:pt x="179456" y="2052952"/>
                    <a:pt x="186690" y="2047240"/>
                    <a:pt x="194310" y="2042160"/>
                  </a:cubicBezTo>
                  <a:lnTo>
                    <a:pt x="217170" y="2026920"/>
                  </a:lnTo>
                  <a:lnTo>
                    <a:pt x="228600" y="2019300"/>
                  </a:lnTo>
                  <a:cubicBezTo>
                    <a:pt x="231140" y="2015490"/>
                    <a:pt x="232774" y="2010885"/>
                    <a:pt x="236220" y="2007870"/>
                  </a:cubicBezTo>
                  <a:cubicBezTo>
                    <a:pt x="256646" y="1989997"/>
                    <a:pt x="255329" y="1996405"/>
                    <a:pt x="274320" y="1985010"/>
                  </a:cubicBezTo>
                  <a:cubicBezTo>
                    <a:pt x="282173" y="1980298"/>
                    <a:pt x="290704" y="1976246"/>
                    <a:pt x="297180" y="1969770"/>
                  </a:cubicBezTo>
                  <a:cubicBezTo>
                    <a:pt x="305606" y="1961344"/>
                    <a:pt x="309431" y="1956024"/>
                    <a:pt x="320040" y="1950720"/>
                  </a:cubicBezTo>
                  <a:cubicBezTo>
                    <a:pt x="323632" y="1948924"/>
                    <a:pt x="327959" y="1948860"/>
                    <a:pt x="331470" y="1946910"/>
                  </a:cubicBezTo>
                  <a:cubicBezTo>
                    <a:pt x="339476" y="1942462"/>
                    <a:pt x="345642" y="1934566"/>
                    <a:pt x="354330" y="1931670"/>
                  </a:cubicBezTo>
                  <a:cubicBezTo>
                    <a:pt x="361950" y="1929130"/>
                    <a:pt x="370507" y="1928505"/>
                    <a:pt x="377190" y="1924050"/>
                  </a:cubicBezTo>
                  <a:cubicBezTo>
                    <a:pt x="405037" y="1905485"/>
                    <a:pt x="370023" y="1928146"/>
                    <a:pt x="403860" y="1908810"/>
                  </a:cubicBezTo>
                  <a:cubicBezTo>
                    <a:pt x="413494" y="1903305"/>
                    <a:pt x="421444" y="1896120"/>
                    <a:pt x="430530" y="1889760"/>
                  </a:cubicBezTo>
                  <a:cubicBezTo>
                    <a:pt x="438033" y="1884508"/>
                    <a:pt x="445770" y="1879600"/>
                    <a:pt x="453390" y="1874520"/>
                  </a:cubicBezTo>
                  <a:cubicBezTo>
                    <a:pt x="457200" y="1871980"/>
                    <a:pt x="461582" y="1870138"/>
                    <a:pt x="464820" y="1866900"/>
                  </a:cubicBezTo>
                  <a:cubicBezTo>
                    <a:pt x="473246" y="1858474"/>
                    <a:pt x="477071" y="1853154"/>
                    <a:pt x="487680" y="1847850"/>
                  </a:cubicBezTo>
                  <a:cubicBezTo>
                    <a:pt x="491272" y="1846054"/>
                    <a:pt x="495300" y="1845310"/>
                    <a:pt x="499110" y="1844040"/>
                  </a:cubicBezTo>
                  <a:cubicBezTo>
                    <a:pt x="520948" y="1811283"/>
                    <a:pt x="491870" y="1849832"/>
                    <a:pt x="518160" y="1828800"/>
                  </a:cubicBezTo>
                  <a:cubicBezTo>
                    <a:pt x="542779" y="1809105"/>
                    <a:pt x="508480" y="1823137"/>
                    <a:pt x="537210" y="1813560"/>
                  </a:cubicBezTo>
                  <a:cubicBezTo>
                    <a:pt x="554252" y="1787997"/>
                    <a:pt x="534176" y="1813042"/>
                    <a:pt x="556260" y="1798320"/>
                  </a:cubicBezTo>
                  <a:cubicBezTo>
                    <a:pt x="560743" y="1795331"/>
                    <a:pt x="563437" y="1790198"/>
                    <a:pt x="567690" y="1786890"/>
                  </a:cubicBezTo>
                  <a:cubicBezTo>
                    <a:pt x="574919" y="1781267"/>
                    <a:pt x="590550" y="1771650"/>
                    <a:pt x="590550" y="1771650"/>
                  </a:cubicBezTo>
                  <a:cubicBezTo>
                    <a:pt x="605572" y="1749117"/>
                    <a:pt x="588801" y="1770178"/>
                    <a:pt x="613410" y="1752600"/>
                  </a:cubicBezTo>
                  <a:cubicBezTo>
                    <a:pt x="617795" y="1749468"/>
                    <a:pt x="620587" y="1744478"/>
                    <a:pt x="624840" y="1741170"/>
                  </a:cubicBezTo>
                  <a:cubicBezTo>
                    <a:pt x="632069" y="1735547"/>
                    <a:pt x="641224" y="1732406"/>
                    <a:pt x="647700" y="1725930"/>
                  </a:cubicBezTo>
                  <a:cubicBezTo>
                    <a:pt x="655320" y="1718310"/>
                    <a:pt x="661594" y="1709048"/>
                    <a:pt x="670560" y="1703070"/>
                  </a:cubicBezTo>
                  <a:cubicBezTo>
                    <a:pt x="674370" y="1700530"/>
                    <a:pt x="678472" y="1698381"/>
                    <a:pt x="681990" y="1695450"/>
                  </a:cubicBezTo>
                  <a:cubicBezTo>
                    <a:pt x="686129" y="1692001"/>
                    <a:pt x="689281" y="1687469"/>
                    <a:pt x="693420" y="1684020"/>
                  </a:cubicBezTo>
                  <a:cubicBezTo>
                    <a:pt x="696938" y="1681089"/>
                    <a:pt x="701332" y="1679331"/>
                    <a:pt x="704850" y="1676400"/>
                  </a:cubicBezTo>
                  <a:cubicBezTo>
                    <a:pt x="734186" y="1651954"/>
                    <a:pt x="699331" y="1676269"/>
                    <a:pt x="727710" y="1657350"/>
                  </a:cubicBezTo>
                  <a:cubicBezTo>
                    <a:pt x="744551" y="1632088"/>
                    <a:pt x="724758" y="1660159"/>
                    <a:pt x="746760" y="1634490"/>
                  </a:cubicBezTo>
                  <a:cubicBezTo>
                    <a:pt x="750893" y="1629669"/>
                    <a:pt x="754499" y="1624417"/>
                    <a:pt x="758190" y="1619250"/>
                  </a:cubicBezTo>
                  <a:cubicBezTo>
                    <a:pt x="760852" y="1615524"/>
                    <a:pt x="762879" y="1611338"/>
                    <a:pt x="765810" y="1607820"/>
                  </a:cubicBezTo>
                  <a:cubicBezTo>
                    <a:pt x="769259" y="1603681"/>
                    <a:pt x="773430" y="1600200"/>
                    <a:pt x="777240" y="1596390"/>
                  </a:cubicBezTo>
                  <a:cubicBezTo>
                    <a:pt x="786817" y="1567660"/>
                    <a:pt x="773898" y="1603073"/>
                    <a:pt x="788670" y="1573530"/>
                  </a:cubicBezTo>
                  <a:cubicBezTo>
                    <a:pt x="790466" y="1569938"/>
                    <a:pt x="790530" y="1565611"/>
                    <a:pt x="792480" y="1562100"/>
                  </a:cubicBezTo>
                  <a:cubicBezTo>
                    <a:pt x="796928" y="1554094"/>
                    <a:pt x="802640" y="1546860"/>
                    <a:pt x="807720" y="1539240"/>
                  </a:cubicBezTo>
                  <a:cubicBezTo>
                    <a:pt x="810260" y="1535430"/>
                    <a:pt x="813892" y="1532154"/>
                    <a:pt x="815340" y="1527810"/>
                  </a:cubicBezTo>
                  <a:cubicBezTo>
                    <a:pt x="822046" y="1507692"/>
                    <a:pt x="816922" y="1519722"/>
                    <a:pt x="834390" y="1493520"/>
                  </a:cubicBezTo>
                  <a:cubicBezTo>
                    <a:pt x="836930" y="1489710"/>
                    <a:pt x="840562" y="1486434"/>
                    <a:pt x="842010" y="1482090"/>
                  </a:cubicBezTo>
                  <a:cubicBezTo>
                    <a:pt x="843280" y="1478280"/>
                    <a:pt x="843311" y="1473796"/>
                    <a:pt x="845820" y="1470660"/>
                  </a:cubicBezTo>
                  <a:cubicBezTo>
                    <a:pt x="848681" y="1467084"/>
                    <a:pt x="854012" y="1466278"/>
                    <a:pt x="857250" y="1463040"/>
                  </a:cubicBezTo>
                  <a:cubicBezTo>
                    <a:pt x="861740" y="1458550"/>
                    <a:pt x="864989" y="1452967"/>
                    <a:pt x="868680" y="1447800"/>
                  </a:cubicBezTo>
                  <a:cubicBezTo>
                    <a:pt x="871342" y="1444074"/>
                    <a:pt x="873062" y="1439608"/>
                    <a:pt x="876300" y="1436370"/>
                  </a:cubicBezTo>
                  <a:cubicBezTo>
                    <a:pt x="879538" y="1433132"/>
                    <a:pt x="883920" y="1431290"/>
                    <a:pt x="887730" y="1428750"/>
                  </a:cubicBezTo>
                  <a:cubicBezTo>
                    <a:pt x="890270" y="1424940"/>
                    <a:pt x="893302" y="1421416"/>
                    <a:pt x="895350" y="1417320"/>
                  </a:cubicBezTo>
                  <a:cubicBezTo>
                    <a:pt x="897146" y="1413728"/>
                    <a:pt x="896651" y="1409026"/>
                    <a:pt x="899160" y="1405890"/>
                  </a:cubicBezTo>
                  <a:cubicBezTo>
                    <a:pt x="902021" y="1402314"/>
                    <a:pt x="906780" y="1400810"/>
                    <a:pt x="910590" y="1398270"/>
                  </a:cubicBezTo>
                  <a:cubicBezTo>
                    <a:pt x="915248" y="1388954"/>
                    <a:pt x="919098" y="1379678"/>
                    <a:pt x="925830" y="1371600"/>
                  </a:cubicBezTo>
                  <a:cubicBezTo>
                    <a:pt x="929279" y="1367461"/>
                    <a:pt x="933952" y="1364423"/>
                    <a:pt x="937260" y="1360170"/>
                  </a:cubicBezTo>
                  <a:cubicBezTo>
                    <a:pt x="961835" y="1328573"/>
                    <a:pt x="944569" y="1347989"/>
                    <a:pt x="960120" y="1322070"/>
                  </a:cubicBezTo>
                  <a:cubicBezTo>
                    <a:pt x="964832" y="1314217"/>
                    <a:pt x="970280" y="1306830"/>
                    <a:pt x="975360" y="1299210"/>
                  </a:cubicBezTo>
                  <a:lnTo>
                    <a:pt x="982980" y="1287780"/>
                  </a:lnTo>
                  <a:cubicBezTo>
                    <a:pt x="985520" y="1283970"/>
                    <a:pt x="986937" y="1279097"/>
                    <a:pt x="990600" y="1276350"/>
                  </a:cubicBezTo>
                  <a:cubicBezTo>
                    <a:pt x="995680" y="1272540"/>
                    <a:pt x="1001621" y="1269666"/>
                    <a:pt x="1005840" y="1264920"/>
                  </a:cubicBezTo>
                  <a:cubicBezTo>
                    <a:pt x="1011924" y="1258075"/>
                    <a:pt x="1013460" y="1247140"/>
                    <a:pt x="1021080" y="1242060"/>
                  </a:cubicBezTo>
                  <a:cubicBezTo>
                    <a:pt x="1032319" y="1234568"/>
                    <a:pt x="1034773" y="1234011"/>
                    <a:pt x="1043940" y="1223010"/>
                  </a:cubicBezTo>
                  <a:cubicBezTo>
                    <a:pt x="1059815" y="1203960"/>
                    <a:pt x="1042035" y="1217930"/>
                    <a:pt x="1062990" y="1203960"/>
                  </a:cubicBezTo>
                  <a:cubicBezTo>
                    <a:pt x="1072152" y="1190217"/>
                    <a:pt x="1077811" y="1180109"/>
                    <a:pt x="1093470" y="1169670"/>
                  </a:cubicBezTo>
                  <a:lnTo>
                    <a:pt x="1139190" y="1139190"/>
                  </a:lnTo>
                  <a:lnTo>
                    <a:pt x="1150620" y="1131570"/>
                  </a:lnTo>
                  <a:cubicBezTo>
                    <a:pt x="1154430" y="1129030"/>
                    <a:pt x="1158812" y="1127188"/>
                    <a:pt x="1162050" y="1123950"/>
                  </a:cubicBezTo>
                  <a:cubicBezTo>
                    <a:pt x="1165860" y="1120140"/>
                    <a:pt x="1168997" y="1115509"/>
                    <a:pt x="1173480" y="1112520"/>
                  </a:cubicBezTo>
                  <a:cubicBezTo>
                    <a:pt x="1176822" y="1110292"/>
                    <a:pt x="1181399" y="1110660"/>
                    <a:pt x="1184910" y="1108710"/>
                  </a:cubicBezTo>
                  <a:cubicBezTo>
                    <a:pt x="1192916" y="1104262"/>
                    <a:pt x="1200619" y="1099191"/>
                    <a:pt x="1207770" y="1093470"/>
                  </a:cubicBezTo>
                  <a:cubicBezTo>
                    <a:pt x="1214120" y="1088390"/>
                    <a:pt x="1219847" y="1082414"/>
                    <a:pt x="1226820" y="1078230"/>
                  </a:cubicBezTo>
                  <a:cubicBezTo>
                    <a:pt x="1232685" y="1074711"/>
                    <a:pt x="1239620" y="1073388"/>
                    <a:pt x="1245870" y="1070610"/>
                  </a:cubicBezTo>
                  <a:cubicBezTo>
                    <a:pt x="1271486" y="1059225"/>
                    <a:pt x="1250352" y="1065680"/>
                    <a:pt x="1276350" y="1059180"/>
                  </a:cubicBezTo>
                  <a:cubicBezTo>
                    <a:pt x="1280160" y="1055370"/>
                    <a:pt x="1283297" y="1050739"/>
                    <a:pt x="1287780" y="1047750"/>
                  </a:cubicBezTo>
                  <a:cubicBezTo>
                    <a:pt x="1291122" y="1045522"/>
                    <a:pt x="1295618" y="1045736"/>
                    <a:pt x="1299210" y="1043940"/>
                  </a:cubicBezTo>
                  <a:cubicBezTo>
                    <a:pt x="1303306" y="1041892"/>
                    <a:pt x="1306664" y="1038592"/>
                    <a:pt x="1310640" y="1036320"/>
                  </a:cubicBezTo>
                  <a:cubicBezTo>
                    <a:pt x="1315571" y="1033502"/>
                    <a:pt x="1321064" y="1031710"/>
                    <a:pt x="1325880" y="1028700"/>
                  </a:cubicBezTo>
                  <a:cubicBezTo>
                    <a:pt x="1331265" y="1025335"/>
                    <a:pt x="1335607" y="1020420"/>
                    <a:pt x="1341120" y="1017270"/>
                  </a:cubicBezTo>
                  <a:cubicBezTo>
                    <a:pt x="1345371" y="1014841"/>
                    <a:pt x="1364491" y="1010475"/>
                    <a:pt x="1367790" y="1009650"/>
                  </a:cubicBezTo>
                  <a:cubicBezTo>
                    <a:pt x="1375410" y="1004570"/>
                    <a:pt x="1381765" y="996631"/>
                    <a:pt x="1390650" y="994410"/>
                  </a:cubicBezTo>
                  <a:cubicBezTo>
                    <a:pt x="1399169" y="992280"/>
                    <a:pt x="1423184" y="986690"/>
                    <a:pt x="1428750" y="982980"/>
                  </a:cubicBezTo>
                  <a:cubicBezTo>
                    <a:pt x="1432560" y="980440"/>
                    <a:pt x="1435996" y="977220"/>
                    <a:pt x="1440180" y="975360"/>
                  </a:cubicBezTo>
                  <a:cubicBezTo>
                    <a:pt x="1447520" y="972098"/>
                    <a:pt x="1456357" y="972195"/>
                    <a:pt x="1463040" y="967740"/>
                  </a:cubicBezTo>
                  <a:cubicBezTo>
                    <a:pt x="1495797" y="945902"/>
                    <a:pt x="1454352" y="972084"/>
                    <a:pt x="1485900" y="956310"/>
                  </a:cubicBezTo>
                  <a:cubicBezTo>
                    <a:pt x="1489996" y="954262"/>
                    <a:pt x="1493234" y="950738"/>
                    <a:pt x="1497330" y="948690"/>
                  </a:cubicBezTo>
                  <a:cubicBezTo>
                    <a:pt x="1500922" y="946894"/>
                    <a:pt x="1505069" y="946462"/>
                    <a:pt x="1508760" y="944880"/>
                  </a:cubicBezTo>
                  <a:cubicBezTo>
                    <a:pt x="1513980" y="942643"/>
                    <a:pt x="1518727" y="939369"/>
                    <a:pt x="1524000" y="937260"/>
                  </a:cubicBezTo>
                  <a:cubicBezTo>
                    <a:pt x="1531458" y="934277"/>
                    <a:pt x="1540177" y="934095"/>
                    <a:pt x="1546860" y="929640"/>
                  </a:cubicBezTo>
                  <a:cubicBezTo>
                    <a:pt x="1550670" y="927100"/>
                    <a:pt x="1554106" y="923880"/>
                    <a:pt x="1558290" y="922020"/>
                  </a:cubicBezTo>
                  <a:cubicBezTo>
                    <a:pt x="1565630" y="918758"/>
                    <a:pt x="1574467" y="918855"/>
                    <a:pt x="1581150" y="914400"/>
                  </a:cubicBezTo>
                  <a:cubicBezTo>
                    <a:pt x="1584960" y="911860"/>
                    <a:pt x="1588371" y="908584"/>
                    <a:pt x="1592580" y="906780"/>
                  </a:cubicBezTo>
                  <a:cubicBezTo>
                    <a:pt x="1597393" y="904717"/>
                    <a:pt x="1602917" y="904809"/>
                    <a:pt x="1607820" y="902970"/>
                  </a:cubicBezTo>
                  <a:cubicBezTo>
                    <a:pt x="1613138" y="900976"/>
                    <a:pt x="1617840" y="897587"/>
                    <a:pt x="1623060" y="895350"/>
                  </a:cubicBezTo>
                  <a:cubicBezTo>
                    <a:pt x="1626751" y="893768"/>
                    <a:pt x="1630898" y="893336"/>
                    <a:pt x="1634490" y="891540"/>
                  </a:cubicBezTo>
                  <a:cubicBezTo>
                    <a:pt x="1638586" y="889492"/>
                    <a:pt x="1641736" y="885780"/>
                    <a:pt x="1645920" y="883920"/>
                  </a:cubicBezTo>
                  <a:cubicBezTo>
                    <a:pt x="1653260" y="880658"/>
                    <a:pt x="1661160" y="878840"/>
                    <a:pt x="1668780" y="876300"/>
                  </a:cubicBezTo>
                  <a:cubicBezTo>
                    <a:pt x="1672590" y="875030"/>
                    <a:pt x="1676868" y="874718"/>
                    <a:pt x="1680210" y="872490"/>
                  </a:cubicBezTo>
                  <a:lnTo>
                    <a:pt x="1714500" y="849630"/>
                  </a:lnTo>
                  <a:cubicBezTo>
                    <a:pt x="1718310" y="847090"/>
                    <a:pt x="1721586" y="843458"/>
                    <a:pt x="1725930" y="842010"/>
                  </a:cubicBezTo>
                  <a:lnTo>
                    <a:pt x="1737360" y="838200"/>
                  </a:lnTo>
                  <a:cubicBezTo>
                    <a:pt x="1739900" y="834390"/>
                    <a:pt x="1742049" y="830288"/>
                    <a:pt x="1744980" y="826770"/>
                  </a:cubicBezTo>
                  <a:cubicBezTo>
                    <a:pt x="1748429" y="822631"/>
                    <a:pt x="1753421" y="819823"/>
                    <a:pt x="1756410" y="815340"/>
                  </a:cubicBezTo>
                  <a:cubicBezTo>
                    <a:pt x="1758638" y="811998"/>
                    <a:pt x="1758424" y="807502"/>
                    <a:pt x="1760220" y="803910"/>
                  </a:cubicBezTo>
                  <a:cubicBezTo>
                    <a:pt x="1762268" y="799814"/>
                    <a:pt x="1765980" y="796664"/>
                    <a:pt x="1767840" y="792480"/>
                  </a:cubicBezTo>
                  <a:cubicBezTo>
                    <a:pt x="1771102" y="785140"/>
                    <a:pt x="1772920" y="777240"/>
                    <a:pt x="1775460" y="769620"/>
                  </a:cubicBezTo>
                  <a:cubicBezTo>
                    <a:pt x="1776730" y="765810"/>
                    <a:pt x="1777042" y="761532"/>
                    <a:pt x="1779270" y="758190"/>
                  </a:cubicBezTo>
                  <a:cubicBezTo>
                    <a:pt x="1789118" y="743418"/>
                    <a:pt x="1785442" y="751104"/>
                    <a:pt x="1790700" y="735330"/>
                  </a:cubicBezTo>
                  <a:cubicBezTo>
                    <a:pt x="1789973" y="725876"/>
                    <a:pt x="1791304" y="690818"/>
                    <a:pt x="1783080" y="674370"/>
                  </a:cubicBezTo>
                  <a:cubicBezTo>
                    <a:pt x="1781032" y="670274"/>
                    <a:pt x="1778391" y="666458"/>
                    <a:pt x="1775460" y="662940"/>
                  </a:cubicBezTo>
                  <a:cubicBezTo>
                    <a:pt x="1772011" y="658801"/>
                    <a:pt x="1768169" y="654959"/>
                    <a:pt x="1764030" y="651510"/>
                  </a:cubicBezTo>
                  <a:cubicBezTo>
                    <a:pt x="1760512" y="648579"/>
                    <a:pt x="1757018" y="645095"/>
                    <a:pt x="1752600" y="643890"/>
                  </a:cubicBezTo>
                  <a:cubicBezTo>
                    <a:pt x="1742722" y="641196"/>
                    <a:pt x="1732280" y="641350"/>
                    <a:pt x="1722120" y="640080"/>
                  </a:cubicBezTo>
                  <a:cubicBezTo>
                    <a:pt x="1718699" y="638940"/>
                    <a:pt x="1699947" y="633803"/>
                    <a:pt x="1699260" y="628650"/>
                  </a:cubicBezTo>
                  <a:cubicBezTo>
                    <a:pt x="1691681" y="571805"/>
                    <a:pt x="1700671" y="595632"/>
                    <a:pt x="1706880" y="567690"/>
                  </a:cubicBezTo>
                  <a:cubicBezTo>
                    <a:pt x="1708556" y="560149"/>
                    <a:pt x="1709420" y="552450"/>
                    <a:pt x="1710690" y="544830"/>
                  </a:cubicBezTo>
                  <a:cubicBezTo>
                    <a:pt x="1709420" y="523240"/>
                    <a:pt x="1708272" y="501642"/>
                    <a:pt x="1706880" y="480060"/>
                  </a:cubicBezTo>
                  <a:cubicBezTo>
                    <a:pt x="1706345" y="471766"/>
                    <a:pt x="1707905" y="432579"/>
                    <a:pt x="1699260" y="415290"/>
                  </a:cubicBezTo>
                  <a:cubicBezTo>
                    <a:pt x="1691091" y="398952"/>
                    <a:pt x="1692007" y="407597"/>
                    <a:pt x="1680210" y="392430"/>
                  </a:cubicBezTo>
                  <a:cubicBezTo>
                    <a:pt x="1656275" y="361657"/>
                    <a:pt x="1675667" y="376702"/>
                    <a:pt x="1653540" y="361950"/>
                  </a:cubicBezTo>
                  <a:cubicBezTo>
                    <a:pt x="1651000" y="358140"/>
                    <a:pt x="1649158" y="353758"/>
                    <a:pt x="1645920" y="350520"/>
                  </a:cubicBezTo>
                  <a:cubicBezTo>
                    <a:pt x="1639732" y="344332"/>
                    <a:pt x="1626223" y="339264"/>
                    <a:pt x="1619250" y="335280"/>
                  </a:cubicBezTo>
                  <a:cubicBezTo>
                    <a:pt x="1615274" y="333008"/>
                    <a:pt x="1611796" y="329932"/>
                    <a:pt x="1607820" y="327660"/>
                  </a:cubicBezTo>
                  <a:cubicBezTo>
                    <a:pt x="1602889" y="324842"/>
                    <a:pt x="1597511" y="322858"/>
                    <a:pt x="1592580" y="320040"/>
                  </a:cubicBezTo>
                  <a:cubicBezTo>
                    <a:pt x="1588604" y="317768"/>
                    <a:pt x="1585246" y="314468"/>
                    <a:pt x="1581150" y="312420"/>
                  </a:cubicBezTo>
                  <a:cubicBezTo>
                    <a:pt x="1577558" y="310624"/>
                    <a:pt x="1573530" y="309880"/>
                    <a:pt x="1569720" y="308610"/>
                  </a:cubicBezTo>
                  <a:cubicBezTo>
                    <a:pt x="1533257" y="272147"/>
                    <a:pt x="1579943" y="315426"/>
                    <a:pt x="1546860" y="293370"/>
                  </a:cubicBezTo>
                  <a:cubicBezTo>
                    <a:pt x="1503324" y="264346"/>
                    <a:pt x="1562952" y="298623"/>
                    <a:pt x="1527810" y="270510"/>
                  </a:cubicBezTo>
                  <a:cubicBezTo>
                    <a:pt x="1524674" y="268001"/>
                    <a:pt x="1519891" y="268650"/>
                    <a:pt x="1516380" y="266700"/>
                  </a:cubicBezTo>
                  <a:cubicBezTo>
                    <a:pt x="1508374" y="262252"/>
                    <a:pt x="1502208" y="254356"/>
                    <a:pt x="1493520" y="251460"/>
                  </a:cubicBezTo>
                  <a:cubicBezTo>
                    <a:pt x="1464790" y="241883"/>
                    <a:pt x="1500203" y="254802"/>
                    <a:pt x="1470660" y="240030"/>
                  </a:cubicBezTo>
                  <a:cubicBezTo>
                    <a:pt x="1467068" y="238234"/>
                    <a:pt x="1463040" y="237490"/>
                    <a:pt x="1459230" y="236220"/>
                  </a:cubicBezTo>
                  <a:cubicBezTo>
                    <a:pt x="1423356" y="200346"/>
                    <a:pt x="1480883" y="254466"/>
                    <a:pt x="1424940" y="217170"/>
                  </a:cubicBezTo>
                  <a:cubicBezTo>
                    <a:pt x="1412417" y="208821"/>
                    <a:pt x="1415882" y="209684"/>
                    <a:pt x="1402080" y="205740"/>
                  </a:cubicBezTo>
                  <a:cubicBezTo>
                    <a:pt x="1392762" y="203078"/>
                    <a:pt x="1370771" y="198837"/>
                    <a:pt x="1363980" y="194310"/>
                  </a:cubicBezTo>
                  <a:cubicBezTo>
                    <a:pt x="1350237" y="185148"/>
                    <a:pt x="1340129" y="179489"/>
                    <a:pt x="1329690" y="163830"/>
                  </a:cubicBezTo>
                  <a:cubicBezTo>
                    <a:pt x="1327150" y="160020"/>
                    <a:pt x="1325516" y="155415"/>
                    <a:pt x="1322070" y="152400"/>
                  </a:cubicBezTo>
                  <a:cubicBezTo>
                    <a:pt x="1304526" y="137049"/>
                    <a:pt x="1301174" y="139371"/>
                    <a:pt x="1283970" y="129540"/>
                  </a:cubicBezTo>
                  <a:cubicBezTo>
                    <a:pt x="1279994" y="127268"/>
                    <a:pt x="1276350" y="124460"/>
                    <a:pt x="1272540" y="121920"/>
                  </a:cubicBezTo>
                  <a:cubicBezTo>
                    <a:pt x="1270000" y="118110"/>
                    <a:pt x="1268158" y="113728"/>
                    <a:pt x="1264920" y="110490"/>
                  </a:cubicBezTo>
                  <a:cubicBezTo>
                    <a:pt x="1242907" y="88477"/>
                    <a:pt x="1263906" y="119528"/>
                    <a:pt x="1242060" y="91440"/>
                  </a:cubicBezTo>
                  <a:cubicBezTo>
                    <a:pt x="1218125" y="60667"/>
                    <a:pt x="1237517" y="75712"/>
                    <a:pt x="1215390" y="60960"/>
                  </a:cubicBezTo>
                  <a:cubicBezTo>
                    <a:pt x="1206331" y="33782"/>
                    <a:pt x="1219176" y="66640"/>
                    <a:pt x="1200150" y="38100"/>
                  </a:cubicBezTo>
                  <a:cubicBezTo>
                    <a:pt x="1188105" y="20032"/>
                    <a:pt x="1211857" y="24222"/>
                    <a:pt x="1173480" y="11430"/>
                  </a:cubicBezTo>
                  <a:lnTo>
                    <a:pt x="1150620" y="3810"/>
                  </a:lnTo>
                  <a:lnTo>
                    <a:pt x="1139190" y="0"/>
                  </a:lnTo>
                  <a:cubicBezTo>
                    <a:pt x="1134307" y="1221"/>
                    <a:pt x="1117986" y="4887"/>
                    <a:pt x="1112520" y="7620"/>
                  </a:cubicBezTo>
                  <a:cubicBezTo>
                    <a:pt x="1108424" y="9668"/>
                    <a:pt x="1104900" y="12700"/>
                    <a:pt x="1101090" y="15240"/>
                  </a:cubicBezTo>
                  <a:cubicBezTo>
                    <a:pt x="1097237" y="21019"/>
                    <a:pt x="1089660" y="30213"/>
                    <a:pt x="1089660" y="38100"/>
                  </a:cubicBezTo>
                  <a:cubicBezTo>
                    <a:pt x="1089660" y="45980"/>
                    <a:pt x="1091922" y="69294"/>
                    <a:pt x="1097280" y="80010"/>
                  </a:cubicBezTo>
                  <a:cubicBezTo>
                    <a:pt x="1099328" y="84106"/>
                    <a:pt x="1102360" y="87630"/>
                    <a:pt x="1104900" y="91440"/>
                  </a:cubicBezTo>
                  <a:cubicBezTo>
                    <a:pt x="1103630" y="101600"/>
                    <a:pt x="1102922" y="111846"/>
                    <a:pt x="1101090" y="121920"/>
                  </a:cubicBezTo>
                  <a:cubicBezTo>
                    <a:pt x="1100372" y="125871"/>
                    <a:pt x="1098383" y="129488"/>
                    <a:pt x="1097280" y="133350"/>
                  </a:cubicBezTo>
                  <a:cubicBezTo>
                    <a:pt x="1095841" y="138385"/>
                    <a:pt x="1094497" y="143455"/>
                    <a:pt x="1093470" y="148590"/>
                  </a:cubicBezTo>
                  <a:cubicBezTo>
                    <a:pt x="1091955" y="156165"/>
                    <a:pt x="1091534" y="163956"/>
                    <a:pt x="1089660" y="171450"/>
                  </a:cubicBezTo>
                  <a:cubicBezTo>
                    <a:pt x="1087712" y="179242"/>
                    <a:pt x="1083988" y="186518"/>
                    <a:pt x="1082040" y="194310"/>
                  </a:cubicBezTo>
                  <a:cubicBezTo>
                    <a:pt x="1080770" y="199390"/>
                    <a:pt x="1080293" y="204737"/>
                    <a:pt x="1078230" y="209550"/>
                  </a:cubicBezTo>
                  <a:cubicBezTo>
                    <a:pt x="1076426" y="213759"/>
                    <a:pt x="1073150" y="217170"/>
                    <a:pt x="1070610" y="220980"/>
                  </a:cubicBezTo>
                  <a:cubicBezTo>
                    <a:pt x="1071880" y="224790"/>
                    <a:pt x="1071580" y="229570"/>
                    <a:pt x="1074420" y="232410"/>
                  </a:cubicBezTo>
                  <a:cubicBezTo>
                    <a:pt x="1077260" y="235250"/>
                    <a:pt x="1082258" y="234424"/>
                    <a:pt x="1085850" y="236220"/>
                  </a:cubicBezTo>
                  <a:cubicBezTo>
                    <a:pt x="1089946" y="238268"/>
                    <a:pt x="1093470" y="241300"/>
                    <a:pt x="1097280" y="243840"/>
                  </a:cubicBezTo>
                  <a:cubicBezTo>
                    <a:pt x="1094992" y="252991"/>
                    <a:pt x="1094072" y="263932"/>
                    <a:pt x="1085850" y="270510"/>
                  </a:cubicBezTo>
                  <a:cubicBezTo>
                    <a:pt x="1082714" y="273019"/>
                    <a:pt x="1078012" y="272524"/>
                    <a:pt x="1074420" y="274320"/>
                  </a:cubicBezTo>
                  <a:cubicBezTo>
                    <a:pt x="1063811" y="279624"/>
                    <a:pt x="1059986" y="284944"/>
                    <a:pt x="1051560" y="293370"/>
                  </a:cubicBezTo>
                  <a:cubicBezTo>
                    <a:pt x="1001680" y="280900"/>
                    <a:pt x="1070288" y="300829"/>
                    <a:pt x="1024890" y="278130"/>
                  </a:cubicBezTo>
                  <a:cubicBezTo>
                    <a:pt x="1019098" y="275234"/>
                    <a:pt x="1012122" y="275891"/>
                    <a:pt x="1005840" y="274320"/>
                  </a:cubicBezTo>
                  <a:cubicBezTo>
                    <a:pt x="1001944" y="273346"/>
                    <a:pt x="998306" y="271484"/>
                    <a:pt x="994410" y="270510"/>
                  </a:cubicBezTo>
                  <a:cubicBezTo>
                    <a:pt x="988128" y="268939"/>
                    <a:pt x="981642" y="268271"/>
                    <a:pt x="975360" y="266700"/>
                  </a:cubicBezTo>
                  <a:cubicBezTo>
                    <a:pt x="971464" y="265726"/>
                    <a:pt x="967826" y="263864"/>
                    <a:pt x="963930" y="262890"/>
                  </a:cubicBezTo>
                  <a:cubicBezTo>
                    <a:pt x="936195" y="255956"/>
                    <a:pt x="952592" y="262064"/>
                    <a:pt x="922020" y="255270"/>
                  </a:cubicBezTo>
                  <a:cubicBezTo>
                    <a:pt x="918100" y="254399"/>
                    <a:pt x="914400" y="252730"/>
                    <a:pt x="910590" y="251460"/>
                  </a:cubicBezTo>
                  <a:cubicBezTo>
                    <a:pt x="908050" y="247650"/>
                    <a:pt x="906853" y="242457"/>
                    <a:pt x="902970" y="240030"/>
                  </a:cubicBezTo>
                  <a:cubicBezTo>
                    <a:pt x="896159" y="235773"/>
                    <a:pt x="880110" y="232410"/>
                    <a:pt x="880110" y="232410"/>
                  </a:cubicBezTo>
                  <a:cubicBezTo>
                    <a:pt x="876300" y="233680"/>
                    <a:pt x="872272" y="234424"/>
                    <a:pt x="868680" y="236220"/>
                  </a:cubicBezTo>
                  <a:cubicBezTo>
                    <a:pt x="864584" y="238268"/>
                    <a:pt x="861801" y="243334"/>
                    <a:pt x="857250" y="243840"/>
                  </a:cubicBezTo>
                  <a:cubicBezTo>
                    <a:pt x="849572" y="244693"/>
                    <a:pt x="842010" y="241300"/>
                    <a:pt x="834390" y="240030"/>
                  </a:cubicBezTo>
                  <a:cubicBezTo>
                    <a:pt x="823683" y="241003"/>
                    <a:pt x="795709" y="240320"/>
                    <a:pt x="781050" y="247650"/>
                  </a:cubicBezTo>
                  <a:cubicBezTo>
                    <a:pt x="776954" y="249698"/>
                    <a:pt x="773430" y="252730"/>
                    <a:pt x="769620" y="255270"/>
                  </a:cubicBezTo>
                  <a:cubicBezTo>
                    <a:pt x="747782" y="288027"/>
                    <a:pt x="773964" y="246582"/>
                    <a:pt x="758190" y="278130"/>
                  </a:cubicBezTo>
                  <a:cubicBezTo>
                    <a:pt x="756142" y="282226"/>
                    <a:pt x="753110" y="285750"/>
                    <a:pt x="750570" y="289560"/>
                  </a:cubicBezTo>
                  <a:cubicBezTo>
                    <a:pt x="751840" y="303530"/>
                    <a:pt x="752396" y="317583"/>
                    <a:pt x="754380" y="331470"/>
                  </a:cubicBezTo>
                  <a:cubicBezTo>
                    <a:pt x="754948" y="335446"/>
                    <a:pt x="755962" y="339558"/>
                    <a:pt x="758190" y="342900"/>
                  </a:cubicBezTo>
                  <a:cubicBezTo>
                    <a:pt x="761179" y="347383"/>
                    <a:pt x="765810" y="350520"/>
                    <a:pt x="769620" y="354330"/>
                  </a:cubicBezTo>
                  <a:cubicBezTo>
                    <a:pt x="768350" y="367030"/>
                    <a:pt x="767497" y="379779"/>
                    <a:pt x="765810" y="392430"/>
                  </a:cubicBezTo>
                  <a:cubicBezTo>
                    <a:pt x="764940" y="398956"/>
                    <a:pt x="760363" y="419477"/>
                    <a:pt x="758190" y="426720"/>
                  </a:cubicBezTo>
                  <a:cubicBezTo>
                    <a:pt x="755882" y="434413"/>
                    <a:pt x="753110" y="441960"/>
                    <a:pt x="750570" y="449580"/>
                  </a:cubicBezTo>
                  <a:cubicBezTo>
                    <a:pt x="749300" y="453390"/>
                    <a:pt x="748556" y="457418"/>
                    <a:pt x="746760" y="461010"/>
                  </a:cubicBezTo>
                  <a:cubicBezTo>
                    <a:pt x="744220" y="466090"/>
                    <a:pt x="741249" y="470977"/>
                    <a:pt x="739140" y="476250"/>
                  </a:cubicBezTo>
                  <a:cubicBezTo>
                    <a:pt x="728198" y="503604"/>
                    <a:pt x="740166" y="496228"/>
                    <a:pt x="720090" y="502920"/>
                  </a:cubicBezTo>
                  <a:cubicBezTo>
                    <a:pt x="692912" y="493861"/>
                    <a:pt x="725770" y="506706"/>
                    <a:pt x="697230" y="487680"/>
                  </a:cubicBezTo>
                  <a:cubicBezTo>
                    <a:pt x="693888" y="485452"/>
                    <a:pt x="689392" y="485666"/>
                    <a:pt x="685800" y="483870"/>
                  </a:cubicBezTo>
                  <a:cubicBezTo>
                    <a:pt x="681704" y="481822"/>
                    <a:pt x="678466" y="478298"/>
                    <a:pt x="674370" y="476250"/>
                  </a:cubicBezTo>
                  <a:cubicBezTo>
                    <a:pt x="670778" y="474454"/>
                    <a:pt x="666532" y="474236"/>
                    <a:pt x="662940" y="472440"/>
                  </a:cubicBezTo>
                  <a:cubicBezTo>
                    <a:pt x="652331" y="467136"/>
                    <a:pt x="648506" y="461816"/>
                    <a:pt x="640080" y="453390"/>
                  </a:cubicBezTo>
                  <a:cubicBezTo>
                    <a:pt x="636165" y="456327"/>
                    <a:pt x="616063" y="470280"/>
                    <a:pt x="613410" y="476250"/>
                  </a:cubicBezTo>
                  <a:cubicBezTo>
                    <a:pt x="610273" y="483309"/>
                    <a:pt x="612737" y="492051"/>
                    <a:pt x="609600" y="499110"/>
                  </a:cubicBezTo>
                  <a:cubicBezTo>
                    <a:pt x="605671" y="507949"/>
                    <a:pt x="593527" y="512505"/>
                    <a:pt x="586740" y="518160"/>
                  </a:cubicBezTo>
                  <a:cubicBezTo>
                    <a:pt x="567714" y="534015"/>
                    <a:pt x="583967" y="526704"/>
                    <a:pt x="563880" y="533400"/>
                  </a:cubicBezTo>
                  <a:cubicBezTo>
                    <a:pt x="556463" y="555652"/>
                    <a:pt x="565874" y="535216"/>
                    <a:pt x="548640" y="552450"/>
                  </a:cubicBezTo>
                  <a:cubicBezTo>
                    <a:pt x="523240" y="577850"/>
                    <a:pt x="560070" y="551180"/>
                    <a:pt x="529590" y="571500"/>
                  </a:cubicBezTo>
                  <a:cubicBezTo>
                    <a:pt x="507175" y="605122"/>
                    <a:pt x="541554" y="551382"/>
                    <a:pt x="514350" y="605790"/>
                  </a:cubicBezTo>
                  <a:cubicBezTo>
                    <a:pt x="511810" y="610870"/>
                    <a:pt x="508967" y="615810"/>
                    <a:pt x="506730" y="621030"/>
                  </a:cubicBezTo>
                  <a:cubicBezTo>
                    <a:pt x="505148" y="624721"/>
                    <a:pt x="504023" y="628598"/>
                    <a:pt x="502920" y="632460"/>
                  </a:cubicBezTo>
                  <a:cubicBezTo>
                    <a:pt x="498953" y="646345"/>
                    <a:pt x="497438" y="655591"/>
                    <a:pt x="495300" y="670560"/>
                  </a:cubicBezTo>
                  <a:cubicBezTo>
                    <a:pt x="491862" y="694628"/>
                    <a:pt x="493451" y="697043"/>
                    <a:pt x="487680" y="716280"/>
                  </a:cubicBezTo>
                  <a:cubicBezTo>
                    <a:pt x="485372" y="723973"/>
                    <a:pt x="486743" y="734685"/>
                    <a:pt x="480060" y="739140"/>
                  </a:cubicBezTo>
                  <a:cubicBezTo>
                    <a:pt x="463346" y="750282"/>
                    <a:pt x="472293" y="744013"/>
                    <a:pt x="453390" y="758190"/>
                  </a:cubicBezTo>
                  <a:cubicBezTo>
                    <a:pt x="454611" y="763073"/>
                    <a:pt x="458277" y="779394"/>
                    <a:pt x="461010" y="784860"/>
                  </a:cubicBezTo>
                  <a:cubicBezTo>
                    <a:pt x="463058" y="788956"/>
                    <a:pt x="466582" y="792194"/>
                    <a:pt x="468630" y="796290"/>
                  </a:cubicBezTo>
                  <a:cubicBezTo>
                    <a:pt x="472535" y="804100"/>
                    <a:pt x="474801" y="819524"/>
                    <a:pt x="476250" y="826770"/>
                  </a:cubicBezTo>
                  <a:cubicBezTo>
                    <a:pt x="477520" y="843280"/>
                    <a:pt x="478125" y="859855"/>
                    <a:pt x="480060" y="876300"/>
                  </a:cubicBezTo>
                  <a:cubicBezTo>
                    <a:pt x="480930" y="883694"/>
                    <a:pt x="485216" y="895579"/>
                    <a:pt x="487680" y="902970"/>
                  </a:cubicBezTo>
                  <a:cubicBezTo>
                    <a:pt x="486410" y="913130"/>
                    <a:pt x="486564" y="923572"/>
                    <a:pt x="483870" y="933450"/>
                  </a:cubicBezTo>
                  <a:cubicBezTo>
                    <a:pt x="481320" y="942798"/>
                    <a:pt x="453487" y="967643"/>
                    <a:pt x="453390" y="967740"/>
                  </a:cubicBezTo>
                  <a:cubicBezTo>
                    <a:pt x="419997" y="1001133"/>
                    <a:pt x="460862" y="958774"/>
                    <a:pt x="434340" y="990600"/>
                  </a:cubicBezTo>
                  <a:cubicBezTo>
                    <a:pt x="425795" y="1000854"/>
                    <a:pt x="420695" y="1001298"/>
                    <a:pt x="415290" y="1013460"/>
                  </a:cubicBezTo>
                  <a:cubicBezTo>
                    <a:pt x="412028" y="1020800"/>
                    <a:pt x="412125" y="1029637"/>
                    <a:pt x="407670" y="1036320"/>
                  </a:cubicBezTo>
                  <a:cubicBezTo>
                    <a:pt x="399321" y="1048843"/>
                    <a:pt x="400184" y="1045378"/>
                    <a:pt x="396240" y="1059180"/>
                  </a:cubicBezTo>
                  <a:cubicBezTo>
                    <a:pt x="393578" y="1068498"/>
                    <a:pt x="389337" y="1090489"/>
                    <a:pt x="384810" y="1097280"/>
                  </a:cubicBezTo>
                  <a:cubicBezTo>
                    <a:pt x="382270" y="1101090"/>
                    <a:pt x="379050" y="1104526"/>
                    <a:pt x="377190" y="1108710"/>
                  </a:cubicBezTo>
                  <a:cubicBezTo>
                    <a:pt x="362272" y="1142276"/>
                    <a:pt x="379002" y="1122138"/>
                    <a:pt x="358140" y="1143000"/>
                  </a:cubicBezTo>
                  <a:cubicBezTo>
                    <a:pt x="356870" y="1146810"/>
                    <a:pt x="356280" y="1150919"/>
                    <a:pt x="354330" y="1154430"/>
                  </a:cubicBezTo>
                  <a:cubicBezTo>
                    <a:pt x="349882" y="1162436"/>
                    <a:pt x="344170" y="1169670"/>
                    <a:pt x="339090" y="1177290"/>
                  </a:cubicBezTo>
                  <a:lnTo>
                    <a:pt x="331470" y="1188720"/>
                  </a:lnTo>
                  <a:cubicBezTo>
                    <a:pt x="328930" y="1192530"/>
                    <a:pt x="325298" y="1195806"/>
                    <a:pt x="323850" y="1200150"/>
                  </a:cubicBezTo>
                  <a:lnTo>
                    <a:pt x="320040" y="1211580"/>
                  </a:lnTo>
                  <a:cubicBezTo>
                    <a:pt x="318770" y="1239520"/>
                    <a:pt x="323501" y="1268393"/>
                    <a:pt x="316230" y="1295400"/>
                  </a:cubicBezTo>
                  <a:cubicBezTo>
                    <a:pt x="313849" y="1304243"/>
                    <a:pt x="300990" y="1305560"/>
                    <a:pt x="293370" y="1310640"/>
                  </a:cubicBezTo>
                  <a:cubicBezTo>
                    <a:pt x="260613" y="1332478"/>
                    <a:pt x="302058" y="1306296"/>
                    <a:pt x="270510" y="1322070"/>
                  </a:cubicBezTo>
                  <a:cubicBezTo>
                    <a:pt x="266414" y="1324118"/>
                    <a:pt x="263176" y="1327642"/>
                    <a:pt x="259080" y="1329690"/>
                  </a:cubicBezTo>
                  <a:cubicBezTo>
                    <a:pt x="255488" y="1331486"/>
                    <a:pt x="251341" y="1331918"/>
                    <a:pt x="247650" y="1333500"/>
                  </a:cubicBezTo>
                  <a:cubicBezTo>
                    <a:pt x="200893" y="1353539"/>
                    <a:pt x="259244" y="1329608"/>
                    <a:pt x="220980" y="1348740"/>
                  </a:cubicBezTo>
                  <a:cubicBezTo>
                    <a:pt x="217388" y="1350536"/>
                    <a:pt x="213142" y="1350754"/>
                    <a:pt x="209550" y="1352550"/>
                  </a:cubicBezTo>
                  <a:cubicBezTo>
                    <a:pt x="205454" y="1354598"/>
                    <a:pt x="202423" y="1358605"/>
                    <a:pt x="198120" y="1360170"/>
                  </a:cubicBezTo>
                  <a:cubicBezTo>
                    <a:pt x="188278" y="1363749"/>
                    <a:pt x="167640" y="1367790"/>
                    <a:pt x="167640" y="1367790"/>
                  </a:cubicBezTo>
                  <a:cubicBezTo>
                    <a:pt x="168910" y="1384300"/>
                    <a:pt x="169396" y="1400889"/>
                    <a:pt x="171450" y="1417320"/>
                  </a:cubicBezTo>
                  <a:cubicBezTo>
                    <a:pt x="171948" y="1421305"/>
                    <a:pt x="175260" y="1424734"/>
                    <a:pt x="175260" y="1428750"/>
                  </a:cubicBezTo>
                  <a:cubicBezTo>
                    <a:pt x="175260" y="1449110"/>
                    <a:pt x="173476" y="1469451"/>
                    <a:pt x="171450" y="1489710"/>
                  </a:cubicBezTo>
                  <a:cubicBezTo>
                    <a:pt x="170929" y="1494920"/>
                    <a:pt x="168776" y="1499838"/>
                    <a:pt x="167640" y="1504950"/>
                  </a:cubicBezTo>
                  <a:cubicBezTo>
                    <a:pt x="166235" y="1511272"/>
                    <a:pt x="165534" y="1517752"/>
                    <a:pt x="163830" y="1524000"/>
                  </a:cubicBezTo>
                  <a:cubicBezTo>
                    <a:pt x="161717" y="1531749"/>
                    <a:pt x="158158" y="1539068"/>
                    <a:pt x="156210" y="1546860"/>
                  </a:cubicBezTo>
                  <a:cubicBezTo>
                    <a:pt x="151426" y="1565996"/>
                    <a:pt x="154056" y="1557132"/>
                    <a:pt x="148590" y="1573530"/>
                  </a:cubicBezTo>
                  <a:cubicBezTo>
                    <a:pt x="147320" y="1588770"/>
                    <a:pt x="145705" y="1603985"/>
                    <a:pt x="144780" y="1619250"/>
                  </a:cubicBezTo>
                  <a:cubicBezTo>
                    <a:pt x="143165" y="1645901"/>
                    <a:pt x="143187" y="1672652"/>
                    <a:pt x="140970" y="1699260"/>
                  </a:cubicBezTo>
                  <a:cubicBezTo>
                    <a:pt x="140636" y="1703262"/>
                    <a:pt x="138134" y="1706794"/>
                    <a:pt x="137160" y="1710690"/>
                  </a:cubicBezTo>
                  <a:cubicBezTo>
                    <a:pt x="135589" y="1716972"/>
                    <a:pt x="134921" y="1723458"/>
                    <a:pt x="133350" y="1729740"/>
                  </a:cubicBezTo>
                  <a:cubicBezTo>
                    <a:pt x="132376" y="1733636"/>
                    <a:pt x="130643" y="1737308"/>
                    <a:pt x="129540" y="1741170"/>
                  </a:cubicBezTo>
                  <a:cubicBezTo>
                    <a:pt x="128101" y="1746205"/>
                    <a:pt x="127000" y="1751330"/>
                    <a:pt x="125730" y="1756410"/>
                  </a:cubicBezTo>
                  <a:cubicBezTo>
                    <a:pt x="124256" y="1769672"/>
                    <a:pt x="123305" y="1800052"/>
                    <a:pt x="114300" y="1813560"/>
                  </a:cubicBezTo>
                  <a:cubicBezTo>
                    <a:pt x="111760" y="1817370"/>
                    <a:pt x="108728" y="1820894"/>
                    <a:pt x="106680" y="1824990"/>
                  </a:cubicBezTo>
                  <a:cubicBezTo>
                    <a:pt x="97478" y="1843393"/>
                    <a:pt x="110708" y="1831195"/>
                    <a:pt x="91440" y="1844040"/>
                  </a:cubicBezTo>
                  <a:lnTo>
                    <a:pt x="68580" y="1878330"/>
                  </a:lnTo>
                  <a:cubicBezTo>
                    <a:pt x="66040" y="1882140"/>
                    <a:pt x="62408" y="1885416"/>
                    <a:pt x="60960" y="1889760"/>
                  </a:cubicBezTo>
                  <a:cubicBezTo>
                    <a:pt x="58591" y="1896866"/>
                    <a:pt x="51949" y="1920385"/>
                    <a:pt x="45720" y="1927860"/>
                  </a:cubicBezTo>
                  <a:cubicBezTo>
                    <a:pt x="42789" y="1931378"/>
                    <a:pt x="38100" y="1932940"/>
                    <a:pt x="34290" y="1935480"/>
                  </a:cubicBezTo>
                  <a:cubicBezTo>
                    <a:pt x="31750" y="1945640"/>
                    <a:pt x="32479" y="1957246"/>
                    <a:pt x="26670" y="1965960"/>
                  </a:cubicBezTo>
                  <a:cubicBezTo>
                    <a:pt x="4832" y="1998717"/>
                    <a:pt x="31014" y="1957272"/>
                    <a:pt x="15240" y="1988820"/>
                  </a:cubicBezTo>
                  <a:cubicBezTo>
                    <a:pt x="13192" y="1992916"/>
                    <a:pt x="9480" y="1996066"/>
                    <a:pt x="7620" y="2000250"/>
                  </a:cubicBezTo>
                  <a:cubicBezTo>
                    <a:pt x="4358" y="2007590"/>
                    <a:pt x="0" y="2023110"/>
                    <a:pt x="0" y="2023110"/>
                  </a:cubicBezTo>
                  <a:cubicBezTo>
                    <a:pt x="1270" y="2034540"/>
                    <a:pt x="-461" y="2046722"/>
                    <a:pt x="3810" y="2057400"/>
                  </a:cubicBezTo>
                  <a:cubicBezTo>
                    <a:pt x="5302" y="2061129"/>
                    <a:pt x="11729" y="2059260"/>
                    <a:pt x="15240" y="2061210"/>
                  </a:cubicBezTo>
                  <a:cubicBezTo>
                    <a:pt x="23246" y="2065658"/>
                    <a:pt x="29412" y="2073554"/>
                    <a:pt x="38100" y="2076450"/>
                  </a:cubicBezTo>
                  <a:cubicBezTo>
                    <a:pt x="41910" y="2077720"/>
                    <a:pt x="45938" y="2078464"/>
                    <a:pt x="49530" y="2080260"/>
                  </a:cubicBezTo>
                  <a:cubicBezTo>
                    <a:pt x="53626" y="2082308"/>
                    <a:pt x="56864" y="2085832"/>
                    <a:pt x="60960" y="2087880"/>
                  </a:cubicBezTo>
                  <a:cubicBezTo>
                    <a:pt x="69383" y="2092092"/>
                    <a:pt x="80010" y="2106930"/>
                    <a:pt x="83820" y="2110740"/>
                  </a:cubicBezTo>
                  <a:close/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" name="Frihandsfigur: Form 2">
              <a:extLst>
                <a:ext uri="{FF2B5EF4-FFF2-40B4-BE49-F238E27FC236}">
                  <a16:creationId xmlns:a16="http://schemas.microsoft.com/office/drawing/2014/main" id="{192BAC83-1338-4847-AFC9-6DD172B2A8E6}"/>
                </a:ext>
              </a:extLst>
            </p:cNvPr>
            <p:cNvSpPr/>
            <p:nvPr/>
          </p:nvSpPr>
          <p:spPr>
            <a:xfrm>
              <a:off x="5850731" y="2034360"/>
              <a:ext cx="297657" cy="354806"/>
            </a:xfrm>
            <a:custGeom>
              <a:avLst/>
              <a:gdLst>
                <a:gd name="connsiteX0" fmla="*/ 0 w 297657"/>
                <a:gd name="connsiteY0" fmla="*/ 264319 h 354806"/>
                <a:gd name="connsiteX1" fmla="*/ 0 w 297657"/>
                <a:gd name="connsiteY1" fmla="*/ 264319 h 354806"/>
                <a:gd name="connsiteX2" fmla="*/ 7144 w 297657"/>
                <a:gd name="connsiteY2" fmla="*/ 283369 h 354806"/>
                <a:gd name="connsiteX3" fmla="*/ 11907 w 297657"/>
                <a:gd name="connsiteY3" fmla="*/ 290513 h 354806"/>
                <a:gd name="connsiteX4" fmla="*/ 21432 w 297657"/>
                <a:gd name="connsiteY4" fmla="*/ 311944 h 354806"/>
                <a:gd name="connsiteX5" fmla="*/ 30957 w 297657"/>
                <a:gd name="connsiteY5" fmla="*/ 345281 h 354806"/>
                <a:gd name="connsiteX6" fmla="*/ 33338 w 297657"/>
                <a:gd name="connsiteY6" fmla="*/ 352425 h 354806"/>
                <a:gd name="connsiteX7" fmla="*/ 40482 w 297657"/>
                <a:gd name="connsiteY7" fmla="*/ 354806 h 354806"/>
                <a:gd name="connsiteX8" fmla="*/ 66675 w 297657"/>
                <a:gd name="connsiteY8" fmla="*/ 347663 h 354806"/>
                <a:gd name="connsiteX9" fmla="*/ 83344 w 297657"/>
                <a:gd name="connsiteY9" fmla="*/ 338138 h 354806"/>
                <a:gd name="connsiteX10" fmla="*/ 104775 w 297657"/>
                <a:gd name="connsiteY10" fmla="*/ 323850 h 354806"/>
                <a:gd name="connsiteX11" fmla="*/ 111919 w 297657"/>
                <a:gd name="connsiteY11" fmla="*/ 319088 h 354806"/>
                <a:gd name="connsiteX12" fmla="*/ 119063 w 297657"/>
                <a:gd name="connsiteY12" fmla="*/ 316706 h 354806"/>
                <a:gd name="connsiteX13" fmla="*/ 133350 w 297657"/>
                <a:gd name="connsiteY13" fmla="*/ 309563 h 354806"/>
                <a:gd name="connsiteX14" fmla="*/ 147638 w 297657"/>
                <a:gd name="connsiteY14" fmla="*/ 300038 h 354806"/>
                <a:gd name="connsiteX15" fmla="*/ 154782 w 297657"/>
                <a:gd name="connsiteY15" fmla="*/ 295275 h 354806"/>
                <a:gd name="connsiteX16" fmla="*/ 169069 w 297657"/>
                <a:gd name="connsiteY16" fmla="*/ 290513 h 354806"/>
                <a:gd name="connsiteX17" fmla="*/ 183357 w 297657"/>
                <a:gd name="connsiteY17" fmla="*/ 280988 h 354806"/>
                <a:gd name="connsiteX18" fmla="*/ 190500 w 297657"/>
                <a:gd name="connsiteY18" fmla="*/ 276225 h 354806"/>
                <a:gd name="connsiteX19" fmla="*/ 200025 w 297657"/>
                <a:gd name="connsiteY19" fmla="*/ 271463 h 354806"/>
                <a:gd name="connsiteX20" fmla="*/ 211932 w 297657"/>
                <a:gd name="connsiteY20" fmla="*/ 259556 h 354806"/>
                <a:gd name="connsiteX21" fmla="*/ 226219 w 297657"/>
                <a:gd name="connsiteY21" fmla="*/ 245269 h 354806"/>
                <a:gd name="connsiteX22" fmla="*/ 233363 w 297657"/>
                <a:gd name="connsiteY22" fmla="*/ 238125 h 354806"/>
                <a:gd name="connsiteX23" fmla="*/ 240507 w 297657"/>
                <a:gd name="connsiteY23" fmla="*/ 230981 h 354806"/>
                <a:gd name="connsiteX24" fmla="*/ 250032 w 297657"/>
                <a:gd name="connsiteY24" fmla="*/ 216694 h 354806"/>
                <a:gd name="connsiteX25" fmla="*/ 254794 w 297657"/>
                <a:gd name="connsiteY25" fmla="*/ 209550 h 354806"/>
                <a:gd name="connsiteX26" fmla="*/ 261938 w 297657"/>
                <a:gd name="connsiteY26" fmla="*/ 192881 h 354806"/>
                <a:gd name="connsiteX27" fmla="*/ 266700 w 297657"/>
                <a:gd name="connsiteY27" fmla="*/ 178594 h 354806"/>
                <a:gd name="connsiteX28" fmla="*/ 269082 w 297657"/>
                <a:gd name="connsiteY28" fmla="*/ 171450 h 354806"/>
                <a:gd name="connsiteX29" fmla="*/ 273844 w 297657"/>
                <a:gd name="connsiteY29" fmla="*/ 164306 h 354806"/>
                <a:gd name="connsiteX30" fmla="*/ 280988 w 297657"/>
                <a:gd name="connsiteY30" fmla="*/ 140494 h 354806"/>
                <a:gd name="connsiteX31" fmla="*/ 283369 w 297657"/>
                <a:gd name="connsiteY31" fmla="*/ 133350 h 354806"/>
                <a:gd name="connsiteX32" fmla="*/ 285750 w 297657"/>
                <a:gd name="connsiteY32" fmla="*/ 126206 h 354806"/>
                <a:gd name="connsiteX33" fmla="*/ 290513 w 297657"/>
                <a:gd name="connsiteY33" fmla="*/ 102394 h 354806"/>
                <a:gd name="connsiteX34" fmla="*/ 292894 w 297657"/>
                <a:gd name="connsiteY34" fmla="*/ 71438 h 354806"/>
                <a:gd name="connsiteX35" fmla="*/ 297657 w 297657"/>
                <a:gd name="connsiteY35" fmla="*/ 42863 h 354806"/>
                <a:gd name="connsiteX36" fmla="*/ 295275 w 297657"/>
                <a:gd name="connsiteY36" fmla="*/ 23813 h 354806"/>
                <a:gd name="connsiteX37" fmla="*/ 283369 w 297657"/>
                <a:gd name="connsiteY37" fmla="*/ 21431 h 354806"/>
                <a:gd name="connsiteX38" fmla="*/ 269082 w 297657"/>
                <a:gd name="connsiteY38" fmla="*/ 16669 h 354806"/>
                <a:gd name="connsiteX39" fmla="*/ 245269 w 297657"/>
                <a:gd name="connsiteY39" fmla="*/ 11906 h 354806"/>
                <a:gd name="connsiteX40" fmla="*/ 238125 w 297657"/>
                <a:gd name="connsiteY40" fmla="*/ 7144 h 354806"/>
                <a:gd name="connsiteX41" fmla="*/ 228600 w 297657"/>
                <a:gd name="connsiteY41" fmla="*/ 4763 h 354806"/>
                <a:gd name="connsiteX42" fmla="*/ 209550 w 297657"/>
                <a:gd name="connsiteY42" fmla="*/ 0 h 354806"/>
                <a:gd name="connsiteX43" fmla="*/ 159544 w 297657"/>
                <a:gd name="connsiteY43" fmla="*/ 2381 h 354806"/>
                <a:gd name="connsiteX44" fmla="*/ 145257 w 297657"/>
                <a:gd name="connsiteY44" fmla="*/ 7144 h 354806"/>
                <a:gd name="connsiteX45" fmla="*/ 138113 w 297657"/>
                <a:gd name="connsiteY45" fmla="*/ 14288 h 354806"/>
                <a:gd name="connsiteX46" fmla="*/ 123825 w 297657"/>
                <a:gd name="connsiteY46" fmla="*/ 23813 h 354806"/>
                <a:gd name="connsiteX47" fmla="*/ 116682 w 297657"/>
                <a:gd name="connsiteY47" fmla="*/ 30956 h 354806"/>
                <a:gd name="connsiteX48" fmla="*/ 111919 w 297657"/>
                <a:gd name="connsiteY48" fmla="*/ 38100 h 354806"/>
                <a:gd name="connsiteX49" fmla="*/ 104775 w 297657"/>
                <a:gd name="connsiteY49" fmla="*/ 42863 h 354806"/>
                <a:gd name="connsiteX50" fmla="*/ 97632 w 297657"/>
                <a:gd name="connsiteY50" fmla="*/ 57150 h 354806"/>
                <a:gd name="connsiteX51" fmla="*/ 95250 w 297657"/>
                <a:gd name="connsiteY51" fmla="*/ 64294 h 354806"/>
                <a:gd name="connsiteX52" fmla="*/ 88107 w 297657"/>
                <a:gd name="connsiteY52" fmla="*/ 66675 h 354806"/>
                <a:gd name="connsiteX53" fmla="*/ 78582 w 297657"/>
                <a:gd name="connsiteY53" fmla="*/ 80963 h 354806"/>
                <a:gd name="connsiteX54" fmla="*/ 73819 w 297657"/>
                <a:gd name="connsiteY54" fmla="*/ 88106 h 354806"/>
                <a:gd name="connsiteX55" fmla="*/ 64294 w 297657"/>
                <a:gd name="connsiteY55" fmla="*/ 109538 h 354806"/>
                <a:gd name="connsiteX56" fmla="*/ 59532 w 297657"/>
                <a:gd name="connsiteY56" fmla="*/ 123825 h 354806"/>
                <a:gd name="connsiteX57" fmla="*/ 50007 w 297657"/>
                <a:gd name="connsiteY57" fmla="*/ 138113 h 354806"/>
                <a:gd name="connsiteX58" fmla="*/ 47625 w 297657"/>
                <a:gd name="connsiteY58" fmla="*/ 145256 h 354806"/>
                <a:gd name="connsiteX59" fmla="*/ 38100 w 297657"/>
                <a:gd name="connsiteY59" fmla="*/ 159544 h 354806"/>
                <a:gd name="connsiteX60" fmla="*/ 35719 w 297657"/>
                <a:gd name="connsiteY60" fmla="*/ 195263 h 354806"/>
                <a:gd name="connsiteX61" fmla="*/ 30957 w 297657"/>
                <a:gd name="connsiteY61" fmla="*/ 202406 h 354806"/>
                <a:gd name="connsiteX62" fmla="*/ 23813 w 297657"/>
                <a:gd name="connsiteY62" fmla="*/ 223838 h 354806"/>
                <a:gd name="connsiteX63" fmla="*/ 21432 w 297657"/>
                <a:gd name="connsiteY63" fmla="*/ 230981 h 354806"/>
                <a:gd name="connsiteX64" fmla="*/ 11907 w 297657"/>
                <a:gd name="connsiteY64" fmla="*/ 245269 h 354806"/>
                <a:gd name="connsiteX65" fmla="*/ 0 w 297657"/>
                <a:gd name="connsiteY65" fmla="*/ 264319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97657" h="354806">
                  <a:moveTo>
                    <a:pt x="0" y="264319"/>
                  </a:moveTo>
                  <a:lnTo>
                    <a:pt x="0" y="264319"/>
                  </a:lnTo>
                  <a:cubicBezTo>
                    <a:pt x="2381" y="270669"/>
                    <a:pt x="4338" y="277195"/>
                    <a:pt x="7144" y="283369"/>
                  </a:cubicBezTo>
                  <a:cubicBezTo>
                    <a:pt x="8328" y="285975"/>
                    <a:pt x="10745" y="287898"/>
                    <a:pt x="11907" y="290513"/>
                  </a:cubicBezTo>
                  <a:cubicBezTo>
                    <a:pt x="23242" y="316017"/>
                    <a:pt x="10653" y="295776"/>
                    <a:pt x="21432" y="311944"/>
                  </a:cubicBezTo>
                  <a:cubicBezTo>
                    <a:pt x="27414" y="335874"/>
                    <a:pt x="24122" y="324777"/>
                    <a:pt x="30957" y="345281"/>
                  </a:cubicBezTo>
                  <a:cubicBezTo>
                    <a:pt x="31751" y="347662"/>
                    <a:pt x="30957" y="351631"/>
                    <a:pt x="33338" y="352425"/>
                  </a:cubicBezTo>
                  <a:lnTo>
                    <a:pt x="40482" y="354806"/>
                  </a:lnTo>
                  <a:cubicBezTo>
                    <a:pt x="61967" y="349435"/>
                    <a:pt x="53322" y="352114"/>
                    <a:pt x="66675" y="347663"/>
                  </a:cubicBezTo>
                  <a:cubicBezTo>
                    <a:pt x="91374" y="331196"/>
                    <a:pt x="53150" y="356253"/>
                    <a:pt x="83344" y="338138"/>
                  </a:cubicBezTo>
                  <a:cubicBezTo>
                    <a:pt x="83397" y="338106"/>
                    <a:pt x="101177" y="326249"/>
                    <a:pt x="104775" y="323850"/>
                  </a:cubicBezTo>
                  <a:cubicBezTo>
                    <a:pt x="107156" y="322262"/>
                    <a:pt x="109204" y="319993"/>
                    <a:pt x="111919" y="319088"/>
                  </a:cubicBezTo>
                  <a:cubicBezTo>
                    <a:pt x="114300" y="318294"/>
                    <a:pt x="116818" y="317829"/>
                    <a:pt x="119063" y="316706"/>
                  </a:cubicBezTo>
                  <a:cubicBezTo>
                    <a:pt x="137523" y="307476"/>
                    <a:pt x="115400" y="315546"/>
                    <a:pt x="133350" y="309563"/>
                  </a:cubicBezTo>
                  <a:lnTo>
                    <a:pt x="147638" y="300038"/>
                  </a:lnTo>
                  <a:cubicBezTo>
                    <a:pt x="150019" y="298450"/>
                    <a:pt x="152067" y="296180"/>
                    <a:pt x="154782" y="295275"/>
                  </a:cubicBezTo>
                  <a:lnTo>
                    <a:pt x="169069" y="290513"/>
                  </a:lnTo>
                  <a:lnTo>
                    <a:pt x="183357" y="280988"/>
                  </a:lnTo>
                  <a:cubicBezTo>
                    <a:pt x="185738" y="279401"/>
                    <a:pt x="187940" y="277505"/>
                    <a:pt x="190500" y="276225"/>
                  </a:cubicBezTo>
                  <a:lnTo>
                    <a:pt x="200025" y="271463"/>
                  </a:lnTo>
                  <a:cubicBezTo>
                    <a:pt x="209840" y="256742"/>
                    <a:pt x="198943" y="271102"/>
                    <a:pt x="211932" y="259556"/>
                  </a:cubicBezTo>
                  <a:cubicBezTo>
                    <a:pt x="216966" y="255082"/>
                    <a:pt x="221457" y="250031"/>
                    <a:pt x="226219" y="245269"/>
                  </a:cubicBezTo>
                  <a:lnTo>
                    <a:pt x="233363" y="238125"/>
                  </a:lnTo>
                  <a:cubicBezTo>
                    <a:pt x="235744" y="235744"/>
                    <a:pt x="238639" y="233783"/>
                    <a:pt x="240507" y="230981"/>
                  </a:cubicBezTo>
                  <a:lnTo>
                    <a:pt x="250032" y="216694"/>
                  </a:lnTo>
                  <a:cubicBezTo>
                    <a:pt x="251619" y="214313"/>
                    <a:pt x="253889" y="212265"/>
                    <a:pt x="254794" y="209550"/>
                  </a:cubicBezTo>
                  <a:cubicBezTo>
                    <a:pt x="262457" y="186559"/>
                    <a:pt x="250170" y="222299"/>
                    <a:pt x="261938" y="192881"/>
                  </a:cubicBezTo>
                  <a:cubicBezTo>
                    <a:pt x="263802" y="188220"/>
                    <a:pt x="265113" y="183356"/>
                    <a:pt x="266700" y="178594"/>
                  </a:cubicBezTo>
                  <a:cubicBezTo>
                    <a:pt x="267494" y="176213"/>
                    <a:pt x="267690" y="173539"/>
                    <a:pt x="269082" y="171450"/>
                  </a:cubicBezTo>
                  <a:lnTo>
                    <a:pt x="273844" y="164306"/>
                  </a:lnTo>
                  <a:cubicBezTo>
                    <a:pt x="277443" y="149907"/>
                    <a:pt x="275188" y="157892"/>
                    <a:pt x="280988" y="140494"/>
                  </a:cubicBezTo>
                  <a:lnTo>
                    <a:pt x="283369" y="133350"/>
                  </a:lnTo>
                  <a:cubicBezTo>
                    <a:pt x="284163" y="130969"/>
                    <a:pt x="285141" y="128641"/>
                    <a:pt x="285750" y="126206"/>
                  </a:cubicBezTo>
                  <a:cubicBezTo>
                    <a:pt x="289303" y="111997"/>
                    <a:pt x="287594" y="119909"/>
                    <a:pt x="290513" y="102394"/>
                  </a:cubicBezTo>
                  <a:cubicBezTo>
                    <a:pt x="291307" y="92075"/>
                    <a:pt x="291661" y="81713"/>
                    <a:pt x="292894" y="71438"/>
                  </a:cubicBezTo>
                  <a:cubicBezTo>
                    <a:pt x="294045" y="61850"/>
                    <a:pt x="297657" y="42863"/>
                    <a:pt x="297657" y="42863"/>
                  </a:cubicBezTo>
                  <a:cubicBezTo>
                    <a:pt x="296863" y="36513"/>
                    <a:pt x="298825" y="29138"/>
                    <a:pt x="295275" y="23813"/>
                  </a:cubicBezTo>
                  <a:cubicBezTo>
                    <a:pt x="293030" y="20445"/>
                    <a:pt x="287274" y="22496"/>
                    <a:pt x="283369" y="21431"/>
                  </a:cubicBezTo>
                  <a:cubicBezTo>
                    <a:pt x="278526" y="20110"/>
                    <a:pt x="274034" y="17494"/>
                    <a:pt x="269082" y="16669"/>
                  </a:cubicBezTo>
                  <a:cubicBezTo>
                    <a:pt x="251566" y="13750"/>
                    <a:pt x="259478" y="15459"/>
                    <a:pt x="245269" y="11906"/>
                  </a:cubicBezTo>
                  <a:cubicBezTo>
                    <a:pt x="242888" y="10319"/>
                    <a:pt x="240756" y="8271"/>
                    <a:pt x="238125" y="7144"/>
                  </a:cubicBezTo>
                  <a:cubicBezTo>
                    <a:pt x="235117" y="5855"/>
                    <a:pt x="231795" y="5473"/>
                    <a:pt x="228600" y="4763"/>
                  </a:cubicBezTo>
                  <a:cubicBezTo>
                    <a:pt x="211363" y="932"/>
                    <a:pt x="222314" y="4254"/>
                    <a:pt x="209550" y="0"/>
                  </a:cubicBezTo>
                  <a:cubicBezTo>
                    <a:pt x="192881" y="794"/>
                    <a:pt x="176129" y="538"/>
                    <a:pt x="159544" y="2381"/>
                  </a:cubicBezTo>
                  <a:cubicBezTo>
                    <a:pt x="154555" y="2935"/>
                    <a:pt x="145257" y="7144"/>
                    <a:pt x="145257" y="7144"/>
                  </a:cubicBezTo>
                  <a:cubicBezTo>
                    <a:pt x="142876" y="9525"/>
                    <a:pt x="140771" y="12220"/>
                    <a:pt x="138113" y="14288"/>
                  </a:cubicBezTo>
                  <a:cubicBezTo>
                    <a:pt x="133595" y="17802"/>
                    <a:pt x="127872" y="19766"/>
                    <a:pt x="123825" y="23813"/>
                  </a:cubicBezTo>
                  <a:cubicBezTo>
                    <a:pt x="121444" y="26194"/>
                    <a:pt x="118838" y="28369"/>
                    <a:pt x="116682" y="30956"/>
                  </a:cubicBezTo>
                  <a:cubicBezTo>
                    <a:pt x="114850" y="33155"/>
                    <a:pt x="113943" y="36076"/>
                    <a:pt x="111919" y="38100"/>
                  </a:cubicBezTo>
                  <a:cubicBezTo>
                    <a:pt x="109895" y="40124"/>
                    <a:pt x="107156" y="41275"/>
                    <a:pt x="104775" y="42863"/>
                  </a:cubicBezTo>
                  <a:cubicBezTo>
                    <a:pt x="98792" y="60813"/>
                    <a:pt x="106862" y="38690"/>
                    <a:pt x="97632" y="57150"/>
                  </a:cubicBezTo>
                  <a:cubicBezTo>
                    <a:pt x="96509" y="59395"/>
                    <a:pt x="97025" y="62519"/>
                    <a:pt x="95250" y="64294"/>
                  </a:cubicBezTo>
                  <a:cubicBezTo>
                    <a:pt x="93475" y="66069"/>
                    <a:pt x="90488" y="65881"/>
                    <a:pt x="88107" y="66675"/>
                  </a:cubicBezTo>
                  <a:lnTo>
                    <a:pt x="78582" y="80963"/>
                  </a:lnTo>
                  <a:lnTo>
                    <a:pt x="73819" y="88106"/>
                  </a:lnTo>
                  <a:cubicBezTo>
                    <a:pt x="68152" y="105109"/>
                    <a:pt x="71842" y="98217"/>
                    <a:pt x="64294" y="109538"/>
                  </a:cubicBezTo>
                  <a:cubicBezTo>
                    <a:pt x="62707" y="114300"/>
                    <a:pt x="62316" y="119648"/>
                    <a:pt x="59532" y="123825"/>
                  </a:cubicBezTo>
                  <a:cubicBezTo>
                    <a:pt x="56357" y="128588"/>
                    <a:pt x="51818" y="132683"/>
                    <a:pt x="50007" y="138113"/>
                  </a:cubicBezTo>
                  <a:cubicBezTo>
                    <a:pt x="49213" y="140494"/>
                    <a:pt x="48844" y="143062"/>
                    <a:pt x="47625" y="145256"/>
                  </a:cubicBezTo>
                  <a:cubicBezTo>
                    <a:pt x="44845" y="150260"/>
                    <a:pt x="38100" y="159544"/>
                    <a:pt x="38100" y="159544"/>
                  </a:cubicBezTo>
                  <a:cubicBezTo>
                    <a:pt x="37306" y="171450"/>
                    <a:pt x="37681" y="183493"/>
                    <a:pt x="35719" y="195263"/>
                  </a:cubicBezTo>
                  <a:cubicBezTo>
                    <a:pt x="35249" y="198086"/>
                    <a:pt x="32119" y="199791"/>
                    <a:pt x="30957" y="202406"/>
                  </a:cubicBezTo>
                  <a:cubicBezTo>
                    <a:pt x="30952" y="202418"/>
                    <a:pt x="25006" y="220260"/>
                    <a:pt x="23813" y="223838"/>
                  </a:cubicBezTo>
                  <a:cubicBezTo>
                    <a:pt x="23019" y="226219"/>
                    <a:pt x="22824" y="228893"/>
                    <a:pt x="21432" y="230981"/>
                  </a:cubicBezTo>
                  <a:cubicBezTo>
                    <a:pt x="18257" y="235744"/>
                    <a:pt x="13718" y="239839"/>
                    <a:pt x="11907" y="245269"/>
                  </a:cubicBezTo>
                  <a:lnTo>
                    <a:pt x="0" y="264319"/>
                  </a:lnTo>
                  <a:close/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050A0935-EA80-4E70-9C65-BBF4FC053855}"/>
                </a:ext>
              </a:extLst>
            </p:cNvPr>
            <p:cNvSpPr/>
            <p:nvPr/>
          </p:nvSpPr>
          <p:spPr>
            <a:xfrm>
              <a:off x="5928489" y="4653735"/>
              <a:ext cx="290869" cy="319226"/>
            </a:xfrm>
            <a:custGeom>
              <a:avLst/>
              <a:gdLst>
                <a:gd name="connsiteX0" fmla="*/ 284192 w 290869"/>
                <a:gd name="connsiteY0" fmla="*/ 100013 h 319226"/>
                <a:gd name="connsiteX1" fmla="*/ 284192 w 290869"/>
                <a:gd name="connsiteY1" fmla="*/ 100013 h 319226"/>
                <a:gd name="connsiteX2" fmla="*/ 272286 w 290869"/>
                <a:gd name="connsiteY2" fmla="*/ 116681 h 319226"/>
                <a:gd name="connsiteX3" fmla="*/ 257999 w 290869"/>
                <a:gd name="connsiteY3" fmla="*/ 126206 h 319226"/>
                <a:gd name="connsiteX4" fmla="*/ 250855 w 290869"/>
                <a:gd name="connsiteY4" fmla="*/ 133350 h 319226"/>
                <a:gd name="connsiteX5" fmla="*/ 246092 w 290869"/>
                <a:gd name="connsiteY5" fmla="*/ 140494 h 319226"/>
                <a:gd name="connsiteX6" fmla="*/ 238949 w 290869"/>
                <a:gd name="connsiteY6" fmla="*/ 142875 h 319226"/>
                <a:gd name="connsiteX7" fmla="*/ 236567 w 290869"/>
                <a:gd name="connsiteY7" fmla="*/ 150019 h 319226"/>
                <a:gd name="connsiteX8" fmla="*/ 231805 w 290869"/>
                <a:gd name="connsiteY8" fmla="*/ 157163 h 319226"/>
                <a:gd name="connsiteX9" fmla="*/ 229424 w 290869"/>
                <a:gd name="connsiteY9" fmla="*/ 166688 h 319226"/>
                <a:gd name="connsiteX10" fmla="*/ 224661 w 290869"/>
                <a:gd name="connsiteY10" fmla="*/ 180975 h 319226"/>
                <a:gd name="connsiteX11" fmla="*/ 227042 w 290869"/>
                <a:gd name="connsiteY11" fmla="*/ 188119 h 319226"/>
                <a:gd name="connsiteX12" fmla="*/ 231805 w 290869"/>
                <a:gd name="connsiteY12" fmla="*/ 211931 h 319226"/>
                <a:gd name="connsiteX13" fmla="*/ 236567 w 290869"/>
                <a:gd name="connsiteY13" fmla="*/ 219075 h 319226"/>
                <a:gd name="connsiteX14" fmla="*/ 246092 w 290869"/>
                <a:gd name="connsiteY14" fmla="*/ 252413 h 319226"/>
                <a:gd name="connsiteX15" fmla="*/ 250855 w 290869"/>
                <a:gd name="connsiteY15" fmla="*/ 261938 h 319226"/>
                <a:gd name="connsiteX16" fmla="*/ 248474 w 290869"/>
                <a:gd name="connsiteY16" fmla="*/ 271463 h 319226"/>
                <a:gd name="connsiteX17" fmla="*/ 246092 w 290869"/>
                <a:gd name="connsiteY17" fmla="*/ 285750 h 319226"/>
                <a:gd name="connsiteX18" fmla="*/ 238949 w 290869"/>
                <a:gd name="connsiteY18" fmla="*/ 292894 h 319226"/>
                <a:gd name="connsiteX19" fmla="*/ 227042 w 290869"/>
                <a:gd name="connsiteY19" fmla="*/ 302419 h 319226"/>
                <a:gd name="connsiteX20" fmla="*/ 222280 w 290869"/>
                <a:gd name="connsiteY20" fmla="*/ 309563 h 319226"/>
                <a:gd name="connsiteX21" fmla="*/ 205611 w 290869"/>
                <a:gd name="connsiteY21" fmla="*/ 314325 h 319226"/>
                <a:gd name="connsiteX22" fmla="*/ 198467 w 290869"/>
                <a:gd name="connsiteY22" fmla="*/ 319088 h 319226"/>
                <a:gd name="connsiteX23" fmla="*/ 186561 w 290869"/>
                <a:gd name="connsiteY23" fmla="*/ 316706 h 319226"/>
                <a:gd name="connsiteX24" fmla="*/ 174655 w 290869"/>
                <a:gd name="connsiteY24" fmla="*/ 304800 h 319226"/>
                <a:gd name="connsiteX25" fmla="*/ 162749 w 290869"/>
                <a:gd name="connsiteY25" fmla="*/ 302419 h 319226"/>
                <a:gd name="connsiteX26" fmla="*/ 146080 w 290869"/>
                <a:gd name="connsiteY26" fmla="*/ 283369 h 319226"/>
                <a:gd name="connsiteX27" fmla="*/ 141317 w 290869"/>
                <a:gd name="connsiteY27" fmla="*/ 276225 h 319226"/>
                <a:gd name="connsiteX28" fmla="*/ 127030 w 290869"/>
                <a:gd name="connsiteY28" fmla="*/ 266700 h 319226"/>
                <a:gd name="connsiteX29" fmla="*/ 112742 w 290869"/>
                <a:gd name="connsiteY29" fmla="*/ 257175 h 319226"/>
                <a:gd name="connsiteX30" fmla="*/ 98455 w 290869"/>
                <a:gd name="connsiteY30" fmla="*/ 245269 h 319226"/>
                <a:gd name="connsiteX31" fmla="*/ 91311 w 290869"/>
                <a:gd name="connsiteY31" fmla="*/ 242888 h 319226"/>
                <a:gd name="connsiteX32" fmla="*/ 84167 w 290869"/>
                <a:gd name="connsiteY32" fmla="*/ 235744 h 319226"/>
                <a:gd name="connsiteX33" fmla="*/ 69880 w 290869"/>
                <a:gd name="connsiteY33" fmla="*/ 223838 h 319226"/>
                <a:gd name="connsiteX34" fmla="*/ 60355 w 290869"/>
                <a:gd name="connsiteY34" fmla="*/ 209550 h 319226"/>
                <a:gd name="connsiteX35" fmla="*/ 55592 w 290869"/>
                <a:gd name="connsiteY35" fmla="*/ 202406 h 319226"/>
                <a:gd name="connsiteX36" fmla="*/ 50830 w 290869"/>
                <a:gd name="connsiteY36" fmla="*/ 195263 h 319226"/>
                <a:gd name="connsiteX37" fmla="*/ 46067 w 290869"/>
                <a:gd name="connsiteY37" fmla="*/ 180975 h 319226"/>
                <a:gd name="connsiteX38" fmla="*/ 43686 w 290869"/>
                <a:gd name="connsiteY38" fmla="*/ 173831 h 319226"/>
                <a:gd name="connsiteX39" fmla="*/ 41305 w 290869"/>
                <a:gd name="connsiteY39" fmla="*/ 161925 h 319226"/>
                <a:gd name="connsiteX40" fmla="*/ 38924 w 290869"/>
                <a:gd name="connsiteY40" fmla="*/ 154781 h 319226"/>
                <a:gd name="connsiteX41" fmla="*/ 34161 w 290869"/>
                <a:gd name="connsiteY41" fmla="*/ 128588 h 319226"/>
                <a:gd name="connsiteX42" fmla="*/ 29399 w 290869"/>
                <a:gd name="connsiteY42" fmla="*/ 114300 h 319226"/>
                <a:gd name="connsiteX43" fmla="*/ 19874 w 290869"/>
                <a:gd name="connsiteY43" fmla="*/ 80963 h 319226"/>
                <a:gd name="connsiteX44" fmla="*/ 17492 w 290869"/>
                <a:gd name="connsiteY44" fmla="*/ 73819 h 319226"/>
                <a:gd name="connsiteX45" fmla="*/ 12730 w 290869"/>
                <a:gd name="connsiteY45" fmla="*/ 64294 h 319226"/>
                <a:gd name="connsiteX46" fmla="*/ 5586 w 290869"/>
                <a:gd name="connsiteY46" fmla="*/ 50006 h 319226"/>
                <a:gd name="connsiteX47" fmla="*/ 3205 w 290869"/>
                <a:gd name="connsiteY47" fmla="*/ 14288 h 319226"/>
                <a:gd name="connsiteX48" fmla="*/ 10349 w 290869"/>
                <a:gd name="connsiteY48" fmla="*/ 9525 h 319226"/>
                <a:gd name="connsiteX49" fmla="*/ 36542 w 290869"/>
                <a:gd name="connsiteY49" fmla="*/ 7144 h 319226"/>
                <a:gd name="connsiteX50" fmla="*/ 55592 w 290869"/>
                <a:gd name="connsiteY50" fmla="*/ 2381 h 319226"/>
                <a:gd name="connsiteX51" fmla="*/ 65117 w 290869"/>
                <a:gd name="connsiteY51" fmla="*/ 0 h 319226"/>
                <a:gd name="connsiteX52" fmla="*/ 103217 w 290869"/>
                <a:gd name="connsiteY52" fmla="*/ 2381 h 319226"/>
                <a:gd name="connsiteX53" fmla="*/ 117505 w 290869"/>
                <a:gd name="connsiteY53" fmla="*/ 7144 h 319226"/>
                <a:gd name="connsiteX54" fmla="*/ 136555 w 290869"/>
                <a:gd name="connsiteY54" fmla="*/ 11906 h 319226"/>
                <a:gd name="connsiteX55" fmla="*/ 146080 w 290869"/>
                <a:gd name="connsiteY55" fmla="*/ 14288 h 319226"/>
                <a:gd name="connsiteX56" fmla="*/ 167511 w 290869"/>
                <a:gd name="connsiteY56" fmla="*/ 21431 h 319226"/>
                <a:gd name="connsiteX57" fmla="*/ 174655 w 290869"/>
                <a:gd name="connsiteY57" fmla="*/ 23813 h 319226"/>
                <a:gd name="connsiteX58" fmla="*/ 184180 w 290869"/>
                <a:gd name="connsiteY58" fmla="*/ 26194 h 319226"/>
                <a:gd name="connsiteX59" fmla="*/ 198467 w 290869"/>
                <a:gd name="connsiteY59" fmla="*/ 30956 h 319226"/>
                <a:gd name="connsiteX60" fmla="*/ 217517 w 290869"/>
                <a:gd name="connsiteY60" fmla="*/ 35719 h 319226"/>
                <a:gd name="connsiteX61" fmla="*/ 231805 w 290869"/>
                <a:gd name="connsiteY61" fmla="*/ 40481 h 319226"/>
                <a:gd name="connsiteX62" fmla="*/ 238949 w 290869"/>
                <a:gd name="connsiteY62" fmla="*/ 45244 h 319226"/>
                <a:gd name="connsiteX63" fmla="*/ 253236 w 290869"/>
                <a:gd name="connsiteY63" fmla="*/ 50006 h 319226"/>
                <a:gd name="connsiteX64" fmla="*/ 267524 w 290869"/>
                <a:gd name="connsiteY64" fmla="*/ 59531 h 319226"/>
                <a:gd name="connsiteX65" fmla="*/ 274667 w 290869"/>
                <a:gd name="connsiteY65" fmla="*/ 64294 h 319226"/>
                <a:gd name="connsiteX66" fmla="*/ 288955 w 290869"/>
                <a:gd name="connsiteY66" fmla="*/ 73819 h 319226"/>
                <a:gd name="connsiteX67" fmla="*/ 284192 w 290869"/>
                <a:gd name="connsiteY67" fmla="*/ 100013 h 31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90869" h="319226">
                  <a:moveTo>
                    <a:pt x="284192" y="100013"/>
                  </a:moveTo>
                  <a:lnTo>
                    <a:pt x="284192" y="100013"/>
                  </a:lnTo>
                  <a:cubicBezTo>
                    <a:pt x="280223" y="105569"/>
                    <a:pt x="277114" y="111853"/>
                    <a:pt x="272286" y="116681"/>
                  </a:cubicBezTo>
                  <a:cubicBezTo>
                    <a:pt x="268239" y="120728"/>
                    <a:pt x="262046" y="122159"/>
                    <a:pt x="257999" y="126206"/>
                  </a:cubicBezTo>
                  <a:cubicBezTo>
                    <a:pt x="255618" y="128587"/>
                    <a:pt x="253011" y="130763"/>
                    <a:pt x="250855" y="133350"/>
                  </a:cubicBezTo>
                  <a:cubicBezTo>
                    <a:pt x="249023" y="135549"/>
                    <a:pt x="248327" y="138706"/>
                    <a:pt x="246092" y="140494"/>
                  </a:cubicBezTo>
                  <a:cubicBezTo>
                    <a:pt x="244132" y="142062"/>
                    <a:pt x="241330" y="142081"/>
                    <a:pt x="238949" y="142875"/>
                  </a:cubicBezTo>
                  <a:cubicBezTo>
                    <a:pt x="238155" y="145256"/>
                    <a:pt x="237690" y="147774"/>
                    <a:pt x="236567" y="150019"/>
                  </a:cubicBezTo>
                  <a:cubicBezTo>
                    <a:pt x="235287" y="152579"/>
                    <a:pt x="232932" y="154532"/>
                    <a:pt x="231805" y="157163"/>
                  </a:cubicBezTo>
                  <a:cubicBezTo>
                    <a:pt x="230516" y="160171"/>
                    <a:pt x="230364" y="163553"/>
                    <a:pt x="229424" y="166688"/>
                  </a:cubicBezTo>
                  <a:cubicBezTo>
                    <a:pt x="227981" y="171496"/>
                    <a:pt x="224661" y="180975"/>
                    <a:pt x="224661" y="180975"/>
                  </a:cubicBezTo>
                  <a:cubicBezTo>
                    <a:pt x="225455" y="183356"/>
                    <a:pt x="226550" y="185658"/>
                    <a:pt x="227042" y="188119"/>
                  </a:cubicBezTo>
                  <a:cubicBezTo>
                    <a:pt x="228504" y="195430"/>
                    <a:pt x="228219" y="204759"/>
                    <a:pt x="231805" y="211931"/>
                  </a:cubicBezTo>
                  <a:cubicBezTo>
                    <a:pt x="233085" y="214491"/>
                    <a:pt x="234980" y="216694"/>
                    <a:pt x="236567" y="219075"/>
                  </a:cubicBezTo>
                  <a:cubicBezTo>
                    <a:pt x="238091" y="225170"/>
                    <a:pt x="242679" y="245587"/>
                    <a:pt x="246092" y="252413"/>
                  </a:cubicBezTo>
                  <a:lnTo>
                    <a:pt x="250855" y="261938"/>
                  </a:lnTo>
                  <a:cubicBezTo>
                    <a:pt x="250061" y="265113"/>
                    <a:pt x="249116" y="268254"/>
                    <a:pt x="248474" y="271463"/>
                  </a:cubicBezTo>
                  <a:cubicBezTo>
                    <a:pt x="247527" y="276197"/>
                    <a:pt x="248053" y="281338"/>
                    <a:pt x="246092" y="285750"/>
                  </a:cubicBezTo>
                  <a:cubicBezTo>
                    <a:pt x="244724" y="288827"/>
                    <a:pt x="241105" y="290307"/>
                    <a:pt x="238949" y="292894"/>
                  </a:cubicBezTo>
                  <a:cubicBezTo>
                    <a:pt x="230664" y="302836"/>
                    <a:pt x="238769" y="298511"/>
                    <a:pt x="227042" y="302419"/>
                  </a:cubicBezTo>
                  <a:cubicBezTo>
                    <a:pt x="225455" y="304800"/>
                    <a:pt x="224515" y="307775"/>
                    <a:pt x="222280" y="309563"/>
                  </a:cubicBezTo>
                  <a:cubicBezTo>
                    <a:pt x="220728" y="310805"/>
                    <a:pt x="206233" y="314170"/>
                    <a:pt x="205611" y="314325"/>
                  </a:cubicBezTo>
                  <a:cubicBezTo>
                    <a:pt x="203230" y="315913"/>
                    <a:pt x="201307" y="318733"/>
                    <a:pt x="198467" y="319088"/>
                  </a:cubicBezTo>
                  <a:cubicBezTo>
                    <a:pt x="194451" y="319590"/>
                    <a:pt x="190075" y="318714"/>
                    <a:pt x="186561" y="316706"/>
                  </a:cubicBezTo>
                  <a:cubicBezTo>
                    <a:pt x="164339" y="304007"/>
                    <a:pt x="200054" y="314325"/>
                    <a:pt x="174655" y="304800"/>
                  </a:cubicBezTo>
                  <a:cubicBezTo>
                    <a:pt x="170865" y="303379"/>
                    <a:pt x="166718" y="303213"/>
                    <a:pt x="162749" y="302419"/>
                  </a:cubicBezTo>
                  <a:cubicBezTo>
                    <a:pt x="151637" y="285750"/>
                    <a:pt x="157987" y="291306"/>
                    <a:pt x="146080" y="283369"/>
                  </a:cubicBezTo>
                  <a:cubicBezTo>
                    <a:pt x="144492" y="280988"/>
                    <a:pt x="143471" y="278110"/>
                    <a:pt x="141317" y="276225"/>
                  </a:cubicBezTo>
                  <a:cubicBezTo>
                    <a:pt x="137010" y="272456"/>
                    <a:pt x="127030" y="266700"/>
                    <a:pt x="127030" y="266700"/>
                  </a:cubicBezTo>
                  <a:cubicBezTo>
                    <a:pt x="118658" y="254143"/>
                    <a:pt x="127094" y="263326"/>
                    <a:pt x="112742" y="257175"/>
                  </a:cubicBezTo>
                  <a:cubicBezTo>
                    <a:pt x="101837" y="252502"/>
                    <a:pt x="108753" y="252134"/>
                    <a:pt x="98455" y="245269"/>
                  </a:cubicBezTo>
                  <a:cubicBezTo>
                    <a:pt x="96366" y="243877"/>
                    <a:pt x="93692" y="243682"/>
                    <a:pt x="91311" y="242888"/>
                  </a:cubicBezTo>
                  <a:cubicBezTo>
                    <a:pt x="88930" y="240507"/>
                    <a:pt x="86754" y="237900"/>
                    <a:pt x="84167" y="235744"/>
                  </a:cubicBezTo>
                  <a:cubicBezTo>
                    <a:pt x="75483" y="228506"/>
                    <a:pt x="77565" y="233718"/>
                    <a:pt x="69880" y="223838"/>
                  </a:cubicBezTo>
                  <a:cubicBezTo>
                    <a:pt x="66366" y="219320"/>
                    <a:pt x="63530" y="214313"/>
                    <a:pt x="60355" y="209550"/>
                  </a:cubicBezTo>
                  <a:lnTo>
                    <a:pt x="55592" y="202406"/>
                  </a:lnTo>
                  <a:lnTo>
                    <a:pt x="50830" y="195263"/>
                  </a:lnTo>
                  <a:lnTo>
                    <a:pt x="46067" y="180975"/>
                  </a:lnTo>
                  <a:cubicBezTo>
                    <a:pt x="45273" y="178594"/>
                    <a:pt x="44178" y="176292"/>
                    <a:pt x="43686" y="173831"/>
                  </a:cubicBezTo>
                  <a:cubicBezTo>
                    <a:pt x="42892" y="169862"/>
                    <a:pt x="42287" y="165851"/>
                    <a:pt x="41305" y="161925"/>
                  </a:cubicBezTo>
                  <a:cubicBezTo>
                    <a:pt x="40696" y="159490"/>
                    <a:pt x="39469" y="157231"/>
                    <a:pt x="38924" y="154781"/>
                  </a:cubicBezTo>
                  <a:cubicBezTo>
                    <a:pt x="36749" y="144995"/>
                    <a:pt x="36757" y="138108"/>
                    <a:pt x="34161" y="128588"/>
                  </a:cubicBezTo>
                  <a:cubicBezTo>
                    <a:pt x="32840" y="123745"/>
                    <a:pt x="30617" y="119170"/>
                    <a:pt x="29399" y="114300"/>
                  </a:cubicBezTo>
                  <a:cubicBezTo>
                    <a:pt x="23421" y="90392"/>
                    <a:pt x="26703" y="101450"/>
                    <a:pt x="19874" y="80963"/>
                  </a:cubicBezTo>
                  <a:cubicBezTo>
                    <a:pt x="19080" y="78582"/>
                    <a:pt x="18615" y="76064"/>
                    <a:pt x="17492" y="73819"/>
                  </a:cubicBezTo>
                  <a:cubicBezTo>
                    <a:pt x="15905" y="70644"/>
                    <a:pt x="14128" y="67557"/>
                    <a:pt x="12730" y="64294"/>
                  </a:cubicBezTo>
                  <a:cubicBezTo>
                    <a:pt x="6816" y="50493"/>
                    <a:pt x="14738" y="63733"/>
                    <a:pt x="5586" y="50006"/>
                  </a:cubicBezTo>
                  <a:cubicBezTo>
                    <a:pt x="780" y="35586"/>
                    <a:pt x="-2921" y="31135"/>
                    <a:pt x="3205" y="14288"/>
                  </a:cubicBezTo>
                  <a:cubicBezTo>
                    <a:pt x="4183" y="11598"/>
                    <a:pt x="7550" y="10125"/>
                    <a:pt x="10349" y="9525"/>
                  </a:cubicBezTo>
                  <a:cubicBezTo>
                    <a:pt x="18921" y="7688"/>
                    <a:pt x="27811" y="7938"/>
                    <a:pt x="36542" y="7144"/>
                  </a:cubicBezTo>
                  <a:lnTo>
                    <a:pt x="55592" y="2381"/>
                  </a:lnTo>
                  <a:lnTo>
                    <a:pt x="65117" y="0"/>
                  </a:lnTo>
                  <a:cubicBezTo>
                    <a:pt x="77817" y="794"/>
                    <a:pt x="90609" y="662"/>
                    <a:pt x="103217" y="2381"/>
                  </a:cubicBezTo>
                  <a:cubicBezTo>
                    <a:pt x="108191" y="3059"/>
                    <a:pt x="112635" y="5927"/>
                    <a:pt x="117505" y="7144"/>
                  </a:cubicBezTo>
                  <a:lnTo>
                    <a:pt x="136555" y="11906"/>
                  </a:lnTo>
                  <a:cubicBezTo>
                    <a:pt x="139730" y="12700"/>
                    <a:pt x="142975" y="13253"/>
                    <a:pt x="146080" y="14288"/>
                  </a:cubicBezTo>
                  <a:lnTo>
                    <a:pt x="167511" y="21431"/>
                  </a:lnTo>
                  <a:cubicBezTo>
                    <a:pt x="169892" y="22225"/>
                    <a:pt x="172220" y="23204"/>
                    <a:pt x="174655" y="23813"/>
                  </a:cubicBezTo>
                  <a:cubicBezTo>
                    <a:pt x="177830" y="24607"/>
                    <a:pt x="181045" y="25254"/>
                    <a:pt x="184180" y="26194"/>
                  </a:cubicBezTo>
                  <a:cubicBezTo>
                    <a:pt x="188988" y="27636"/>
                    <a:pt x="193597" y="29738"/>
                    <a:pt x="198467" y="30956"/>
                  </a:cubicBezTo>
                  <a:cubicBezTo>
                    <a:pt x="204817" y="32544"/>
                    <a:pt x="211307" y="33649"/>
                    <a:pt x="217517" y="35719"/>
                  </a:cubicBezTo>
                  <a:lnTo>
                    <a:pt x="231805" y="40481"/>
                  </a:lnTo>
                  <a:cubicBezTo>
                    <a:pt x="234186" y="42069"/>
                    <a:pt x="236334" y="44082"/>
                    <a:pt x="238949" y="45244"/>
                  </a:cubicBezTo>
                  <a:cubicBezTo>
                    <a:pt x="243536" y="47283"/>
                    <a:pt x="253236" y="50006"/>
                    <a:pt x="253236" y="50006"/>
                  </a:cubicBezTo>
                  <a:lnTo>
                    <a:pt x="267524" y="59531"/>
                  </a:lnTo>
                  <a:cubicBezTo>
                    <a:pt x="269905" y="61118"/>
                    <a:pt x="272643" y="62270"/>
                    <a:pt x="274667" y="64294"/>
                  </a:cubicBezTo>
                  <a:cubicBezTo>
                    <a:pt x="283586" y="73213"/>
                    <a:pt x="278616" y="70373"/>
                    <a:pt x="288955" y="73819"/>
                  </a:cubicBezTo>
                  <a:cubicBezTo>
                    <a:pt x="294962" y="82831"/>
                    <a:pt x="284986" y="95647"/>
                    <a:pt x="284192" y="100013"/>
                  </a:cubicBezTo>
                  <a:close/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02262850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1556825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 dirty="0"/>
              <a:t>Låga flöden i sydöstra Sverige</a:t>
            </a:r>
            <a:endParaRPr dirty="0"/>
          </a:p>
        </p:txBody>
      </p:sp>
      <p:sp>
        <p:nvSpPr>
          <p:cNvPr id="1630181876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687974" y="1275606"/>
            <a:ext cx="3884025" cy="3709143"/>
          </a:xfrm>
        </p:spPr>
        <p:txBody>
          <a:bodyPr/>
          <a:lstStyle/>
          <a:p>
            <a:pPr>
              <a:defRPr/>
            </a:pPr>
            <a:endParaRPr lang="sv-SE" sz="1600" dirty="0"/>
          </a:p>
          <a:p>
            <a:pPr>
              <a:defRPr/>
            </a:pPr>
            <a:r>
              <a:rPr lang="sv-SE" sz="1600" dirty="0"/>
              <a:t>Under juli till november var flödena mycket låga i delar av östra Götaland och Svealand. </a:t>
            </a:r>
            <a:endParaRPr sz="1600" dirty="0"/>
          </a:p>
          <a:p>
            <a:pPr>
              <a:defRPr/>
            </a:pPr>
            <a:r>
              <a:rPr lang="sv-SE" sz="1600" dirty="0"/>
              <a:t>I exempelvis </a:t>
            </a:r>
            <a:r>
              <a:rPr lang="sv-SE" sz="1600" dirty="0" err="1"/>
              <a:t>Alsterån</a:t>
            </a:r>
            <a:r>
              <a:rPr lang="sv-SE" sz="1600" dirty="0"/>
              <a:t> och Emån i Småland, </a:t>
            </a:r>
            <a:r>
              <a:rPr lang="sv-SE" sz="1600" dirty="0" err="1"/>
              <a:t>Bräkneån</a:t>
            </a:r>
            <a:r>
              <a:rPr lang="sv-SE" sz="1600" dirty="0"/>
              <a:t> i Blekinge,  </a:t>
            </a:r>
            <a:r>
              <a:rPr lang="sv-SE" sz="1600" dirty="0" err="1"/>
              <a:t>Storån</a:t>
            </a:r>
            <a:r>
              <a:rPr lang="sv-SE" sz="1600" dirty="0"/>
              <a:t> i Östergötland och </a:t>
            </a:r>
            <a:r>
              <a:rPr lang="sv-SE" sz="1600" dirty="0" err="1"/>
              <a:t>Sävaån</a:t>
            </a:r>
            <a:r>
              <a:rPr lang="sv-SE" sz="1600" dirty="0"/>
              <a:t> i Uppland var flödena lika låga som torråret 2018. </a:t>
            </a:r>
            <a:endParaRPr sz="1600" dirty="0"/>
          </a:p>
          <a:p>
            <a:pPr>
              <a:defRPr/>
            </a:pPr>
            <a:r>
              <a:rPr lang="sv-SE" sz="1600" dirty="0"/>
              <a:t>I grafen syns varje års lägsta flöde vid </a:t>
            </a:r>
            <a:r>
              <a:rPr lang="sv-SE" sz="1600" dirty="0" err="1"/>
              <a:t>Getebro</a:t>
            </a:r>
            <a:r>
              <a:rPr lang="sv-SE" sz="1600" dirty="0"/>
              <a:t> i </a:t>
            </a:r>
            <a:r>
              <a:rPr lang="sv-SE" sz="1600" dirty="0" err="1"/>
              <a:t>Alsterån</a:t>
            </a:r>
            <a:r>
              <a:rPr lang="sv-SE" sz="1600" dirty="0"/>
              <a:t> för 1919-2022.</a:t>
            </a:r>
            <a:endParaRPr sz="1600" dirty="0"/>
          </a:p>
          <a:p>
            <a:pPr>
              <a:defRPr/>
            </a:pPr>
            <a:endParaRPr sz="1600" dirty="0"/>
          </a:p>
          <a:p>
            <a:pPr>
              <a:defRPr/>
            </a:pPr>
            <a:endParaRPr lang="sv-SE" dirty="0"/>
          </a:p>
          <a:p>
            <a:pPr>
              <a:defRPr/>
            </a:pPr>
            <a:endParaRPr lang="sv-SE" dirty="0"/>
          </a:p>
        </p:txBody>
      </p:sp>
      <p:sp>
        <p:nvSpPr>
          <p:cNvPr id="2102319717" name="textruta 6"/>
          <p:cNvSpPr txBox="1"/>
          <p:nvPr/>
        </p:nvSpPr>
        <p:spPr bwMode="auto">
          <a:xfrm>
            <a:off x="4751388" y="4013649"/>
            <a:ext cx="3704635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  <a:defRPr/>
            </a:pPr>
            <a:endParaRPr lang="sv-SE" sz="1800">
              <a:latin typeface="Arial"/>
              <a:cs typeface="Arial"/>
            </a:endParaRPr>
          </a:p>
        </p:txBody>
      </p:sp>
      <p:sp>
        <p:nvSpPr>
          <p:cNvPr id="859300527" name="textruta 5"/>
          <p:cNvSpPr txBox="1"/>
          <p:nvPr/>
        </p:nvSpPr>
        <p:spPr bwMode="auto">
          <a:xfrm>
            <a:off x="611557" y="339500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 dirty="0">
                <a:latin typeface="Arial Black"/>
              </a:rPr>
              <a:t>VÄDERÅRET 2022</a:t>
            </a:r>
            <a:endParaRPr sz="900" dirty="0">
              <a:latin typeface="Arial Black"/>
            </a:endParaRPr>
          </a:p>
        </p:txBody>
      </p:sp>
      <p:sp>
        <p:nvSpPr>
          <p:cNvPr id="7" name="textruta 6"/>
          <p:cNvSpPr txBox="1"/>
          <p:nvPr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11</a:t>
            </a:r>
            <a:endParaRPr>
              <a:latin typeface="Arial Black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60EBD90-22E7-4EC4-9E1A-0B42FF685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97" y="1491630"/>
            <a:ext cx="442349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9618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4933109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 dirty="0"/>
              <a:t>Vattennivåer i de stora sjöarna</a:t>
            </a:r>
            <a:endParaRPr dirty="0"/>
          </a:p>
        </p:txBody>
      </p:sp>
      <p:sp>
        <p:nvSpPr>
          <p:cNvPr id="71088427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687973" y="1275607"/>
            <a:ext cx="3884027" cy="3672631"/>
          </a:xfrm>
        </p:spPr>
        <p:txBody>
          <a:bodyPr/>
          <a:lstStyle/>
          <a:p>
            <a:pPr>
              <a:defRPr/>
            </a:pPr>
            <a:endParaRPr lang="sv-SE" sz="1600" dirty="0"/>
          </a:p>
          <a:p>
            <a:pPr>
              <a:defRPr/>
            </a:pPr>
            <a:r>
              <a:rPr lang="sv-SE" sz="1600" dirty="0"/>
              <a:t>Vänern – låg vattennivå under sommar och höst </a:t>
            </a:r>
            <a:endParaRPr sz="1600" dirty="0"/>
          </a:p>
          <a:p>
            <a:pPr>
              <a:defRPr/>
            </a:pPr>
            <a:r>
              <a:rPr lang="sv-SE" sz="1600" dirty="0"/>
              <a:t>Vättern – låg vattennivå under hela året</a:t>
            </a:r>
            <a:endParaRPr sz="1600" dirty="0"/>
          </a:p>
          <a:p>
            <a:pPr>
              <a:defRPr/>
            </a:pPr>
            <a:r>
              <a:rPr lang="sv-SE" sz="1600" dirty="0"/>
              <a:t>Mälaren och Hjälmaren– nära normala nivåer</a:t>
            </a:r>
            <a:endParaRPr sz="1600" dirty="0"/>
          </a:p>
          <a:p>
            <a:pPr>
              <a:defRPr/>
            </a:pPr>
            <a:r>
              <a:rPr lang="sv-SE" sz="1600" dirty="0"/>
              <a:t>Storsjön – högre vattennivå än normalt under januari till juli, lägre vattennivå än normalt i slutet av året.</a:t>
            </a:r>
            <a:endParaRPr sz="1600" dirty="0"/>
          </a:p>
          <a:p>
            <a:pPr>
              <a:defRPr/>
            </a:pPr>
            <a:r>
              <a:rPr lang="sv-SE" sz="1600" dirty="0"/>
              <a:t>Siljan – nära den normal under större delen av året, men över den normal i november.</a:t>
            </a:r>
            <a:endParaRPr dirty="0"/>
          </a:p>
          <a:p>
            <a:pPr>
              <a:defRPr/>
            </a:pPr>
            <a:endParaRPr lang="sv-SE" dirty="0"/>
          </a:p>
        </p:txBody>
      </p:sp>
      <p:sp>
        <p:nvSpPr>
          <p:cNvPr id="871977961" name="Rektangel 3"/>
          <p:cNvSpPr/>
          <p:nvPr/>
        </p:nvSpPr>
        <p:spPr bwMode="auto">
          <a:xfrm>
            <a:off x="5267058" y="3846022"/>
            <a:ext cx="36254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300" dirty="0"/>
              <a:t>Den blå linjen visar vattennivån i Vättern 2022. </a:t>
            </a:r>
            <a:br>
              <a:rPr lang="sv-SE" sz="1300" dirty="0"/>
            </a:br>
            <a:r>
              <a:rPr lang="sv-SE" sz="1300" dirty="0"/>
              <a:t>De grå linjerna representerar de högsta och lägsta uppmätta månadsvärdena samt månadsmedelvärden för perioden 1959-2020</a:t>
            </a:r>
            <a:endParaRPr sz="1300" dirty="0"/>
          </a:p>
        </p:txBody>
      </p:sp>
      <p:sp>
        <p:nvSpPr>
          <p:cNvPr id="1388947019" name="textruta 5"/>
          <p:cNvSpPr txBox="1"/>
          <p:nvPr/>
        </p:nvSpPr>
        <p:spPr bwMode="auto">
          <a:xfrm>
            <a:off x="611557" y="339500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 dirty="0">
                <a:latin typeface="Arial Black"/>
              </a:rPr>
              <a:t>VÄDERÅRET 2022</a:t>
            </a:r>
            <a:endParaRPr sz="900" dirty="0">
              <a:latin typeface="Arial Black"/>
            </a:endParaRPr>
          </a:p>
        </p:txBody>
      </p:sp>
      <p:sp>
        <p:nvSpPr>
          <p:cNvPr id="7" name="textruta 6"/>
          <p:cNvSpPr txBox="1"/>
          <p:nvPr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12</a:t>
            </a:r>
            <a:endParaRPr>
              <a:latin typeface="Arial Black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11B90CA-2F8E-478F-9CFD-2E996A1A1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3639"/>
            <a:ext cx="3960000" cy="21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491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7557380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 dirty="0"/>
              <a:t>Is på sjöar vintern 2021/2022</a:t>
            </a:r>
            <a:endParaRPr dirty="0"/>
          </a:p>
        </p:txBody>
      </p:sp>
      <p:sp>
        <p:nvSpPr>
          <p:cNvPr id="1205080128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687973" y="1247578"/>
            <a:ext cx="3129455" cy="3700659"/>
          </a:xfrm>
        </p:spPr>
        <p:txBody>
          <a:bodyPr/>
          <a:lstStyle/>
          <a:p>
            <a:pPr>
              <a:defRPr/>
            </a:pPr>
            <a:endParaRPr lang="sv-SE" sz="1600" dirty="0"/>
          </a:p>
          <a:p>
            <a:pPr>
              <a:defRPr/>
            </a:pPr>
            <a:r>
              <a:rPr lang="sv-SE" sz="1600" dirty="0"/>
              <a:t>Isen la sig tidigare än normalt i stora delar av landet.</a:t>
            </a:r>
            <a:endParaRPr sz="1600" dirty="0"/>
          </a:p>
          <a:p>
            <a:pPr>
              <a:defRPr/>
            </a:pPr>
            <a:r>
              <a:rPr lang="sv-SE" sz="1600" dirty="0"/>
              <a:t>Sjöar i Götaland fick is i slutet av december.</a:t>
            </a:r>
            <a:endParaRPr sz="1600" dirty="0"/>
          </a:p>
          <a:p>
            <a:pPr>
              <a:defRPr/>
            </a:pPr>
            <a:r>
              <a:rPr lang="sv-SE" sz="1600" dirty="0"/>
              <a:t>På många sjöar i Götaland och Svealand gick isen upp i mars, vilket är ungefär normalt.</a:t>
            </a:r>
            <a:endParaRPr sz="1600" dirty="0"/>
          </a:p>
          <a:p>
            <a:pPr>
              <a:defRPr/>
            </a:pPr>
            <a:r>
              <a:rPr lang="sv-SE" sz="1600" dirty="0"/>
              <a:t>I norra Sverige skedde islossningen något senare än normalt i de flesta sjöar.</a:t>
            </a:r>
            <a:endParaRPr sz="1600" dirty="0"/>
          </a:p>
        </p:txBody>
      </p:sp>
      <p:sp>
        <p:nvSpPr>
          <p:cNvPr id="944194051" name="textruta 5"/>
          <p:cNvSpPr txBox="1"/>
          <p:nvPr/>
        </p:nvSpPr>
        <p:spPr bwMode="auto">
          <a:xfrm>
            <a:off x="611557" y="339500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 dirty="0">
                <a:latin typeface="Arial Black"/>
              </a:rPr>
              <a:t>VÄDERÅRET 2022</a:t>
            </a:r>
            <a:endParaRPr sz="900" dirty="0">
              <a:latin typeface="Arial Black"/>
            </a:endParaRPr>
          </a:p>
        </p:txBody>
      </p:sp>
      <p:sp>
        <p:nvSpPr>
          <p:cNvPr id="7" name="textruta 6"/>
          <p:cNvSpPr txBox="1"/>
          <p:nvPr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13</a:t>
            </a:r>
            <a:endParaRPr>
              <a:latin typeface="Arial Black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B3FCAA8-A44A-438F-8700-EF6E6B912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7" y="1606483"/>
            <a:ext cx="3063246" cy="273406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A8015E9-D813-491B-B7B6-31B19B04B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96781"/>
            <a:ext cx="1634400" cy="34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487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716199" name="Rubrik 1"/>
          <p:cNvSpPr>
            <a:spLocks noGrp="1"/>
          </p:cNvSpPr>
          <p:nvPr>
            <p:ph type="title"/>
          </p:nvPr>
        </p:nvSpPr>
        <p:spPr bwMode="auto">
          <a:xfrm>
            <a:off x="671004" y="610971"/>
            <a:ext cx="4778829" cy="793281"/>
          </a:xfrm>
        </p:spPr>
        <p:txBody>
          <a:bodyPr/>
          <a:lstStyle/>
          <a:p>
            <a:pPr>
              <a:defRPr/>
            </a:pPr>
            <a:br>
              <a:rPr lang="sv-SE" dirty="0"/>
            </a:br>
            <a:r>
              <a:rPr lang="sv-SE" dirty="0"/>
              <a:t>Lindrig men lång isvinter</a:t>
            </a:r>
          </a:p>
        </p:txBody>
      </p:sp>
      <p:sp>
        <p:nvSpPr>
          <p:cNvPr id="20159462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671003" y="1347614"/>
            <a:ext cx="4693159" cy="3600624"/>
          </a:xfrm>
        </p:spPr>
        <p:txBody>
          <a:bodyPr/>
          <a:lstStyle/>
          <a:p>
            <a:pPr>
              <a:defRPr/>
            </a:pPr>
            <a:endParaRPr lang="sv-SE" sz="1600" dirty="0"/>
          </a:p>
          <a:p>
            <a:pPr>
              <a:defRPr/>
            </a:pPr>
            <a:r>
              <a:rPr lang="sv-SE" sz="1600" dirty="0"/>
              <a:t>Isvintern 2021-2022 får räknas som lindrig, sett utifrån den maximala </a:t>
            </a:r>
            <a:r>
              <a:rPr lang="sv-SE" sz="1600" dirty="0" err="1"/>
              <a:t>isutbredningen</a:t>
            </a:r>
            <a:r>
              <a:rPr lang="sv-SE" sz="1600" dirty="0"/>
              <a:t>. </a:t>
            </a:r>
            <a:endParaRPr sz="1600" dirty="0"/>
          </a:p>
          <a:p>
            <a:pPr>
              <a:defRPr/>
            </a:pPr>
            <a:r>
              <a:rPr lang="sv-SE" sz="1600" dirty="0"/>
              <a:t>Kallt i norr, från slutet av januari till och med april.</a:t>
            </a:r>
          </a:p>
          <a:p>
            <a:pPr>
              <a:defRPr/>
            </a:pPr>
            <a:r>
              <a:rPr lang="sv-SE" sz="1600" dirty="0"/>
              <a:t>Maximal isutbredning 4 februari med </a:t>
            </a:r>
            <a:br>
              <a:rPr lang="sv-SE" sz="1600" dirty="0"/>
            </a:br>
            <a:r>
              <a:rPr lang="sv-SE" sz="1600" dirty="0"/>
              <a:t>93 000 km² </a:t>
            </a:r>
          </a:p>
          <a:p>
            <a:pPr>
              <a:defRPr/>
            </a:pPr>
            <a:r>
              <a:rPr lang="sv-SE" sz="1600" dirty="0"/>
              <a:t>Långsam avsmältning (i norr) under maj.</a:t>
            </a:r>
            <a:br>
              <a:rPr lang="sv-SE" sz="1600" dirty="0"/>
            </a:br>
            <a:r>
              <a:rPr lang="sv-SE" sz="1600" dirty="0"/>
              <a:t>Sista isen låg länge i östra Bottenviken. </a:t>
            </a:r>
          </a:p>
          <a:p>
            <a:pPr>
              <a:defRPr/>
            </a:pPr>
            <a:r>
              <a:rPr lang="sv-SE" sz="1600" dirty="0"/>
              <a:t>Säsongen blev längre än normalt, från omkring den 25 oktober till den 2 juni.</a:t>
            </a:r>
          </a:p>
          <a:p>
            <a:pPr>
              <a:defRPr/>
            </a:pPr>
            <a:endParaRPr sz="1600" dirty="0"/>
          </a:p>
          <a:p>
            <a:pPr>
              <a:defRPr/>
            </a:pPr>
            <a:endParaRPr sz="1600" dirty="0"/>
          </a:p>
          <a:p>
            <a:pPr>
              <a:defRPr/>
            </a:pPr>
            <a:endParaRPr lang="sv-SE" dirty="0"/>
          </a:p>
          <a:p>
            <a:pPr>
              <a:defRPr/>
            </a:pPr>
            <a:endParaRPr lang="sv-SE" dirty="0"/>
          </a:p>
        </p:txBody>
      </p:sp>
      <p:sp>
        <p:nvSpPr>
          <p:cNvPr id="1164493852" name="textruta 5"/>
          <p:cNvSpPr txBox="1"/>
          <p:nvPr/>
        </p:nvSpPr>
        <p:spPr bwMode="auto">
          <a:xfrm>
            <a:off x="611557" y="339500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 dirty="0">
                <a:latin typeface="Arial Black"/>
              </a:rPr>
              <a:t>VÄDERÅRET 2022</a:t>
            </a:r>
            <a:endParaRPr sz="900" dirty="0">
              <a:latin typeface="Arial Black"/>
            </a:endParaRPr>
          </a:p>
        </p:txBody>
      </p:sp>
      <p:sp>
        <p:nvSpPr>
          <p:cNvPr id="6" name="textruta 6"/>
          <p:cNvSpPr txBox="1"/>
          <p:nvPr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14</a:t>
            </a:r>
            <a:endParaRPr>
              <a:latin typeface="Arial Black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2514A8-2A65-4AAD-A9AE-A8117B303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5473"/>
            <a:ext cx="2880319" cy="40704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7026965" name="Rubrik 1"/>
          <p:cNvSpPr>
            <a:spLocks noGrp="1"/>
          </p:cNvSpPr>
          <p:nvPr>
            <p:ph type="title"/>
          </p:nvPr>
        </p:nvSpPr>
        <p:spPr bwMode="auto">
          <a:xfrm>
            <a:off x="686093" y="580983"/>
            <a:ext cx="7771813" cy="425675"/>
          </a:xfrm>
        </p:spPr>
        <p:txBody>
          <a:bodyPr/>
          <a:lstStyle/>
          <a:p>
            <a:pPr>
              <a:defRPr/>
            </a:pPr>
            <a:br>
              <a:rPr lang="sv-SE" dirty="0"/>
            </a:br>
            <a:r>
              <a:rPr lang="sv-SE" dirty="0"/>
              <a:t>Isvintern 2021-2022</a:t>
            </a:r>
            <a:endParaRPr dirty="0"/>
          </a:p>
        </p:txBody>
      </p:sp>
      <p:sp>
        <p:nvSpPr>
          <p:cNvPr id="527277179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687974" y="1275607"/>
            <a:ext cx="3451978" cy="2592288"/>
          </a:xfrm>
        </p:spPr>
        <p:txBody>
          <a:bodyPr/>
          <a:lstStyle/>
          <a:p>
            <a:pPr>
              <a:defRPr/>
            </a:pPr>
            <a:endParaRPr lang="sv-SE" sz="1600" dirty="0"/>
          </a:p>
          <a:p>
            <a:pPr>
              <a:defRPr/>
            </a:pPr>
            <a:r>
              <a:rPr lang="sv-SE" sz="1600" dirty="0"/>
              <a:t>Daglig isutbredning i tusental km² i Östersjön och Kattegatt vintern 2021-2022.</a:t>
            </a:r>
            <a:endParaRPr sz="1600" dirty="0"/>
          </a:p>
          <a:p>
            <a:pPr>
              <a:defRPr/>
            </a:pPr>
            <a:r>
              <a:rPr lang="sv-SE" sz="1600" dirty="0"/>
              <a:t>Den mörkblå linjen visar </a:t>
            </a:r>
            <a:r>
              <a:rPr lang="sv-SE" sz="1600" dirty="0" err="1"/>
              <a:t>medelisutbredningen</a:t>
            </a:r>
            <a:r>
              <a:rPr lang="sv-SE" sz="1600" dirty="0"/>
              <a:t> för åren 1981-2010.</a:t>
            </a:r>
            <a:endParaRPr sz="1600" dirty="0"/>
          </a:p>
          <a:p>
            <a:pPr>
              <a:defRPr/>
            </a:pPr>
            <a:r>
              <a:rPr lang="sv-SE" sz="1600" dirty="0"/>
              <a:t>I början av säsongen var is-utbredningen tidvis över medel</a:t>
            </a:r>
          </a:p>
          <a:p>
            <a:pPr>
              <a:defRPr/>
            </a:pPr>
            <a:r>
              <a:rPr lang="sv-SE" sz="1600" dirty="0"/>
              <a:t>Sett över hela säsongen oftast mindre utbredning än medel</a:t>
            </a:r>
          </a:p>
        </p:txBody>
      </p:sp>
      <p:sp>
        <p:nvSpPr>
          <p:cNvPr id="919949882" name="textruta 5"/>
          <p:cNvSpPr txBox="1"/>
          <p:nvPr/>
        </p:nvSpPr>
        <p:spPr bwMode="auto">
          <a:xfrm>
            <a:off x="611557" y="339500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 dirty="0">
                <a:solidFill>
                  <a:schemeClr val="tx1"/>
                </a:solidFill>
                <a:latin typeface="Arial Black"/>
              </a:rPr>
              <a:t>VÄDERÅRET 2022</a:t>
            </a:r>
            <a:endParaRPr sz="900" dirty="0">
              <a:latin typeface="Arial Black"/>
            </a:endParaRPr>
          </a:p>
        </p:txBody>
      </p:sp>
      <p:sp>
        <p:nvSpPr>
          <p:cNvPr id="6" name="textruta 6"/>
          <p:cNvSpPr txBox="1"/>
          <p:nvPr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15</a:t>
            </a:r>
            <a:endParaRPr>
              <a:latin typeface="Arial Black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5FD335B9-2C7D-47C9-B8E3-DDF6EF0E162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39952" y="1347614"/>
          <a:ext cx="4860177" cy="301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8415791" name="Rubrik 1"/>
          <p:cNvSpPr>
            <a:spLocks noGrp="1"/>
          </p:cNvSpPr>
          <p:nvPr>
            <p:ph type="title"/>
          </p:nvPr>
        </p:nvSpPr>
        <p:spPr bwMode="auto">
          <a:xfrm>
            <a:off x="687973" y="906378"/>
            <a:ext cx="7771812" cy="801275"/>
          </a:xfrm>
        </p:spPr>
        <p:txBody>
          <a:bodyPr/>
          <a:lstStyle/>
          <a:p>
            <a:pPr>
              <a:defRPr/>
            </a:pPr>
            <a:r>
              <a:rPr lang="sv-SE" dirty="0"/>
              <a:t>Årlig maximal isutbredning </a:t>
            </a:r>
            <a:br>
              <a:rPr lang="sv-SE" dirty="0"/>
            </a:br>
            <a:r>
              <a:rPr lang="sv-SE" dirty="0"/>
              <a:t>i Östersjön 1900-2022</a:t>
            </a:r>
            <a:endParaRPr dirty="0"/>
          </a:p>
        </p:txBody>
      </p:sp>
      <p:sp>
        <p:nvSpPr>
          <p:cNvPr id="1024998199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755576" y="1625072"/>
            <a:ext cx="3024336" cy="2192409"/>
          </a:xfrm>
        </p:spPr>
        <p:txBody>
          <a:bodyPr/>
          <a:lstStyle/>
          <a:p>
            <a:pPr>
              <a:defRPr/>
            </a:pPr>
            <a:endParaRPr lang="sv-SE" sz="1600" dirty="0"/>
          </a:p>
          <a:p>
            <a:pPr>
              <a:defRPr/>
            </a:pPr>
            <a:r>
              <a:rPr lang="sv-SE" sz="1600" dirty="0"/>
              <a:t>1986/1987 var 394 000 km² yta istäckt.</a:t>
            </a:r>
            <a:endParaRPr sz="1600" dirty="0"/>
          </a:p>
          <a:p>
            <a:pPr>
              <a:defRPr/>
            </a:pPr>
            <a:r>
              <a:rPr lang="sv-SE" sz="1600" dirty="0"/>
              <a:t>2021/2022 var 93 000 km² yta istäckt. </a:t>
            </a:r>
            <a:endParaRPr sz="1600" dirty="0"/>
          </a:p>
          <a:p>
            <a:pPr>
              <a:defRPr/>
            </a:pPr>
            <a:r>
              <a:rPr lang="sv-SE" sz="1600" dirty="0"/>
              <a:t>Stora årliga variationer i maximal isutbredning, något fallande trend.</a:t>
            </a:r>
            <a:endParaRPr sz="1600" dirty="0"/>
          </a:p>
          <a:p>
            <a:pPr>
              <a:defRPr/>
            </a:pPr>
            <a:endParaRPr lang="sv-SE" sz="1400" dirty="0"/>
          </a:p>
          <a:p>
            <a:pPr marL="0" indent="0">
              <a:buNone/>
              <a:defRPr/>
            </a:pPr>
            <a:endParaRPr lang="sv-SE" sz="1600" dirty="0"/>
          </a:p>
          <a:p>
            <a:pPr>
              <a:defRPr/>
            </a:pPr>
            <a:endParaRPr lang="sv-SE" sz="1600" dirty="0"/>
          </a:p>
        </p:txBody>
      </p:sp>
      <p:sp>
        <p:nvSpPr>
          <p:cNvPr id="740183322" name="textruta 5"/>
          <p:cNvSpPr txBox="1"/>
          <p:nvPr/>
        </p:nvSpPr>
        <p:spPr bwMode="auto">
          <a:xfrm>
            <a:off x="611557" y="339500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 dirty="0">
                <a:latin typeface="Arial Black"/>
              </a:rPr>
              <a:t>VÄDERÅRET 2022</a:t>
            </a:r>
            <a:endParaRPr sz="900" dirty="0">
              <a:latin typeface="Arial Black"/>
            </a:endParaRPr>
          </a:p>
        </p:txBody>
      </p:sp>
      <p:sp>
        <p:nvSpPr>
          <p:cNvPr id="7" name="textruta 6"/>
          <p:cNvSpPr txBox="1"/>
          <p:nvPr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16</a:t>
            </a:r>
            <a:endParaRPr>
              <a:latin typeface="Arial Black"/>
            </a:endParaRPr>
          </a:p>
        </p:txBody>
      </p:sp>
      <p:sp>
        <p:nvSpPr>
          <p:cNvPr id="6" name="textruta 5"/>
          <p:cNvSpPr txBox="1"/>
          <p:nvPr/>
        </p:nvSpPr>
        <p:spPr bwMode="auto">
          <a:xfrm>
            <a:off x="1129086" y="3939902"/>
            <a:ext cx="2600139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sz="1400" dirty="0"/>
              <a:t>Lindrig isvinter &lt;115 tkm²</a:t>
            </a:r>
            <a:endParaRPr dirty="0"/>
          </a:p>
          <a:p>
            <a:pPr>
              <a:defRPr/>
            </a:pPr>
            <a:r>
              <a:rPr lang="sv-SE" sz="1400" dirty="0"/>
              <a:t>Normal isvinter 115-230 tkm²</a:t>
            </a:r>
            <a:endParaRPr dirty="0"/>
          </a:p>
          <a:p>
            <a:pPr>
              <a:defRPr/>
            </a:pPr>
            <a:r>
              <a:rPr lang="sv-SE" sz="1400" dirty="0"/>
              <a:t>Svår isvinter &gt;230 tkm²</a:t>
            </a:r>
            <a:endParaRPr dirty="0"/>
          </a:p>
        </p:txBody>
      </p:sp>
      <p:sp>
        <p:nvSpPr>
          <p:cNvPr id="8" name="Rektangel 7"/>
          <p:cNvSpPr/>
          <p:nvPr/>
        </p:nvSpPr>
        <p:spPr bwMode="auto">
          <a:xfrm>
            <a:off x="1129087" y="3939902"/>
            <a:ext cx="2520280" cy="792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985561407" name="Platshållare för innehåll 3"/>
          <p:cNvSpPr>
            <a:spLocks noGrp="1"/>
          </p:cNvSpPr>
          <p:nvPr>
            <p:ph sz="half" idx="10"/>
          </p:nvPr>
        </p:nvSpPr>
        <p:spPr bwMode="auto">
          <a:xfrm>
            <a:off x="4242642" y="4715386"/>
            <a:ext cx="4464495" cy="763571"/>
          </a:xfrm>
        </p:spPr>
        <p:txBody>
          <a:bodyPr/>
          <a:lstStyle/>
          <a:p>
            <a:pPr marL="0" indent="0">
              <a:buNone/>
              <a:defRPr/>
            </a:pPr>
            <a:r>
              <a:rPr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Blå staplar markerar vart tionde år.</a:t>
            </a:r>
            <a:endParaRPr sz="1200"/>
          </a:p>
          <a:p>
            <a:pPr>
              <a:defRPr/>
            </a:pPr>
            <a:endParaRPr lang="sv-SE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C57164D-DB3D-4DC9-9CB2-15136725F2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780842"/>
              </p:ext>
            </p:extLst>
          </p:nvPr>
        </p:nvGraphicFramePr>
        <p:xfrm>
          <a:off x="3934591" y="1779663"/>
          <a:ext cx="4975134" cy="289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5805699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 dirty="0"/>
              <a:t>Förekomst av cyanobakterier 2022</a:t>
            </a:r>
            <a:endParaRPr dirty="0"/>
          </a:p>
        </p:txBody>
      </p:sp>
      <p:sp>
        <p:nvSpPr>
          <p:cNvPr id="1147207267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687975" y="1275606"/>
            <a:ext cx="3704637" cy="3709143"/>
          </a:xfrm>
        </p:spPr>
        <p:txBody>
          <a:bodyPr/>
          <a:lstStyle/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Sommaren 2022 kunde </a:t>
            </a:r>
            <a:r>
              <a:rPr lang="sv-SE" dirty="0" err="1"/>
              <a:t>cyano</a:t>
            </a:r>
            <a:r>
              <a:rPr lang="sv-SE" dirty="0"/>
              <a:t>-bakterier observeras från 17 juni fram till slutet av augusti. </a:t>
            </a:r>
            <a:endParaRPr dirty="0"/>
          </a:p>
          <a:p>
            <a:pPr>
              <a:defRPr/>
            </a:pPr>
            <a:r>
              <a:rPr lang="sv-SE" dirty="0"/>
              <a:t>Svalt och mulet i juli gav mindre utbredning under högsommaren. </a:t>
            </a:r>
            <a:endParaRPr dirty="0"/>
          </a:p>
          <a:p>
            <a:pPr>
              <a:defRPr/>
            </a:pPr>
            <a:r>
              <a:rPr lang="sv-SE" dirty="0"/>
              <a:t>Långvariga ansamlingar i norra Östersjön, men betydligt mindre </a:t>
            </a:r>
            <a:br>
              <a:rPr lang="sv-SE" dirty="0"/>
            </a:br>
            <a:r>
              <a:rPr lang="sv-SE" dirty="0"/>
              <a:t>i andra havsområden. </a:t>
            </a:r>
            <a:endParaRPr dirty="0"/>
          </a:p>
          <a:p>
            <a:pPr>
              <a:defRPr/>
            </a:pPr>
            <a:r>
              <a:rPr lang="sv-SE" dirty="0"/>
              <a:t>Den största totala utbredningen inträffade den 28 juni med drygt 83 000 km</a:t>
            </a:r>
            <a:r>
              <a:rPr lang="sv-SE" baseline="30000" dirty="0"/>
              <a:t>2</a:t>
            </a:r>
            <a:r>
              <a:rPr lang="sv-SE" dirty="0"/>
              <a:t>.</a:t>
            </a:r>
            <a:endParaRPr dirty="0"/>
          </a:p>
        </p:txBody>
      </p:sp>
      <p:sp>
        <p:nvSpPr>
          <p:cNvPr id="1585482978" name="Platshållare för innehåll 3"/>
          <p:cNvSpPr>
            <a:spLocks noGrp="1"/>
          </p:cNvSpPr>
          <p:nvPr>
            <p:ph sz="half" idx="10"/>
          </p:nvPr>
        </p:nvSpPr>
        <p:spPr bwMode="auto">
          <a:xfrm>
            <a:off x="4553241" y="3835360"/>
            <a:ext cx="4464496" cy="76357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sz="1200"/>
              <a:t>Gul färg visar area med detekterad förekomst av cyanobakterier. </a:t>
            </a:r>
            <a:endParaRPr/>
          </a:p>
          <a:p>
            <a:pPr marL="0" indent="0">
              <a:buNone/>
              <a:defRPr/>
            </a:pPr>
            <a:r>
              <a:rPr lang="sv-SE" sz="1200"/>
              <a:t>Orange färg visar area med detekterade ytansamlingar. </a:t>
            </a:r>
            <a:endParaRPr/>
          </a:p>
          <a:p>
            <a:pPr marL="0" indent="0">
              <a:buNone/>
              <a:defRPr/>
            </a:pPr>
            <a:r>
              <a:rPr lang="sv-SE" sz="1200"/>
              <a:t>Grå fält visar veckodata för area med cyanobakterier.</a:t>
            </a:r>
            <a:endParaRPr/>
          </a:p>
          <a:p>
            <a:pPr>
              <a:defRPr/>
            </a:pPr>
            <a:endParaRPr lang="sv-SE"/>
          </a:p>
        </p:txBody>
      </p:sp>
      <p:sp>
        <p:nvSpPr>
          <p:cNvPr id="1290631954" name="textruta 5"/>
          <p:cNvSpPr txBox="1"/>
          <p:nvPr/>
        </p:nvSpPr>
        <p:spPr bwMode="auto">
          <a:xfrm>
            <a:off x="611556" y="339499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 dirty="0">
                <a:latin typeface="Arial Black"/>
              </a:rPr>
              <a:t>VÄDERÅRET 2022</a:t>
            </a:r>
            <a:endParaRPr sz="900" dirty="0">
              <a:latin typeface="Arial Black"/>
            </a:endParaRPr>
          </a:p>
        </p:txBody>
      </p:sp>
      <p:sp>
        <p:nvSpPr>
          <p:cNvPr id="7" name="textruta 6"/>
          <p:cNvSpPr txBox="1"/>
          <p:nvPr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17</a:t>
            </a:r>
            <a:endParaRPr>
              <a:latin typeface="Arial Black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BFDB757-3507-4952-A646-1AD5DC5CF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68384"/>
            <a:ext cx="4431782" cy="215549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9223164" name="Rubrik 1"/>
          <p:cNvSpPr>
            <a:spLocks noGrp="1"/>
          </p:cNvSpPr>
          <p:nvPr>
            <p:ph type="title"/>
          </p:nvPr>
        </p:nvSpPr>
        <p:spPr bwMode="auto">
          <a:xfrm>
            <a:off x="687973" y="906379"/>
            <a:ext cx="6519956" cy="425710"/>
          </a:xfrm>
        </p:spPr>
        <p:txBody>
          <a:bodyPr/>
          <a:lstStyle/>
          <a:p>
            <a:pPr>
              <a:defRPr/>
            </a:pPr>
            <a:r>
              <a:rPr lang="sv-SE" b="1" dirty="0"/>
              <a:t>Geografiskt samlad </a:t>
            </a:r>
            <a:r>
              <a:rPr lang="sv-SE" b="1" dirty="0" err="1"/>
              <a:t>cyanosommar</a:t>
            </a:r>
            <a:r>
              <a:rPr lang="sv-SE" b="1" dirty="0"/>
              <a:t> </a:t>
            </a:r>
            <a:br>
              <a:rPr lang="sv-SE" dirty="0"/>
            </a:br>
            <a:endParaRPr lang="sv-SE" dirty="0"/>
          </a:p>
        </p:txBody>
      </p:sp>
      <p:sp>
        <p:nvSpPr>
          <p:cNvPr id="1417922233" name="Platshållare för innehåll 3"/>
          <p:cNvSpPr>
            <a:spLocks noGrp="1"/>
          </p:cNvSpPr>
          <p:nvPr>
            <p:ph sz="half" idx="10"/>
          </p:nvPr>
        </p:nvSpPr>
        <p:spPr bwMode="auto">
          <a:xfrm>
            <a:off x="3563889" y="1255789"/>
            <a:ext cx="4392488" cy="3773003"/>
          </a:xfrm>
        </p:spPr>
        <p:txBody>
          <a:bodyPr/>
          <a:lstStyle/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Säsongen 2022 var geografiskt samlad. </a:t>
            </a:r>
            <a:endParaRPr dirty="0"/>
          </a:p>
          <a:p>
            <a:pPr>
              <a:defRPr/>
            </a:pPr>
            <a:r>
              <a:rPr lang="sv-SE" dirty="0"/>
              <a:t>De första mer utbredda förekomsterna syntes ovanligt nog i norra Östersjön.</a:t>
            </a:r>
            <a:endParaRPr dirty="0"/>
          </a:p>
          <a:p>
            <a:pPr>
              <a:defRPr/>
            </a:pPr>
            <a:r>
              <a:rPr lang="sv-SE" dirty="0"/>
              <a:t>De mest långvariga och intensiva förekomsterna återfanns i området kring Finska vikens mynning. </a:t>
            </a:r>
            <a:endParaRPr dirty="0"/>
          </a:p>
          <a:p>
            <a:pPr>
              <a:defRPr/>
            </a:pPr>
            <a:r>
              <a:rPr lang="sv-SE" dirty="0"/>
              <a:t>Stora förekomster även till havs utanför Östergötlands kust.</a:t>
            </a:r>
            <a:endParaRPr dirty="0"/>
          </a:p>
          <a:p>
            <a:pPr>
              <a:defRPr/>
            </a:pPr>
            <a:r>
              <a:rPr lang="sv-SE" dirty="0"/>
              <a:t>De södra delarna av Östersjön var förskonade från större förekomster.</a:t>
            </a:r>
            <a:endParaRPr dirty="0"/>
          </a:p>
        </p:txBody>
      </p:sp>
      <p:sp>
        <p:nvSpPr>
          <p:cNvPr id="653700261" name="textruta 5"/>
          <p:cNvSpPr txBox="1"/>
          <p:nvPr/>
        </p:nvSpPr>
        <p:spPr bwMode="auto">
          <a:xfrm>
            <a:off x="611556" y="339499"/>
            <a:ext cx="1319592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 dirty="0">
                <a:latin typeface="Arial Black"/>
              </a:rPr>
              <a:t>VÄDERÅRET 2022</a:t>
            </a:r>
            <a:endParaRPr sz="900" dirty="0">
              <a:latin typeface="Arial Black"/>
            </a:endParaRPr>
          </a:p>
        </p:txBody>
      </p:sp>
      <p:sp>
        <p:nvSpPr>
          <p:cNvPr id="6" name="textruta 6"/>
          <p:cNvSpPr txBox="1"/>
          <p:nvPr/>
        </p:nvSpPr>
        <p:spPr bwMode="auto">
          <a:xfrm>
            <a:off x="8748463" y="4813348"/>
            <a:ext cx="32252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18</a:t>
            </a:r>
            <a:endParaRPr>
              <a:latin typeface="Arial Black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A1267F-7427-4A79-8C62-696601258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85908"/>
            <a:ext cx="3291878" cy="39575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 dirty="0">
                <a:latin typeface="Arial Black"/>
              </a:rPr>
              <a:t>Väderåret 2022 </a:t>
            </a:r>
            <a:br>
              <a:rPr lang="sv-SE" dirty="0">
                <a:latin typeface="Arial Black"/>
              </a:rPr>
            </a:br>
            <a:endParaRPr dirty="0">
              <a:highlight>
                <a:srgbClr val="FFFFFF"/>
              </a:highligh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686093" y="1491629"/>
            <a:ext cx="7270283" cy="3456609"/>
          </a:xfrm>
        </p:spPr>
        <p:txBody>
          <a:bodyPr/>
          <a:lstStyle/>
          <a:p>
            <a:pPr>
              <a:defRPr/>
            </a:pPr>
            <a:r>
              <a:rPr lang="sv-SE" sz="1600" dirty="0"/>
              <a:t>Årsmedeltemperaturen för Sverige var 2022 högre än normalt </a:t>
            </a:r>
            <a:br>
              <a:rPr lang="sv-SE" sz="1600" dirty="0"/>
            </a:br>
            <a:r>
              <a:rPr lang="sv-SE" sz="1600" dirty="0"/>
              <a:t>(normalperiod 1991-2020) för hela landet. </a:t>
            </a:r>
            <a:endParaRPr dirty="0">
              <a:highlight>
                <a:srgbClr val="FFFF00"/>
              </a:highlight>
            </a:endParaRPr>
          </a:p>
          <a:p>
            <a:pPr>
              <a:defRPr/>
            </a:pPr>
            <a:r>
              <a:rPr lang="sv-SE" sz="1600" dirty="0"/>
              <a:t>Förutom nordvästra Norrland var året torrt eller mycket torrt. </a:t>
            </a:r>
            <a:endParaRPr dirty="0">
              <a:highlight>
                <a:srgbClr val="FFFF00"/>
              </a:highlight>
            </a:endParaRPr>
          </a:p>
          <a:p>
            <a:pPr>
              <a:defRPr/>
            </a:pPr>
            <a:r>
              <a:rPr lang="sv-SE" sz="1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Solskenstiden var över den normala vid i stort sett alla stationer </a:t>
            </a:r>
            <a:br>
              <a:rPr lang="sv-SE" sz="1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sv-SE" sz="1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med ett flertal solrekord.</a:t>
            </a:r>
          </a:p>
          <a:p>
            <a:pPr>
              <a:defRPr/>
            </a:pPr>
            <a:r>
              <a:rPr lang="sv-SE" sz="1600" dirty="0"/>
              <a:t>Under juli till november var flödena mycket låga i delar av </a:t>
            </a:r>
            <a:br>
              <a:rPr lang="sv-SE" sz="1600" dirty="0"/>
            </a:br>
            <a:r>
              <a:rPr lang="sv-SE" sz="1600" dirty="0"/>
              <a:t>östra Götaland och Svealand.</a:t>
            </a:r>
          </a:p>
          <a:p>
            <a:pPr>
              <a:defRPr/>
            </a:pPr>
            <a:r>
              <a:rPr lang="sv-SE" sz="1600" dirty="0"/>
              <a:t>Vattennivån i Vänern och Vättern var låga under året. </a:t>
            </a:r>
            <a:endParaRPr dirty="0"/>
          </a:p>
          <a:p>
            <a:pPr>
              <a:defRPr/>
            </a:pPr>
            <a:r>
              <a:rPr lang="sv-SE" sz="1600" dirty="0"/>
              <a:t>Den maximala </a:t>
            </a:r>
            <a:r>
              <a:rPr lang="sv-SE" sz="1600" dirty="0" err="1"/>
              <a:t>isutbredningen</a:t>
            </a:r>
            <a:r>
              <a:rPr lang="sv-SE" sz="1600" dirty="0"/>
              <a:t> i Östersjön vintern 2021/2022 </a:t>
            </a:r>
            <a:br>
              <a:rPr lang="sv-SE" sz="1600" dirty="0"/>
            </a:br>
            <a:r>
              <a:rPr lang="sv-SE" sz="1600" dirty="0"/>
              <a:t>var lindrig, men isen låg kvar länge i framförallt östra Bottenviken.  </a:t>
            </a:r>
            <a:endParaRPr dirty="0"/>
          </a:p>
          <a:p>
            <a:pPr>
              <a:defRPr/>
            </a:pPr>
            <a:r>
              <a:rPr lang="sv-SE" sz="1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Cyanobakterieblomningen var koncentrerad till den norra delen av </a:t>
            </a:r>
            <a:r>
              <a:rPr lang="sv-SE" sz="1600" dirty="0"/>
              <a:t>Östersjön.</a:t>
            </a:r>
            <a:endParaRPr dirty="0"/>
          </a:p>
        </p:txBody>
      </p:sp>
      <p:sp>
        <p:nvSpPr>
          <p:cNvPr id="4" name="textruta 3"/>
          <p:cNvSpPr txBox="1"/>
          <p:nvPr/>
        </p:nvSpPr>
        <p:spPr bwMode="auto">
          <a:xfrm>
            <a:off x="611555" y="339498"/>
            <a:ext cx="1307077" cy="22863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  <a:cs typeface="Arial"/>
              </a:rPr>
              <a:t>VÄDERÅRET 2022</a:t>
            </a:r>
            <a:endParaRPr sz="900">
              <a:latin typeface="Arial Black"/>
              <a:cs typeface="Arial"/>
            </a:endParaRPr>
          </a:p>
        </p:txBody>
      </p:sp>
      <p:sp>
        <p:nvSpPr>
          <p:cNvPr id="5" name="textruta 4"/>
          <p:cNvSpPr txBox="1"/>
          <p:nvPr/>
        </p:nvSpPr>
        <p:spPr bwMode="auto">
          <a:xfrm>
            <a:off x="8748464" y="4813349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2</a:t>
            </a:r>
            <a:endParaRPr>
              <a:latin typeface="Arial Black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2C8B3A6-111F-4B9E-804A-C5821588C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24" y="0"/>
            <a:ext cx="2571750" cy="5143500"/>
          </a:xfrm>
          <a:prstGeom prst="rect">
            <a:avLst/>
          </a:prstGeom>
        </p:spPr>
      </p:pic>
      <p:sp>
        <p:nvSpPr>
          <p:cNvPr id="1408584825" name="Rubrik 1"/>
          <p:cNvSpPr>
            <a:spLocks noGrp="1"/>
          </p:cNvSpPr>
          <p:nvPr>
            <p:ph type="title"/>
          </p:nvPr>
        </p:nvSpPr>
        <p:spPr bwMode="auto">
          <a:xfrm>
            <a:off x="687972" y="906378"/>
            <a:ext cx="4065837" cy="720000"/>
          </a:xfrm>
        </p:spPr>
        <p:txBody>
          <a:bodyPr/>
          <a:lstStyle/>
          <a:p>
            <a:pPr>
              <a:defRPr/>
            </a:pPr>
            <a:r>
              <a:rPr lang="sv-SE" dirty="0"/>
              <a:t>Varmt i hela landet</a:t>
            </a:r>
            <a:br>
              <a:rPr lang="sv-SE" dirty="0"/>
            </a:br>
            <a:r>
              <a:rPr lang="sv-SE" sz="1800" b="1" dirty="0">
                <a:latin typeface="+mn-lt"/>
              </a:rPr>
              <a:t>Årsmedeltemperatur för Sverige 2022</a:t>
            </a:r>
            <a:endParaRPr b="1" dirty="0">
              <a:latin typeface="+mn-lt"/>
            </a:endParaRPr>
          </a:p>
        </p:txBody>
      </p:sp>
      <p:sp>
        <p:nvSpPr>
          <p:cNvPr id="76431869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756967" y="1563637"/>
            <a:ext cx="3815033" cy="2146502"/>
          </a:xfrm>
        </p:spPr>
        <p:txBody>
          <a:bodyPr/>
          <a:lstStyle/>
          <a:p>
            <a:pPr>
              <a:defRPr/>
            </a:pPr>
            <a:endParaRPr lang="sv-SE" sz="14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sv-SE" sz="14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Årsmedeltemperaturen för Sverige som helhet för år 2022 blev </a:t>
            </a:r>
            <a:r>
              <a:rPr lang="sv-SE" sz="14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6,81 °C</a:t>
            </a:r>
            <a:r>
              <a:rPr lang="sv-SE" sz="14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. </a:t>
            </a:r>
            <a:endParaRPr dirty="0"/>
          </a:p>
          <a:p>
            <a:pPr>
              <a:defRPr/>
            </a:pPr>
            <a:r>
              <a:rPr lang="sv-SE" sz="14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Årets högsta temperatur blev </a:t>
            </a:r>
            <a:r>
              <a:rPr lang="sv-SE" sz="14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37,2 °C</a:t>
            </a:r>
            <a:r>
              <a:rPr lang="sv-SE" sz="14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i Målilla den 21 juli, vilket är den högsta temperaturen i Sverige sedan den 29 juni 1947.</a:t>
            </a:r>
            <a:endParaRPr dirty="0"/>
          </a:p>
          <a:p>
            <a:pPr>
              <a:defRPr/>
            </a:pPr>
            <a:r>
              <a:rPr lang="sv-SE" sz="14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Årets lägsta temperatur blev </a:t>
            </a:r>
            <a:r>
              <a:rPr lang="sv-SE" sz="14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-38,7 °C</a:t>
            </a:r>
            <a:r>
              <a:rPr lang="sv-SE" sz="14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i </a:t>
            </a:r>
            <a:r>
              <a:rPr lang="sv-SE" sz="14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Gielas</a:t>
            </a:r>
            <a:r>
              <a:rPr lang="sv-SE" sz="14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den 8 januari.</a:t>
            </a:r>
            <a:endParaRPr dirty="0"/>
          </a:p>
        </p:txBody>
      </p:sp>
      <p:sp>
        <p:nvSpPr>
          <p:cNvPr id="326910058" name="textruta 5"/>
          <p:cNvSpPr txBox="1"/>
          <p:nvPr/>
        </p:nvSpPr>
        <p:spPr bwMode="auto">
          <a:xfrm>
            <a:off x="611556" y="339499"/>
            <a:ext cx="1307077" cy="22863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2022</a:t>
            </a:r>
            <a:endParaRPr sz="900">
              <a:latin typeface="Arial Black"/>
            </a:endParaRPr>
          </a:p>
        </p:txBody>
      </p:sp>
      <p:sp>
        <p:nvSpPr>
          <p:cNvPr id="732537786" name="textruta 6"/>
          <p:cNvSpPr txBox="1"/>
          <p:nvPr/>
        </p:nvSpPr>
        <p:spPr bwMode="auto">
          <a:xfrm>
            <a:off x="8748463" y="4813348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3</a:t>
            </a:r>
            <a:endParaRPr>
              <a:latin typeface="Arial Black"/>
            </a:endParaRPr>
          </a:p>
        </p:txBody>
      </p:sp>
      <p:cxnSp>
        <p:nvCxnSpPr>
          <p:cNvPr id="1064929861" name="Rak pil 14" title="pil pekar på Markusvinsa"/>
          <p:cNvCxnSpPr>
            <a:cxnSpLocks/>
          </p:cNvCxnSpPr>
          <p:nvPr/>
        </p:nvCxnSpPr>
        <p:spPr bwMode="auto">
          <a:xfrm flipH="1">
            <a:off x="6444208" y="4223652"/>
            <a:ext cx="108012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081617" name="Rak pil 14" title="pil pekar på Markusvinsa"/>
          <p:cNvCxnSpPr>
            <a:cxnSpLocks/>
          </p:cNvCxnSpPr>
          <p:nvPr/>
        </p:nvCxnSpPr>
        <p:spPr bwMode="auto">
          <a:xfrm flipH="1">
            <a:off x="6331060" y="1463252"/>
            <a:ext cx="1193268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6551895" name="textruta 48"/>
          <p:cNvSpPr txBox="1"/>
          <p:nvPr/>
        </p:nvSpPr>
        <p:spPr bwMode="auto">
          <a:xfrm>
            <a:off x="7615449" y="4131392"/>
            <a:ext cx="117244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sv-SE" sz="1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Målilla 37,2 °C </a:t>
            </a:r>
            <a:endParaRPr sz="1200" dirty="0"/>
          </a:p>
        </p:txBody>
      </p:sp>
      <p:sp>
        <p:nvSpPr>
          <p:cNvPr id="606147768" name="textruta 46" descr="Årets lägsta temperatur var -39,5 °C&#10; i Nikkaluokta 31 januari&#10;" title="Årets lägsta temperatur"/>
          <p:cNvSpPr txBox="1"/>
          <p:nvPr/>
        </p:nvSpPr>
        <p:spPr bwMode="auto">
          <a:xfrm>
            <a:off x="7615449" y="1347614"/>
            <a:ext cx="149305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sv-SE" sz="1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Gielas</a:t>
            </a:r>
            <a:r>
              <a:rPr lang="sv-SE" sz="1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-38,7 °C</a:t>
            </a:r>
            <a:r>
              <a:rPr sz="1200" b="0" i="0" u="none" dirty="0">
                <a:solidFill>
                  <a:srgbClr val="000000"/>
                </a:solidFill>
                <a:latin typeface="Noto Sans Adlam Unjoined"/>
                <a:ea typeface="Noto Sans Adlam Unjoined"/>
                <a:cs typeface="Noto Sans Adlam Unjoined"/>
              </a:rPr>
              <a:t>   </a:t>
            </a:r>
            <a:r>
              <a:rPr lang="sv-SE" sz="1200" dirty="0">
                <a:solidFill>
                  <a:srgbClr val="000000"/>
                </a:solidFill>
              </a:rPr>
              <a:t> </a:t>
            </a:r>
            <a:endParaRPr lang="sv-SE" sz="120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1451043-31E6-4C66-90CC-5880D4532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46" y="2473985"/>
            <a:ext cx="288000" cy="25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8168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1250083-ECD2-4FD8-877D-BF2548DFE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8602" y="51470"/>
            <a:ext cx="2571750" cy="5143500"/>
          </a:xfrm>
          <a:prstGeom prst="rect">
            <a:avLst/>
          </a:prstGeom>
        </p:spPr>
      </p:pic>
      <p:sp>
        <p:nvSpPr>
          <p:cNvPr id="1684689882" name="Rubrik 1"/>
          <p:cNvSpPr>
            <a:spLocks noGrp="1"/>
          </p:cNvSpPr>
          <p:nvPr>
            <p:ph type="title"/>
          </p:nvPr>
        </p:nvSpPr>
        <p:spPr bwMode="auto">
          <a:xfrm>
            <a:off x="687971" y="906375"/>
            <a:ext cx="3811791" cy="873641"/>
          </a:xfrm>
        </p:spPr>
        <p:txBody>
          <a:bodyPr/>
          <a:lstStyle/>
          <a:p>
            <a:pPr>
              <a:defRPr/>
            </a:pPr>
            <a:r>
              <a:rPr lang="sv-SE" sz="2800" b="0" i="0" u="none" strike="noStrike" cap="none" spc="0" dirty="0">
                <a:solidFill>
                  <a:schemeClr val="tx1"/>
                </a:solidFill>
                <a:latin typeface="Arial Black"/>
                <a:ea typeface="+mj-ea"/>
                <a:cs typeface="+mj-cs"/>
              </a:rPr>
              <a:t>Varmt i hela landet</a:t>
            </a:r>
            <a:br>
              <a:rPr lang="sv-SE" dirty="0"/>
            </a:br>
            <a:r>
              <a:rPr lang="sv-SE" sz="1800" b="1" dirty="0">
                <a:latin typeface="+mn-lt"/>
              </a:rPr>
              <a:t>Medeltemperaturens avvikelse från</a:t>
            </a:r>
            <a:br>
              <a:rPr lang="sv-SE" sz="1800" b="1" dirty="0">
                <a:latin typeface="+mn-lt"/>
              </a:rPr>
            </a:br>
            <a:r>
              <a:rPr lang="sv-SE" sz="1800" b="1" dirty="0">
                <a:latin typeface="+mn-lt"/>
              </a:rPr>
              <a:t>referensnormalperioden 1991-2020</a:t>
            </a:r>
            <a:br>
              <a:rPr lang="sv-SE" sz="1800" b="1" dirty="0">
                <a:latin typeface="+mn-lt"/>
              </a:rPr>
            </a:br>
            <a:endParaRPr b="1" dirty="0">
              <a:latin typeface="+mn-lt"/>
            </a:endParaRPr>
          </a:p>
        </p:txBody>
      </p:sp>
      <p:sp>
        <p:nvSpPr>
          <p:cNvPr id="369928946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687972" y="1779660"/>
            <a:ext cx="3811790" cy="2967476"/>
          </a:xfrm>
        </p:spPr>
        <p:txBody>
          <a:bodyPr/>
          <a:lstStyle/>
          <a:p>
            <a:pPr>
              <a:defRPr/>
            </a:pPr>
            <a:endParaRPr lang="sv-SE" sz="14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sv-SE" sz="14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 förhållande till normalperioden 1991-2020, var temperaturen varmare än normalt under året. </a:t>
            </a:r>
            <a:endParaRPr dirty="0"/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största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temperaturöverskotten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återfanns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södra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halvan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av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landet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och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nordöstra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Norrland</a:t>
            </a:r>
            <a:r>
              <a:rPr lang="sv-SE" sz="14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dirty="0"/>
          </a:p>
          <a:p>
            <a:pPr>
              <a:defRPr/>
            </a:pPr>
            <a:r>
              <a:rPr lang="sv-SE" sz="14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2022 var ett varmare år än 2021, men kallare än rekordåret 2020. </a:t>
            </a:r>
            <a:endParaRPr dirty="0"/>
          </a:p>
          <a:p>
            <a:pPr>
              <a:defRPr/>
            </a:pPr>
            <a:r>
              <a:rPr lang="sv-SE" sz="14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 exempelvis Stockholm och Norrköping hamnade 2022 på en delad andra plats och Kiruna på delade fjärde plats bland de allra varmaste åren.</a:t>
            </a:r>
            <a:endParaRPr dirty="0"/>
          </a:p>
        </p:txBody>
      </p:sp>
      <p:sp>
        <p:nvSpPr>
          <p:cNvPr id="391760698" name="textruta 6"/>
          <p:cNvSpPr txBox="1"/>
          <p:nvPr/>
        </p:nvSpPr>
        <p:spPr bwMode="auto">
          <a:xfrm>
            <a:off x="8748463" y="4813348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4</a:t>
            </a:r>
            <a:endParaRPr>
              <a:latin typeface="Arial Black"/>
            </a:endParaRPr>
          </a:p>
        </p:txBody>
      </p:sp>
      <p:sp>
        <p:nvSpPr>
          <p:cNvPr id="7" name="textruta 5"/>
          <p:cNvSpPr txBox="1"/>
          <p:nvPr/>
        </p:nvSpPr>
        <p:spPr bwMode="auto">
          <a:xfrm>
            <a:off x="611556" y="339499"/>
            <a:ext cx="1307077" cy="22863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2022</a:t>
            </a:r>
            <a:endParaRPr sz="900">
              <a:latin typeface="Arial Black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6540BF5-1392-4045-9E33-7D8C67783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0832"/>
            <a:ext cx="288000" cy="154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4145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2760002" name="Rubrik 1"/>
          <p:cNvSpPr>
            <a:spLocks noGrp="1"/>
          </p:cNvSpPr>
          <p:nvPr>
            <p:ph type="title"/>
          </p:nvPr>
        </p:nvSpPr>
        <p:spPr bwMode="auto">
          <a:xfrm>
            <a:off x="687971" y="906376"/>
            <a:ext cx="6024585" cy="427616"/>
          </a:xfrm>
        </p:spPr>
        <p:txBody>
          <a:bodyPr/>
          <a:lstStyle/>
          <a:p>
            <a:pPr>
              <a:defRPr/>
            </a:pPr>
            <a:r>
              <a:rPr lang="sv-SE" dirty="0"/>
              <a:t>Ett av de varmaste åren hittills </a:t>
            </a:r>
            <a:endParaRPr dirty="0"/>
          </a:p>
        </p:txBody>
      </p:sp>
      <p:sp>
        <p:nvSpPr>
          <p:cNvPr id="1128675125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687972" y="1275606"/>
            <a:ext cx="7340412" cy="3709143"/>
          </a:xfrm>
        </p:spPr>
        <p:txBody>
          <a:bodyPr/>
          <a:lstStyle/>
          <a:p>
            <a:pPr>
              <a:defRPr/>
            </a:pPr>
            <a:endParaRPr lang="sv-SE" sz="14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sv-SE" sz="14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Året 2022 var ett av de </a:t>
            </a:r>
            <a:r>
              <a:rPr lang="sv-SE" sz="14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varmste</a:t>
            </a:r>
            <a:r>
              <a:rPr lang="sv-SE" sz="14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åren hittills i Sverige. Dock inte så varmt som 2020 och inte heller fullt så varmt som 2014 och 2015.</a:t>
            </a:r>
            <a:endParaRPr dirty="0"/>
          </a:p>
          <a:p>
            <a:pPr>
              <a:defRPr/>
            </a:pPr>
            <a:r>
              <a:rPr lang="sv-SE" sz="14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Stapeldiagrammet visar avvikelsen från ett referensvärde 1860-1900 för årsmedel-temperaturen i Sverige (baserat på 35 stationer med mycket långa mätser</a:t>
            </a:r>
            <a:r>
              <a:rPr lang="sv-SE" sz="1400" dirty="0"/>
              <a:t>ier). </a:t>
            </a:r>
            <a:endParaRPr dirty="0"/>
          </a:p>
          <a:p>
            <a:pPr>
              <a:defRPr/>
            </a:pPr>
            <a:r>
              <a:rPr lang="sv-SE" sz="1400" dirty="0"/>
              <a:t>Den svarta kurvan visar ett utjämnat förlopp ungefär motsvarande tio-åriga medelvärden. </a:t>
            </a:r>
            <a:endParaRPr dirty="0"/>
          </a:p>
          <a:p>
            <a:pPr>
              <a:defRPr/>
            </a:pPr>
            <a:r>
              <a:rPr lang="sv-SE" sz="1400" dirty="0"/>
              <a:t>Linjen med prickar visar motsvarande utjämnade förlopp för den globala årsmedel-temperaturen (data från CRU).</a:t>
            </a:r>
            <a:endParaRPr dirty="0"/>
          </a:p>
          <a:p>
            <a:pPr>
              <a:defRPr/>
            </a:pPr>
            <a:endParaRPr lang="sv-SE" sz="1400" dirty="0"/>
          </a:p>
          <a:p>
            <a:pPr marL="0" indent="0">
              <a:buFont typeface="Wingdings"/>
              <a:buNone/>
              <a:defRPr/>
            </a:pPr>
            <a:endParaRPr lang="sv-SE" sz="1400" dirty="0"/>
          </a:p>
          <a:p>
            <a:pPr>
              <a:defRPr/>
            </a:pPr>
            <a:endParaRPr dirty="0"/>
          </a:p>
        </p:txBody>
      </p:sp>
      <p:sp>
        <p:nvSpPr>
          <p:cNvPr id="517189682" name="textruta 6"/>
          <p:cNvSpPr txBox="1"/>
          <p:nvPr/>
        </p:nvSpPr>
        <p:spPr bwMode="auto">
          <a:xfrm>
            <a:off x="8748462" y="4963346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5</a:t>
            </a:r>
            <a:endParaRPr>
              <a:latin typeface="Arial Black"/>
            </a:endParaRPr>
          </a:p>
        </p:txBody>
      </p:sp>
      <p:sp>
        <p:nvSpPr>
          <p:cNvPr id="1950730811" name=" 1950730810"/>
          <p:cNvSpPr/>
          <p:nvPr/>
        </p:nvSpPr>
        <p:spPr bwMode="auto">
          <a:xfrm>
            <a:off x="1451633" y="2627004"/>
            <a:ext cx="176526" cy="169992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0" name="textruta 5"/>
          <p:cNvSpPr txBox="1"/>
          <p:nvPr/>
        </p:nvSpPr>
        <p:spPr bwMode="auto">
          <a:xfrm>
            <a:off x="611556" y="339499"/>
            <a:ext cx="1307077" cy="22863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2022</a:t>
            </a:r>
            <a:endParaRPr sz="900">
              <a:latin typeface="Arial Black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2B5C10A-D4D2-49A2-A8DF-CF7851171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71" y="3363838"/>
            <a:ext cx="6922805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0607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971F1890-D3E9-41BD-BDE1-177556814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10" y="0"/>
            <a:ext cx="2571750" cy="51435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 bwMode="auto">
          <a:xfrm>
            <a:off x="8748464" y="4813349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6</a:t>
            </a:r>
            <a:endParaRPr>
              <a:latin typeface="Arial Black"/>
            </a:endParaRPr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 bwMode="auto">
          <a:xfrm>
            <a:off x="687972" y="906378"/>
            <a:ext cx="4385497" cy="862092"/>
          </a:xfrm>
        </p:spPr>
        <p:txBody>
          <a:bodyPr/>
          <a:lstStyle/>
          <a:p>
            <a:pPr>
              <a:defRPr/>
            </a:pPr>
            <a:r>
              <a:rPr lang="sv-SE" sz="2800" b="0" i="0" u="none" strike="noStrike" cap="none" spc="0" dirty="0">
                <a:solidFill>
                  <a:schemeClr val="tx1"/>
                </a:solidFill>
                <a:latin typeface="Arial Black"/>
                <a:ea typeface="Arial"/>
                <a:cs typeface="Arial"/>
              </a:rPr>
              <a:t>Nederbördsfattig mars</a:t>
            </a:r>
            <a:br>
              <a:rPr lang="sv-SE" sz="1800" dirty="0">
                <a:latin typeface="Arial"/>
              </a:rPr>
            </a:br>
            <a:r>
              <a:rPr lang="sv-SE" sz="1800" b="1" dirty="0">
                <a:latin typeface="+mn-lt"/>
              </a:rPr>
              <a:t>Nederbördssumma för Sverige 2022</a:t>
            </a:r>
            <a:br>
              <a:rPr lang="sv-SE" sz="1800" b="1" dirty="0">
                <a:latin typeface="+mn-lt"/>
              </a:rPr>
            </a:br>
            <a:endParaRPr lang="sv-SE" sz="1800" b="1" dirty="0">
              <a:latin typeface="+mn-lt"/>
            </a:endParaRPr>
          </a:p>
        </p:txBody>
      </p:sp>
      <p:sp>
        <p:nvSpPr>
          <p:cNvPr id="17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705583" y="1766959"/>
            <a:ext cx="3866417" cy="2532983"/>
          </a:xfrm>
        </p:spPr>
        <p:txBody>
          <a:bodyPr/>
          <a:lstStyle/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Den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största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årsnederbörden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blev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1189 mm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Katterjåkk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nordligaste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Lapplandsfjällen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och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den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minsta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281 mm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vid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Ölands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norra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udde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sz="1400" dirty="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På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Ölands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norra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udde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var 2022 det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torraste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året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sedan 1921.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4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Förhållandevis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torrast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var det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mars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då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50 stationer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Götaland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och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Svealand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inte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hade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någon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mätbar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nederbörd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överhuvudtaget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4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För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Katterjåkk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var 2022 det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nederbördsrikaste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året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sedan 1975.</a:t>
            </a:r>
            <a:endParaRPr sz="14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textruta 5"/>
          <p:cNvSpPr txBox="1"/>
          <p:nvPr/>
        </p:nvSpPr>
        <p:spPr bwMode="auto">
          <a:xfrm>
            <a:off x="611556" y="339499"/>
            <a:ext cx="1307077" cy="22863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2022</a:t>
            </a:r>
            <a:endParaRPr sz="900">
              <a:latin typeface="Arial Black"/>
            </a:endParaRPr>
          </a:p>
        </p:txBody>
      </p:sp>
      <p:sp>
        <p:nvSpPr>
          <p:cNvPr id="49" name="textruta 48"/>
          <p:cNvSpPr txBox="1"/>
          <p:nvPr/>
        </p:nvSpPr>
        <p:spPr bwMode="auto">
          <a:xfrm>
            <a:off x="7914007" y="4035413"/>
            <a:ext cx="97847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sv-SE" sz="1200" dirty="0">
                <a:solidFill>
                  <a:srgbClr val="000000"/>
                </a:solidFill>
              </a:rPr>
              <a:t>Ölands norra udde 281 mm</a:t>
            </a:r>
            <a:endParaRPr sz="1200" dirty="0"/>
          </a:p>
        </p:txBody>
      </p:sp>
      <p:cxnSp>
        <p:nvCxnSpPr>
          <p:cNvPr id="2" name="Rak koppling 1"/>
          <p:cNvCxnSpPr>
            <a:cxnSpLocks/>
          </p:cNvCxnSpPr>
          <p:nvPr/>
        </p:nvCxnSpPr>
        <p:spPr bwMode="auto">
          <a:xfrm flipH="1">
            <a:off x="6660233" y="4227934"/>
            <a:ext cx="1152127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0736001" name="textruta 48"/>
          <p:cNvSpPr txBox="1"/>
          <p:nvPr/>
        </p:nvSpPr>
        <p:spPr bwMode="auto">
          <a:xfrm>
            <a:off x="7914007" y="1284266"/>
            <a:ext cx="752018" cy="3048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defRPr/>
            </a:pPr>
            <a:r>
              <a:rPr lang="sv-SE" sz="1200" dirty="0" err="1">
                <a:solidFill>
                  <a:srgbClr val="000000"/>
                </a:solidFill>
              </a:rPr>
              <a:t>Katterjåkk</a:t>
            </a:r>
            <a:r>
              <a:rPr lang="sv-SE" sz="1200" dirty="0">
                <a:solidFill>
                  <a:srgbClr val="000000"/>
                </a:solidFill>
              </a:rPr>
              <a:t>  </a:t>
            </a:r>
            <a:br>
              <a:rPr lang="sv-SE" sz="1200" dirty="0">
                <a:solidFill>
                  <a:srgbClr val="000000"/>
                </a:solidFill>
              </a:rPr>
            </a:br>
            <a:r>
              <a:rPr lang="sv-SE" sz="1200" dirty="0">
                <a:solidFill>
                  <a:srgbClr val="000000"/>
                </a:solidFill>
              </a:rPr>
              <a:t>1189 mm</a:t>
            </a:r>
            <a:endParaRPr sz="1200" dirty="0"/>
          </a:p>
        </p:txBody>
      </p:sp>
      <p:cxnSp>
        <p:nvCxnSpPr>
          <p:cNvPr id="5" name="Rak koppling 4"/>
          <p:cNvCxnSpPr>
            <a:cxnSpLocks/>
          </p:cNvCxnSpPr>
          <p:nvPr/>
        </p:nvCxnSpPr>
        <p:spPr bwMode="auto">
          <a:xfrm flipH="1">
            <a:off x="7740352" y="1449848"/>
            <a:ext cx="1412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koppling 5"/>
          <p:cNvCxnSpPr>
            <a:cxnSpLocks/>
          </p:cNvCxnSpPr>
          <p:nvPr/>
        </p:nvCxnSpPr>
        <p:spPr bwMode="auto">
          <a:xfrm flipV="1">
            <a:off x="7740352" y="424800"/>
            <a:ext cx="0" cy="102504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/>
          <p:cNvCxnSpPr>
            <a:cxnSpLocks/>
          </p:cNvCxnSpPr>
          <p:nvPr/>
        </p:nvCxnSpPr>
        <p:spPr bwMode="auto">
          <a:xfrm flipH="1">
            <a:off x="6696352" y="424800"/>
            <a:ext cx="10440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D8B5E21-3212-451C-A071-4660F8B17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64" y="3806016"/>
            <a:ext cx="360000" cy="11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662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3857359" name="textruta 5"/>
          <p:cNvSpPr txBox="1"/>
          <p:nvPr/>
        </p:nvSpPr>
        <p:spPr bwMode="auto">
          <a:xfrm>
            <a:off x="611555" y="339498"/>
            <a:ext cx="1307077" cy="22863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2022</a:t>
            </a:r>
            <a:endParaRPr sz="900">
              <a:latin typeface="Arial Black"/>
            </a:endParaRPr>
          </a:p>
        </p:txBody>
      </p:sp>
      <p:sp>
        <p:nvSpPr>
          <p:cNvPr id="1368624095" name="textruta 6"/>
          <p:cNvSpPr txBox="1"/>
          <p:nvPr/>
        </p:nvSpPr>
        <p:spPr bwMode="auto">
          <a:xfrm>
            <a:off x="8748463" y="4813348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7</a:t>
            </a:r>
            <a:endParaRPr>
              <a:latin typeface="Arial Black"/>
            </a:endParaRPr>
          </a:p>
        </p:txBody>
      </p:sp>
      <p:sp>
        <p:nvSpPr>
          <p:cNvPr id="284478555" name="Rubrik 1"/>
          <p:cNvSpPr>
            <a:spLocks noGrp="1"/>
          </p:cNvSpPr>
          <p:nvPr>
            <p:ph type="title"/>
          </p:nvPr>
        </p:nvSpPr>
        <p:spPr bwMode="auto">
          <a:xfrm>
            <a:off x="687971" y="906376"/>
            <a:ext cx="4244392" cy="801278"/>
          </a:xfrm>
        </p:spPr>
        <p:txBody>
          <a:bodyPr/>
          <a:lstStyle/>
          <a:p>
            <a:pPr>
              <a:defRPr/>
            </a:pPr>
            <a:r>
              <a:rPr lang="sv-SE" sz="2800" b="0" i="0" u="none" strike="noStrike" cap="none" spc="0" dirty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Störst avvikelse i </a:t>
            </a:r>
            <a:br>
              <a:rPr lang="sv-SE" sz="2800" b="0" i="0" u="none" strike="noStrike" cap="none" spc="0" dirty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</a:br>
            <a:r>
              <a:rPr lang="sv-SE" sz="2800" b="0" i="0" u="none" strike="noStrike" cap="none" spc="0" dirty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nordväst och i sydost</a:t>
            </a:r>
            <a:br>
              <a:rPr lang="sv-SE" sz="1800" dirty="0">
                <a:latin typeface="Arial"/>
              </a:rPr>
            </a:br>
            <a:r>
              <a:rPr lang="sv-SE" sz="1800" b="1" dirty="0">
                <a:latin typeface="+mn-lt"/>
              </a:rPr>
              <a:t>Nederbörd i procent jämfört med</a:t>
            </a:r>
            <a:br>
              <a:rPr lang="sv-SE" sz="1800" b="1" dirty="0">
                <a:latin typeface="+mn-lt"/>
              </a:rPr>
            </a:br>
            <a:r>
              <a:rPr lang="sv-SE" sz="1800" b="1" dirty="0">
                <a:latin typeface="+mn-lt"/>
              </a:rPr>
              <a:t>referensnormalperioden 1991-2020</a:t>
            </a:r>
            <a:endParaRPr b="1" dirty="0">
              <a:latin typeface="+mn-lt"/>
            </a:endParaRPr>
          </a:p>
        </p:txBody>
      </p:sp>
      <p:sp>
        <p:nvSpPr>
          <p:cNvPr id="466637526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687971" y="2175679"/>
            <a:ext cx="3884029" cy="2397699"/>
          </a:xfrm>
        </p:spPr>
        <p:txBody>
          <a:bodyPr/>
          <a:lstStyle/>
          <a:p>
            <a:pPr>
              <a:defRPr/>
            </a:pPr>
            <a:endParaRPr lang="en-US" sz="14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Förhållandevis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mest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nederbörd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under 2022 </a:t>
            </a:r>
            <a:r>
              <a:rPr lang="en-US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fick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man </a:t>
            </a:r>
            <a:r>
              <a:rPr lang="en-US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nordvästra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Norrland. </a:t>
            </a:r>
            <a:endParaRPr sz="14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 </a:t>
            </a:r>
            <a:r>
              <a:rPr lang="en-US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övriga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landet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var det </a:t>
            </a:r>
            <a:r>
              <a:rPr lang="en-US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torrare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eller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mycket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torrare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än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normalt</a:t>
            </a:r>
            <a:r>
              <a:rPr lang="en-US" sz="14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sz="14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B0985CC-0F34-4525-BCFF-CF9F4AFA7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538"/>
            <a:ext cx="2571750" cy="51435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B573D07-FDF5-4643-9083-47010A823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3494"/>
            <a:ext cx="324000" cy="12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832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5582471" name="textruta 5"/>
          <p:cNvSpPr txBox="1"/>
          <p:nvPr/>
        </p:nvSpPr>
        <p:spPr bwMode="auto">
          <a:xfrm>
            <a:off x="611555" y="339498"/>
            <a:ext cx="1307076" cy="22863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2022</a:t>
            </a:r>
            <a:endParaRPr sz="900">
              <a:latin typeface="Arial Black"/>
            </a:endParaRPr>
          </a:p>
        </p:txBody>
      </p:sp>
      <p:sp>
        <p:nvSpPr>
          <p:cNvPr id="1784657295" name="textruta 6"/>
          <p:cNvSpPr txBox="1"/>
          <p:nvPr/>
        </p:nvSpPr>
        <p:spPr bwMode="auto">
          <a:xfrm>
            <a:off x="8748462" y="4813347"/>
            <a:ext cx="253595" cy="215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7</a:t>
            </a:r>
            <a:endParaRPr>
              <a:latin typeface="Arial Black"/>
            </a:endParaRPr>
          </a:p>
        </p:txBody>
      </p:sp>
      <p:sp>
        <p:nvSpPr>
          <p:cNvPr id="647107129" name="Rubrik 1"/>
          <p:cNvSpPr>
            <a:spLocks noGrp="1"/>
          </p:cNvSpPr>
          <p:nvPr>
            <p:ph type="title"/>
          </p:nvPr>
        </p:nvSpPr>
        <p:spPr bwMode="auto">
          <a:xfrm>
            <a:off x="687970" y="906375"/>
            <a:ext cx="4676193" cy="866484"/>
          </a:xfrm>
        </p:spPr>
        <p:txBody>
          <a:bodyPr wrap="square"/>
          <a:lstStyle/>
          <a:p>
            <a:pPr>
              <a:defRPr/>
            </a:pPr>
            <a:r>
              <a:rPr lang="sv-SE" sz="2800" b="0" i="0" u="none" strike="noStrike" cap="none" spc="0" dirty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Få namngivna stormar</a:t>
            </a:r>
            <a:br>
              <a:rPr lang="sv-SE" sz="1800" dirty="0">
                <a:latin typeface="Arial"/>
              </a:rPr>
            </a:br>
            <a:r>
              <a:rPr lang="sv-SE" sz="1800" b="1" dirty="0" err="1">
                <a:latin typeface="Arial"/>
              </a:rPr>
              <a:t>Byvindens</a:t>
            </a:r>
            <a:r>
              <a:rPr lang="sv-SE" sz="1800" b="1" dirty="0">
                <a:latin typeface="Arial"/>
              </a:rPr>
              <a:t> avvikelse mot det normala (1995-2015)</a:t>
            </a:r>
            <a:endParaRPr b="1" dirty="0">
              <a:latin typeface="Arial"/>
            </a:endParaRPr>
          </a:p>
        </p:txBody>
      </p:sp>
      <p:sp>
        <p:nvSpPr>
          <p:cNvPr id="1205388357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687970" y="1862507"/>
            <a:ext cx="4100054" cy="2397699"/>
          </a:xfrm>
        </p:spPr>
        <p:txBody>
          <a:bodyPr/>
          <a:lstStyle/>
          <a:p>
            <a:pPr>
              <a:defRPr/>
            </a:pPr>
            <a:endParaRPr lang="en-US" sz="14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Det var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ganska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få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namngivna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stormar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under </a:t>
            </a:r>
            <a:br>
              <a:rPr lang="sv-SE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år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2022. Dessa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inskränker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sig till Malik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slutet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av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januari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och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Nora den 18-19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februari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sz="14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samband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med Malik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uppmättes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årets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högsta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medelvind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vid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kuststationer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med </a:t>
            </a:r>
            <a:r>
              <a:rPr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27,9 m/s 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vid Örskär vid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Upplandskusten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den 30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januari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</a:p>
          <a:p>
            <a:pPr>
              <a:defRPr/>
            </a:pP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Hösten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förflöt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däremot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helt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utan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stormar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de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svenska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farvattnen</a:t>
            </a: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sz="14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C67492-D3C9-44DF-AD11-3B8FEBB87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10" y="36000"/>
            <a:ext cx="2571750" cy="51435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0A17C5A-892D-4C27-AA9D-C31E82293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68094"/>
            <a:ext cx="324000" cy="148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8541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4708E26-5E02-4646-B487-CCF682599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60" y="31500"/>
            <a:ext cx="2556000" cy="5112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 bwMode="auto">
          <a:xfrm>
            <a:off x="687972" y="906378"/>
            <a:ext cx="3516468" cy="427113"/>
          </a:xfrm>
        </p:spPr>
        <p:txBody>
          <a:bodyPr/>
          <a:lstStyle/>
          <a:p>
            <a:pPr>
              <a:defRPr/>
            </a:pPr>
            <a:r>
              <a:rPr lang="sv-SE"/>
              <a:t>Svenskt solrekord</a:t>
            </a:r>
            <a:br>
              <a:rPr lang="sv-SE" sz="1800">
                <a:latin typeface="Arial"/>
              </a:rPr>
            </a:br>
            <a:r>
              <a:rPr lang="sv-SE" sz="1800" b="1">
                <a:latin typeface="+mn-lt"/>
              </a:rPr>
              <a:t>Antal soltimmar 2022</a:t>
            </a:r>
            <a:endParaRPr b="1"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687974" y="1563637"/>
            <a:ext cx="4244390" cy="2673482"/>
          </a:xfrm>
        </p:spPr>
        <p:txBody>
          <a:bodyPr/>
          <a:lstStyle/>
          <a:p>
            <a:pPr>
              <a:defRPr/>
            </a:pPr>
            <a:endParaRPr lang="en-US" sz="16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År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2022 var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soligare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än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normalt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vid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praktiskt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taget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alla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våra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strålningsstationer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r>
              <a:rPr sz="1600" b="0" i="0" u="none" dirty="0">
                <a:solidFill>
                  <a:srgbClr val="000000"/>
                </a:solidFill>
                <a:latin typeface="Noto Sans Adlam Unjoined"/>
                <a:ea typeface="Noto Sans Adlam Unjoined"/>
                <a:cs typeface="Noto Sans Adlam Unjoined"/>
              </a:rPr>
              <a:t> </a:t>
            </a:r>
            <a:endParaRPr dirty="0"/>
          </a:p>
          <a:p>
            <a:pPr>
              <a:defRPr/>
            </a:pP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Allra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mest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sol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fick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Hoburg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på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södra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Gotland med </a:t>
            </a:r>
            <a:r>
              <a:rPr sz="16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2464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timmar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Det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är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rekord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inte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bara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för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den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stationen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utan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för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Sverige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som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helhet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r>
              <a:rPr sz="1200" b="0" i="0" u="none" dirty="0">
                <a:solidFill>
                  <a:srgbClr val="000000"/>
                </a:solidFill>
                <a:latin typeface="Noto Sans Adlam Unjoined"/>
                <a:ea typeface="Noto Sans Adlam Unjoined"/>
                <a:cs typeface="Noto Sans Adlam Unjoined"/>
              </a:rPr>
              <a:t> </a:t>
            </a:r>
          </a:p>
          <a:p>
            <a:pPr>
              <a:defRPr/>
            </a:pP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Rekord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sattes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dessutom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Visby, Göteborg.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Nordkoster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Växjö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Karlskrona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och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Falsterbo</a:t>
            </a:r>
            <a:r>
              <a:rPr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endParaRPr sz="16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ruta 5"/>
          <p:cNvSpPr txBox="1"/>
          <p:nvPr/>
        </p:nvSpPr>
        <p:spPr bwMode="auto">
          <a:xfrm>
            <a:off x="611556" y="339499"/>
            <a:ext cx="1307077" cy="22863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900">
                <a:latin typeface="Arial Black"/>
              </a:rPr>
              <a:t>VÄDERÅRET 2022</a:t>
            </a:r>
            <a:endParaRPr sz="900">
              <a:latin typeface="Arial Black"/>
            </a:endParaRPr>
          </a:p>
        </p:txBody>
      </p:sp>
      <p:sp>
        <p:nvSpPr>
          <p:cNvPr id="9" name="textruta 6"/>
          <p:cNvSpPr txBox="1"/>
          <p:nvPr/>
        </p:nvSpPr>
        <p:spPr bwMode="auto">
          <a:xfrm>
            <a:off x="8748463" y="4813348"/>
            <a:ext cx="25359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800">
                <a:latin typeface="Arial Black"/>
              </a:rPr>
              <a:t>8</a:t>
            </a:r>
            <a:endParaRPr>
              <a:latin typeface="Arial Black"/>
            </a:endParaRPr>
          </a:p>
        </p:txBody>
      </p:sp>
      <p:grpSp>
        <p:nvGrpSpPr>
          <p:cNvPr id="16" name="Grupp 15"/>
          <p:cNvGrpSpPr/>
          <p:nvPr/>
        </p:nvGrpSpPr>
        <p:grpSpPr bwMode="auto">
          <a:xfrm>
            <a:off x="7020271" y="4237119"/>
            <a:ext cx="2088233" cy="369332"/>
            <a:chOff x="0" y="-108448"/>
            <a:chExt cx="2088233" cy="369332"/>
          </a:xfrm>
        </p:grpSpPr>
        <p:cxnSp>
          <p:nvCxnSpPr>
            <p:cNvPr id="24" name="Rak pil 54" title="pil pekar på Nikkaluokta"/>
            <p:cNvCxnSpPr>
              <a:cxnSpLocks/>
            </p:cNvCxnSpPr>
            <p:nvPr/>
          </p:nvCxnSpPr>
          <p:spPr bwMode="auto">
            <a:xfrm flipH="1">
              <a:off x="0" y="77416"/>
              <a:ext cx="72008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ruta 46" descr="Årets lägsta temperatur var -39,5 °C&#10; i Nikkaluokta 31 januari&#10;" title="Årets lägsta temperatur"/>
            <p:cNvSpPr txBox="1"/>
            <p:nvPr/>
          </p:nvSpPr>
          <p:spPr bwMode="auto">
            <a:xfrm>
              <a:off x="841560" y="-108448"/>
              <a:ext cx="124667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defRPr/>
              </a:pPr>
              <a:r>
                <a:rPr lang="sv-SE" sz="1200" dirty="0">
                  <a:solidFill>
                    <a:srgbClr val="000000"/>
                  </a:solidFill>
                </a:rPr>
                <a:t>Hoburg</a:t>
              </a:r>
              <a:r>
                <a:rPr lang="sv-SE" sz="1200" dirty="0"/>
                <a:t> </a:t>
              </a:r>
            </a:p>
            <a:p>
              <a:pPr>
                <a:defRPr/>
              </a:pPr>
              <a:r>
                <a:rPr lang="sv-SE" sz="1200" dirty="0">
                  <a:solidFill>
                    <a:srgbClr val="000000"/>
                  </a:solidFill>
                </a:rPr>
                <a:t>2464 timmar</a:t>
              </a:r>
              <a:endParaRPr lang="sv-S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092094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ma">
  <a:themeElements>
    <a:clrScheme name="SMHI_svarttext_ljusbakgrund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EA8A1"/>
      </a:accent1>
      <a:accent2>
        <a:srgbClr val="3DA000"/>
      </a:accent2>
      <a:accent3>
        <a:srgbClr val="3B9CDF"/>
      </a:accent3>
      <a:accent4>
        <a:srgbClr val="035154"/>
      </a:accent4>
      <a:accent5>
        <a:srgbClr val="184F00"/>
      </a:accent5>
      <a:accent6>
        <a:srgbClr val="004591"/>
      </a:accent6>
      <a:hlink>
        <a:srgbClr val="0C6BC4"/>
      </a:hlink>
      <a:folHlink>
        <a:srgbClr val="004591"/>
      </a:folHlink>
    </a:clrScheme>
    <a:fontScheme name="Rubrik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-tem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/>
      <a:bodyPr/>
      <a:lstStyle/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1372</Words>
  <Application>Microsoft Office PowerPoint</Application>
  <DocSecurity>0</DocSecurity>
  <PresentationFormat>Bildspel på skärmen (16:9)</PresentationFormat>
  <Paragraphs>176</Paragraphs>
  <Slides>19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MS Sans Serif</vt:lpstr>
      <vt:lpstr>Noto Sans Adlam Unjoined</vt:lpstr>
      <vt:lpstr>Wingdings</vt:lpstr>
      <vt:lpstr>Office-tema</vt:lpstr>
      <vt:lpstr>Mycket torrt i  sydöstra Sverige</vt:lpstr>
      <vt:lpstr>Väderåret 2022  </vt:lpstr>
      <vt:lpstr>Varmt i hela landet Årsmedeltemperatur för Sverige 2022</vt:lpstr>
      <vt:lpstr>Varmt i hela landet Medeltemperaturens avvikelse från referensnormalperioden 1991-2020 </vt:lpstr>
      <vt:lpstr>Ett av de varmaste åren hittills </vt:lpstr>
      <vt:lpstr>Nederbördsfattig mars Nederbördssumma för Sverige 2022 </vt:lpstr>
      <vt:lpstr>Störst avvikelse i  nordväst och i sydost Nederbörd i procent jämfört med referensnormalperioden 1991-2020</vt:lpstr>
      <vt:lpstr>Få namngivna stormar Byvindens avvikelse mot det normala (1995-2015)</vt:lpstr>
      <vt:lpstr>Svenskt solrekord Antal soltimmar 2022</vt:lpstr>
      <vt:lpstr>Mycket snö i november Snödjup den 21 november 2022 </vt:lpstr>
      <vt:lpstr>Höga flöden</vt:lpstr>
      <vt:lpstr>Låga flöden i sydöstra Sverige</vt:lpstr>
      <vt:lpstr>Vattennivåer i de stora sjöarna</vt:lpstr>
      <vt:lpstr>Is på sjöar vintern 2021/2022</vt:lpstr>
      <vt:lpstr> Lindrig men lång isvinter</vt:lpstr>
      <vt:lpstr> Isvintern 2021-2022</vt:lpstr>
      <vt:lpstr>Årlig maximal isutbredning  i Östersjön 1900-2022</vt:lpstr>
      <vt:lpstr>Förekomst av cyanobakterier 2022</vt:lpstr>
      <vt:lpstr>Geografiskt samlad cyanosommar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Jansson Kristian;Veronica Sandin Wärn</dc:creator>
  <cp:keywords/>
  <dc:description/>
  <cp:lastModifiedBy>Wärn Veronica</cp:lastModifiedBy>
  <cp:revision>377</cp:revision>
  <dcterms:created xsi:type="dcterms:W3CDTF">2020-10-06T08:54:58Z</dcterms:created>
  <dcterms:modified xsi:type="dcterms:W3CDTF">2023-06-02T13:31:38Z</dcterms:modified>
  <cp:category/>
  <dc:identifier/>
  <cp:contentStatus/>
  <dc:language/>
  <cp:version/>
</cp:coreProperties>
</file>