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4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2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5143500" type="screen16x9"/>
  <p:notesSz cx="9144000" cy="51435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 /><Relationship Id="rId24" Type="http://schemas.openxmlformats.org/officeDocument/2006/relationships/tableStyles" Target="tableStyles.xml" /><Relationship Id="rId25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 hidden="0"/>
          <p:cNvSpPr>
            <a:spLocks noGrp="1"/>
          </p:cNvSpPr>
          <p:nvPr isPhoto="0" userDrawn="0">
            <p:ph type="hdr" sz="quarter" hasCustomPrompt="0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 hidden="0"/>
          <p:cNvSpPr>
            <a:spLocks noGrp="1"/>
          </p:cNvSpPr>
          <p:nvPr isPhoto="0" userDrawn="0">
            <p:ph type="dt" idx="2" hasCustomPrompt="0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2" hidden="0"/>
          <p:cNvSpPr>
            <a:spLocks noGrp="1"/>
          </p:cNvSpPr>
          <p:nvPr isPhoto="0" userDrawn="0">
            <p:ph type="dt" idx="3" hasCustomPrompt="0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 hidden="0"/>
          <p:cNvSpPr>
            <a:spLocks noGrp="1"/>
          </p:cNvSpPr>
          <p:nvPr isPhoto="0" userDrawn="0">
            <p:ph type="body" sz="quarter" idx="1" hasCustomPrompt="0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4" hasCustomPrompt="0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0" hasCustomPrompt="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 hidden="0"/>
          <p:cNvSpPr>
            <a:spLocks noChangeAspect="1" noGrp="1" noRot="1"/>
          </p:cNvSpPr>
          <p:nvPr isPhoto="0" userDrawn="0">
            <p:ph type="sldImg" hasCustomPrompt="0"/>
          </p:nvPr>
        </p:nvSpPr>
        <p:spPr bwMode="auto"/>
      </p:sp>
      <p:sp>
        <p:nvSpPr>
          <p:cNvPr id="3" name="Notes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sz="1200" b="0" i="0" u="none">
                <a:solidFill>
                  <a:srgbClr val="000000"/>
                </a:solidFill>
                <a:latin typeface="Noto Sans Adlam Unjoined"/>
                <a:ea typeface="Noto Sans Adlam Unjoined"/>
                <a:cs typeface="Noto Sans Adlam Unjoined"/>
              </a:rPr>
              <a:t>Nederbördsöverskotten skapades till stor del genom ett mycket omfattande regn den 17 augusti, då elva stationer hade en dygnsmängd på minst 100 mm. Allra mest uppmättes då vid automatstationen i Gävle med </a:t>
            </a:r>
            <a:r>
              <a:rPr sz="1200" b="1" i="0" u="none">
                <a:solidFill>
                  <a:srgbClr val="000000"/>
                </a:solidFill>
                <a:latin typeface="Noto Sans Adlam Unjoined"/>
                <a:ea typeface="Noto Sans Adlam Unjoined"/>
                <a:cs typeface="Noto Sans Adlam Unjoined"/>
              </a:rPr>
              <a:t>161,6 mm</a:t>
            </a:r>
            <a:r>
              <a:rPr sz="1200" b="0" i="0" u="none">
                <a:solidFill>
                  <a:srgbClr val="000000"/>
                </a:solidFill>
                <a:latin typeface="Noto Sans Adlam Unjoined"/>
                <a:ea typeface="Noto Sans Adlam Unjoined"/>
                <a:cs typeface="Noto Sans Adlam Unjoined"/>
              </a:rPr>
              <a:t>.</a:t>
            </a:r>
            <a:endParaRPr/>
          </a:p>
        </p:txBody>
      </p:sp>
      <p:sp>
        <p:nvSpPr>
          <p:cNvPr id="4" name="Slide Number Placeholder 3" hidden="0"/>
          <p:cNvSpPr>
            <a:spLocks noGrp="1"/>
          </p:cNvSpPr>
          <p:nvPr isPhoto="0" userDrawn="0">
            <p:ph type="sldNum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Rubrikbild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1"/>
          </p:nvPr>
        </p:nvSpPr>
        <p:spPr bwMode="auto">
          <a:xfrm>
            <a:off x="2847903" y="3245810"/>
            <a:ext cx="5761253" cy="1101600"/>
          </a:xfrm>
        </p:spPr>
        <p:txBody>
          <a:bodyPr lIns="0" rIns="0" anchor="t">
            <a:noAutofit/>
          </a:bodyPr>
          <a:lstStyle>
            <a:lvl1pPr>
              <a:defRPr lang="sv-SE" sz="2800" strike="noStrike" cap="all">
                <a:solidFill>
                  <a:schemeClr val="tx1"/>
                </a:solidFill>
                <a:latin typeface="Arial Black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sv-SE" sz="2800" cap="all">
                <a:latin typeface="Arial Black"/>
              </a:rPr>
              <a:t>KLICKA här FÖR ATT LÄGGA TILL RUBRIK</a:t>
            </a:r>
            <a:endParaRPr lang="sv-SE" sz="2800">
              <a:latin typeface="Arial Black"/>
            </a:endParaRPr>
          </a:p>
        </p:txBody>
      </p:sp>
      <p:pic>
        <p:nvPicPr>
          <p:cNvPr id="5" name="Bildobjekt 18" hidden="0"/>
          <p:cNvPicPr>
            <a:picLocks noChangeAspect="1"/>
          </p:cNvPicPr>
          <p:nvPr isPhoto="0" userDrawn="1"/>
        </p:nvPicPr>
        <p:blipFill>
          <a:blip r:embed="rId2"/>
          <a:srcRect l="1835" t="26230" r="0" b="0"/>
          <a:stretch/>
        </p:blipFill>
        <p:spPr bwMode="auto">
          <a:xfrm>
            <a:off x="0" y="0"/>
            <a:ext cx="5143624" cy="4296194"/>
          </a:xfrm>
          <a:prstGeom prst="rect">
            <a:avLst/>
          </a:prstGeom>
        </p:spPr>
      </p:pic>
      <p:sp>
        <p:nvSpPr>
          <p:cNvPr id="6" name="Subtitle 4" hidden="0"/>
          <p:cNvSpPr>
            <a:spLocks noChangeArrowheads="1" noGrp="1"/>
          </p:cNvSpPr>
          <p:nvPr isPhoto="0" userDrawn="0">
            <p:ph type="subTitle" idx="1" hasCustomPrompt="1"/>
          </p:nvPr>
        </p:nvSpPr>
        <p:spPr bwMode="auto">
          <a:xfrm>
            <a:off x="2847903" y="2785367"/>
            <a:ext cx="5761254" cy="421481"/>
          </a:xfrm>
          <a:prstGeom prst="rect">
            <a:avLst/>
          </a:prstGeom>
        </p:spPr>
        <p:txBody>
          <a:bodyPr wrap="none" lIns="0" rIns="0" anchor="b">
            <a:noAutofit/>
          </a:bodyPr>
          <a:lstStyle>
            <a:lvl1pPr marL="0" indent="0">
              <a:buFont typeface="Wingdings"/>
              <a:buNone/>
              <a:defRPr sz="1600" cap="all"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sv-SE"/>
              <a:t>KLICKA här FÖR ATT LÄGGA TILL RUBRIK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våradig rubrik och innehåll 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descr="Tvåradersrubrik" hidden="0"/>
          <p:cNvSpPr>
            <a:spLocks noGrp="1"/>
          </p:cNvSpPr>
          <p:nvPr isPhoto="0" userDrawn="0">
            <p:ph type="title" hasCustomPrompt="1"/>
          </p:nvPr>
        </p:nvSpPr>
        <p:spPr bwMode="auto">
          <a:xfrm>
            <a:off x="687972" y="906380"/>
            <a:ext cx="7771816" cy="860400"/>
          </a:xfrm>
        </p:spPr>
        <p:txBody>
          <a:bodyPr lIns="0" rIns="0" numCol="1" anchor="t">
            <a:noAutofit/>
          </a:bodyPr>
          <a:lstStyle>
            <a:lvl1pPr>
              <a:defRPr lang="sv-SE" sz="2800">
                <a:solidFill>
                  <a:schemeClr val="tx1"/>
                </a:solidFill>
                <a:latin typeface="Arial Black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sv-SE" sz="2800">
                <a:latin typeface="Arial Black"/>
              </a:rPr>
              <a:t>Klicka för att lägga till </a:t>
            </a:r>
            <a:br>
              <a:rPr lang="sv-SE" sz="2800">
                <a:latin typeface="Arial Black"/>
              </a:rPr>
            </a:br>
            <a:r>
              <a:rPr lang="sv-SE" sz="2800">
                <a:latin typeface="Arial Black"/>
              </a:rPr>
              <a:t>tvåradig rubrik</a:t>
            </a:r>
            <a:endParaRPr lang="sv-SE">
              <a:latin typeface="Arial Black"/>
            </a:endParaRPr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1"/>
          </p:nvPr>
        </p:nvSpPr>
        <p:spPr bwMode="auto">
          <a:xfrm>
            <a:off x="687972" y="1828800"/>
            <a:ext cx="7771815" cy="3163570"/>
          </a:xfrm>
        </p:spPr>
        <p:txBody>
          <a:bodyPr lIns="0" rIns="0">
            <a:noAutofit/>
          </a:bodyPr>
          <a:lstStyle>
            <a:lvl1pPr>
              <a:defRPr/>
            </a:lvl1pPr>
          </a:lstStyle>
          <a:p>
            <a:pPr lvl="0">
              <a:defRPr/>
            </a:pPr>
            <a:r>
              <a:rPr lang="en-US"/>
              <a:t>Skriv text här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Enradig rubrik och innehåll 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descr="enradig rubriktext" hidden="0"/>
          <p:cNvSpPr>
            <a:spLocks noGrp="1"/>
          </p:cNvSpPr>
          <p:nvPr isPhoto="0" userDrawn="0">
            <p:ph type="title" hasCustomPrompt="1"/>
          </p:nvPr>
        </p:nvSpPr>
        <p:spPr bwMode="auto">
          <a:xfrm>
            <a:off x="687972" y="906380"/>
            <a:ext cx="7771815" cy="425675"/>
          </a:xfrm>
        </p:spPr>
        <p:txBody>
          <a:bodyPr wrap="none" lIns="0" rIns="0" anchor="t">
            <a:noAutofit/>
          </a:bodyPr>
          <a:lstStyle>
            <a:lvl1pPr>
              <a:defRPr lang="sv-SE" sz="2800">
                <a:solidFill>
                  <a:schemeClr val="tx1"/>
                </a:solidFill>
                <a:latin typeface="Arial Black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sv-SE" sz="2800">
                <a:latin typeface="Arial Black"/>
              </a:rPr>
              <a:t>Klicka för att lägga till enradig rubrik</a:t>
            </a:r>
            <a:endParaRPr lang="sv-SE">
              <a:latin typeface="Arial Black"/>
            </a:endParaRPr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1"/>
          </p:nvPr>
        </p:nvSpPr>
        <p:spPr bwMode="auto">
          <a:xfrm>
            <a:off x="687972" y="1393200"/>
            <a:ext cx="7771815" cy="3587950"/>
          </a:xfrm>
        </p:spPr>
        <p:txBody>
          <a:bodyPr lIns="0" rIns="0">
            <a:noAutofit/>
          </a:bodyPr>
          <a:lstStyle>
            <a:lvl1pPr>
              <a:defRPr/>
            </a:lvl1pPr>
          </a:lstStyle>
          <a:p>
            <a:pPr lvl="0">
              <a:defRPr/>
            </a:pPr>
            <a:r>
              <a:rPr lang="en-US"/>
              <a:t>Skriv text här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Avsnittsrubri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1"/>
          </p:nvPr>
        </p:nvSpPr>
        <p:spPr bwMode="auto">
          <a:xfrm>
            <a:off x="725300" y="3231607"/>
            <a:ext cx="6179635" cy="445539"/>
          </a:xfrm>
        </p:spPr>
        <p:txBody>
          <a:bodyPr wrap="none" lIns="0" tIns="0" rIns="0" bIns="0" anchor="b">
            <a:noAutofit/>
          </a:bodyPr>
          <a:lstStyle>
            <a:lvl1pPr>
              <a:defRPr sz="2800"/>
            </a:lvl1pPr>
          </a:lstStyle>
          <a:p>
            <a:pPr>
              <a:defRPr/>
            </a:pPr>
            <a:r>
              <a:rPr lang="sv-SE" sz="2800">
                <a:latin typeface="Arial Black"/>
              </a:rPr>
              <a:t>Lägg till enradig avsnittsrubrik</a:t>
            </a:r>
            <a:endParaRPr/>
          </a:p>
        </p:txBody>
      </p:sp>
      <p:pic>
        <p:nvPicPr>
          <p:cNvPr id="5" name="Bildobjekt 7" hidden="0"/>
          <p:cNvPicPr>
            <a:picLocks noChangeAspect="1"/>
          </p:cNvPicPr>
          <p:nvPr isPhoto="0" userDrawn="1"/>
        </p:nvPicPr>
        <p:blipFill>
          <a:blip r:embed="rId2"/>
          <a:srcRect l="40913" t="26230" r="0" b="0"/>
          <a:stretch/>
        </p:blipFill>
        <p:spPr bwMode="auto">
          <a:xfrm>
            <a:off x="0" y="0"/>
            <a:ext cx="3095728" cy="42961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våradig rubrik och två innehållsdelar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1"/>
          </p:nvPr>
        </p:nvSpPr>
        <p:spPr bwMode="auto">
          <a:xfrm>
            <a:off x="687974" y="906380"/>
            <a:ext cx="7768851" cy="860400"/>
          </a:xfrm>
        </p:spPr>
        <p:txBody>
          <a:bodyPr lIns="0" rIns="0" anchor="t">
            <a:noAutofit/>
          </a:bodyPr>
          <a:lstStyle>
            <a:lvl1pPr>
              <a:defRPr sz="2800"/>
            </a:lvl1pPr>
          </a:lstStyle>
          <a:p>
            <a:pPr>
              <a:defRPr/>
            </a:pPr>
            <a:r>
              <a:rPr lang="sv-SE" sz="2800">
                <a:latin typeface="Arial Black"/>
              </a:rPr>
              <a:t>Klicka för att lägga till </a:t>
            </a:r>
            <a:br>
              <a:rPr lang="sv-SE" sz="2800">
                <a:latin typeface="Arial Black"/>
              </a:rPr>
            </a:br>
            <a:r>
              <a:rPr lang="sv-SE" sz="2800">
                <a:latin typeface="Arial Black"/>
              </a:rPr>
              <a:t>tvåradig rubrik</a:t>
            </a:r>
            <a:endParaRPr lang="sv-SE">
              <a:latin typeface="Arial Black"/>
            </a:endParaRPr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sz="half" idx="1" hasCustomPrompt="1"/>
          </p:nvPr>
        </p:nvSpPr>
        <p:spPr bwMode="auto">
          <a:xfrm>
            <a:off x="687975" y="1830235"/>
            <a:ext cx="3704637" cy="3163570"/>
          </a:xfrm>
        </p:spPr>
        <p:txBody>
          <a:bodyPr lIns="0" rIns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sv-SE"/>
              <a:t>Skriv text här</a:t>
            </a:r>
            <a:endParaRPr/>
          </a:p>
          <a:p>
            <a:pPr lvl="1">
              <a:defRPr/>
            </a:pPr>
            <a:r>
              <a:rPr lang="sv-SE"/>
              <a:t>Nivå två</a:t>
            </a:r>
            <a:endParaRPr/>
          </a:p>
          <a:p>
            <a:pPr lvl="2">
              <a:defRPr/>
            </a:pPr>
            <a:r>
              <a:rPr lang="sv-SE"/>
              <a:t>Nivå tre</a:t>
            </a:r>
            <a:endParaRPr/>
          </a:p>
          <a:p>
            <a:pPr lvl="3">
              <a:defRPr/>
            </a:pPr>
            <a:r>
              <a:rPr lang="sv-SE"/>
              <a:t>Nivå fyra</a:t>
            </a:r>
            <a:endParaRPr/>
          </a:p>
          <a:p>
            <a:pPr lvl="4">
              <a:defRPr/>
            </a:pPr>
            <a:r>
              <a:rPr lang="sv-SE"/>
              <a:t>Nivå fem</a:t>
            </a:r>
            <a:endParaRPr lang="en-US"/>
          </a:p>
        </p:txBody>
      </p:sp>
      <p:sp>
        <p:nvSpPr>
          <p:cNvPr id="6" name="Content Placeholder 2" hidden="0"/>
          <p:cNvSpPr>
            <a:spLocks noGrp="1"/>
          </p:cNvSpPr>
          <p:nvPr isPhoto="0" userDrawn="0">
            <p:ph sz="half" idx="10" hasCustomPrompt="1"/>
          </p:nvPr>
        </p:nvSpPr>
        <p:spPr bwMode="auto">
          <a:xfrm>
            <a:off x="4755150" y="1828800"/>
            <a:ext cx="3704637" cy="3164400"/>
          </a:xfrm>
        </p:spPr>
        <p:txBody>
          <a:bodyPr lIns="0" rIns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sv-SE"/>
              <a:t>Skriv text här</a:t>
            </a:r>
            <a:endParaRPr/>
          </a:p>
          <a:p>
            <a:pPr lvl="1">
              <a:defRPr/>
            </a:pPr>
            <a:r>
              <a:rPr lang="sv-SE"/>
              <a:t>Nivå två</a:t>
            </a:r>
            <a:endParaRPr/>
          </a:p>
          <a:p>
            <a:pPr lvl="2">
              <a:defRPr/>
            </a:pPr>
            <a:r>
              <a:rPr lang="sv-SE"/>
              <a:t>Nivå tre</a:t>
            </a:r>
            <a:endParaRPr/>
          </a:p>
          <a:p>
            <a:pPr lvl="3">
              <a:defRPr/>
            </a:pPr>
            <a:r>
              <a:rPr lang="sv-SE"/>
              <a:t>Nivå fyra</a:t>
            </a:r>
            <a:endParaRPr/>
          </a:p>
          <a:p>
            <a:pPr lvl="4">
              <a:defRPr/>
            </a:pPr>
            <a:r>
              <a:rPr lang="sv-SE"/>
              <a:t>Nivå fem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Enradig rubrik och två innehållsdelar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1"/>
          </p:nvPr>
        </p:nvSpPr>
        <p:spPr bwMode="auto">
          <a:xfrm>
            <a:off x="687974" y="906380"/>
            <a:ext cx="7771813" cy="425675"/>
          </a:xfrm>
        </p:spPr>
        <p:txBody>
          <a:bodyPr wrap="none" lIns="0" rIns="0" anchor="t">
            <a:noAutofit/>
          </a:bodyPr>
          <a:lstStyle>
            <a:lvl1pPr>
              <a:defRPr sz="2800"/>
            </a:lvl1pPr>
          </a:lstStyle>
          <a:p>
            <a:pPr>
              <a:defRPr/>
            </a:pPr>
            <a:r>
              <a:rPr lang="sv-SE" sz="2800">
                <a:latin typeface="Arial Black"/>
              </a:rPr>
              <a:t>Klicka för att lägga till enradig rubrik</a:t>
            </a:r>
            <a:endParaRPr lang="sv-SE">
              <a:latin typeface="Arial Black"/>
            </a:endParaRPr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sz="half" idx="1" hasCustomPrompt="1"/>
          </p:nvPr>
        </p:nvSpPr>
        <p:spPr bwMode="auto">
          <a:xfrm>
            <a:off x="687975" y="1394460"/>
            <a:ext cx="3704637" cy="3590289"/>
          </a:xfrm>
        </p:spPr>
        <p:txBody>
          <a:bodyPr lIns="0" rIns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sv-SE"/>
              <a:t>Skriv text här</a:t>
            </a:r>
            <a:endParaRPr/>
          </a:p>
          <a:p>
            <a:pPr lvl="1">
              <a:defRPr/>
            </a:pPr>
            <a:r>
              <a:rPr lang="sv-SE"/>
              <a:t>Nivå två</a:t>
            </a:r>
            <a:endParaRPr/>
          </a:p>
          <a:p>
            <a:pPr lvl="2">
              <a:defRPr/>
            </a:pPr>
            <a:r>
              <a:rPr lang="sv-SE"/>
              <a:t>Nivå tre</a:t>
            </a:r>
            <a:endParaRPr/>
          </a:p>
          <a:p>
            <a:pPr lvl="3">
              <a:defRPr/>
            </a:pPr>
            <a:r>
              <a:rPr lang="sv-SE"/>
              <a:t>Nivå fyra</a:t>
            </a:r>
            <a:endParaRPr/>
          </a:p>
          <a:p>
            <a:pPr lvl="4">
              <a:defRPr/>
            </a:pPr>
            <a:r>
              <a:rPr lang="sv-SE"/>
              <a:t>Nivå fem</a:t>
            </a:r>
            <a:endParaRPr lang="en-US"/>
          </a:p>
        </p:txBody>
      </p:sp>
      <p:sp>
        <p:nvSpPr>
          <p:cNvPr id="6" name="Content Placeholder 2" hidden="0"/>
          <p:cNvSpPr>
            <a:spLocks noGrp="1"/>
          </p:cNvSpPr>
          <p:nvPr isPhoto="0" userDrawn="0">
            <p:ph sz="half" idx="10" hasCustomPrompt="1"/>
          </p:nvPr>
        </p:nvSpPr>
        <p:spPr bwMode="auto">
          <a:xfrm>
            <a:off x="4755150" y="1394461"/>
            <a:ext cx="3704637" cy="3590288"/>
          </a:xfrm>
        </p:spPr>
        <p:txBody>
          <a:bodyPr lIns="0" rIns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sv-SE"/>
              <a:t>Skriv text här</a:t>
            </a:r>
            <a:endParaRPr/>
          </a:p>
          <a:p>
            <a:pPr lvl="1">
              <a:defRPr/>
            </a:pPr>
            <a:r>
              <a:rPr lang="sv-SE"/>
              <a:t>Nivå två</a:t>
            </a:r>
            <a:endParaRPr/>
          </a:p>
          <a:p>
            <a:pPr lvl="2">
              <a:defRPr/>
            </a:pPr>
            <a:r>
              <a:rPr lang="sv-SE"/>
              <a:t>Nivå tre</a:t>
            </a:r>
            <a:endParaRPr/>
          </a:p>
          <a:p>
            <a:pPr lvl="3">
              <a:defRPr/>
            </a:pPr>
            <a:r>
              <a:rPr lang="sv-SE"/>
              <a:t>Nivå fyra</a:t>
            </a:r>
            <a:endParaRPr/>
          </a:p>
          <a:p>
            <a:pPr lvl="4">
              <a:defRPr/>
            </a:pPr>
            <a:r>
              <a:rPr lang="sv-SE"/>
              <a:t>Nivå fem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_Tom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5F6F7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84213" y="273844"/>
            <a:ext cx="6950654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84213" y="1369218"/>
            <a:ext cx="7775576" cy="3263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sv-SE"/>
              <a:t>Redigera format för bakgrundstext</a:t>
            </a:r>
            <a:endParaRPr/>
          </a:p>
          <a:p>
            <a:pPr lvl="1">
              <a:defRPr/>
            </a:pPr>
            <a:r>
              <a:rPr lang="sv-SE"/>
              <a:t>Nivå två</a:t>
            </a:r>
            <a:endParaRPr/>
          </a:p>
          <a:p>
            <a:pPr lvl="2">
              <a:defRPr/>
            </a:pPr>
            <a:r>
              <a:rPr lang="sv-SE"/>
              <a:t>Nivå tre</a:t>
            </a:r>
            <a:endParaRPr/>
          </a:p>
          <a:p>
            <a:pPr lvl="3">
              <a:defRPr/>
            </a:pPr>
            <a:r>
              <a:rPr lang="sv-SE"/>
              <a:t>Nivå fyra</a:t>
            </a:r>
            <a:endParaRPr/>
          </a:p>
          <a:p>
            <a:pPr lvl="4">
              <a:defRPr/>
            </a:pPr>
            <a:r>
              <a:rPr lang="sv-SE"/>
              <a:t>Nivå fem</a:t>
            </a:r>
            <a:endParaRPr lang="en-US"/>
          </a:p>
        </p:txBody>
      </p:sp>
      <p:pic>
        <p:nvPicPr>
          <p:cNvPr id="6" name="Bildobjekt 7" hidden="0"/>
          <p:cNvPicPr>
            <a:picLocks noChangeAspect="1"/>
          </p:cNvPicPr>
          <p:nvPr isPhoto="0" userDrawn="1"/>
        </p:nvPicPr>
        <p:blipFill>
          <a:blip r:embed="rId9"/>
          <a:stretch/>
        </p:blipFill>
        <p:spPr bwMode="auto">
          <a:xfrm>
            <a:off x="7988400" y="356400"/>
            <a:ext cx="805680" cy="325893"/>
          </a:xfrm>
          <a:prstGeom prst="rect">
            <a:avLst/>
          </a:prstGeom>
        </p:spPr>
      </p:pic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1"/>
  <p:txStyles>
    <p:titleStyle>
      <a:lvl1pPr algn="l" defTabSz="685800">
        <a:lnSpc>
          <a:spcPct val="90000"/>
        </a:lnSpc>
        <a:spcBef>
          <a:spcPts val="0"/>
        </a:spcBef>
        <a:buNone/>
        <a:defRPr sz="2800">
          <a:solidFill>
            <a:schemeClr val="tx1"/>
          </a:solidFill>
          <a:latin typeface="Arial Black"/>
          <a:ea typeface="+mj-ea"/>
          <a:cs typeface="+mj-cs"/>
        </a:defRPr>
      </a:lvl1pPr>
    </p:titleStyle>
    <p:bodyStyle>
      <a:lvl1pPr marL="342900" indent="-342900" algn="l" defTabSz="685800">
        <a:lnSpc>
          <a:spcPct val="90000"/>
        </a:lnSpc>
        <a:spcBef>
          <a:spcPts val="750"/>
        </a:spcBef>
        <a:buFont typeface="Wingdings"/>
        <a:buChar char="§"/>
        <a:defRPr sz="1800">
          <a:solidFill>
            <a:schemeClr val="tx1"/>
          </a:solidFill>
          <a:latin typeface="Arial"/>
          <a:ea typeface="+mn-ea"/>
          <a:cs typeface="Arial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Wingdings"/>
        <a:buChar char="§"/>
        <a:defRPr sz="18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Wingdings"/>
        <a:buChar char="§"/>
        <a:defRPr sz="18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Wingdings"/>
        <a:buChar char="§"/>
        <a:defRPr sz="18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Wingdings"/>
        <a:buChar char="§"/>
        <a:defRPr sz="18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Kraftiga sommaregn och tidvis höga flöden</a:t>
            </a:r>
            <a:endParaRPr/>
          </a:p>
        </p:txBody>
      </p:sp>
      <p:sp>
        <p:nvSpPr>
          <p:cNvPr id="5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2847900" y="2785365"/>
            <a:ext cx="1750578" cy="421623"/>
          </a:xfrm>
        </p:spPr>
        <p:txBody>
          <a:bodyPr/>
          <a:lstStyle/>
          <a:p>
            <a:pPr>
              <a:defRPr/>
            </a:pPr>
            <a:r>
              <a:rPr lang="sv-SE"/>
              <a:t>Väderåret 2021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6715805" name="Rubrik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Höga flöden</a:t>
            </a:r>
            <a:endParaRPr/>
          </a:p>
        </p:txBody>
      </p:sp>
      <p:sp>
        <p:nvSpPr>
          <p:cNvPr id="199933592" name="Platshållare för innehåll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687975" y="1275607"/>
            <a:ext cx="3956033" cy="2664295"/>
          </a:xfrm>
        </p:spPr>
        <p:txBody>
          <a:bodyPr/>
          <a:lstStyle/>
          <a:p>
            <a:pPr>
              <a:defRPr/>
            </a:pPr>
            <a:endParaRPr lang="en-US" sz="16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en-US" sz="16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Vårfloden var över lag lugn, men det rådde höga flöden i Norrbotten.</a:t>
            </a:r>
            <a:endParaRPr sz="16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en-US" sz="16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Kraftig nederbörd 25 maj gav höga flöden i sydöstra Svealand. </a:t>
            </a:r>
            <a:endParaRPr sz="16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en-US" sz="16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Kraftig nederbörd 17-18 augusti gav höga flöden i Gästrikland, Hälsingland och Dalarna.</a:t>
            </a:r>
            <a:endParaRPr sz="16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en-US" sz="16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Höstregn gav höga flöden i Värmland.</a:t>
            </a:r>
            <a:endParaRPr sz="16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sz="1600">
              <a:latin typeface="Arial"/>
              <a:ea typeface="Arial"/>
              <a:cs typeface="Arial"/>
            </a:endParaRPr>
          </a:p>
        </p:txBody>
      </p:sp>
      <p:sp>
        <p:nvSpPr>
          <p:cNvPr id="1356448329" name="textruta 5" hidden="0"/>
          <p:cNvSpPr txBox="1"/>
          <p:nvPr isPhoto="0" userDrawn="0"/>
        </p:nvSpPr>
        <p:spPr bwMode="auto">
          <a:xfrm>
            <a:off x="611558" y="339501"/>
            <a:ext cx="1319592" cy="2308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900">
                <a:latin typeface="Arial Black"/>
              </a:rPr>
              <a:t>VÄDERÅRET 2021</a:t>
            </a:r>
            <a:endParaRPr sz="900">
              <a:latin typeface="Arial Black"/>
            </a:endParaRPr>
          </a:p>
        </p:txBody>
      </p:sp>
      <p:sp>
        <p:nvSpPr>
          <p:cNvPr id="15" name="textruta 6" hidden="0"/>
          <p:cNvSpPr txBox="1"/>
          <p:nvPr isPhoto="0" userDrawn="0"/>
        </p:nvSpPr>
        <p:spPr bwMode="auto">
          <a:xfrm>
            <a:off x="8748463" y="4813348"/>
            <a:ext cx="322524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800">
                <a:latin typeface="Arial Black"/>
              </a:rPr>
              <a:t>10</a:t>
            </a:r>
            <a:endParaRPr>
              <a:latin typeface="Arial Black"/>
            </a:endParaRPr>
          </a:p>
        </p:txBody>
      </p:sp>
      <p:grpSp>
        <p:nvGrpSpPr>
          <p:cNvPr id="27" name="Grupp 26" hidden="0"/>
          <p:cNvGrpSpPr/>
          <p:nvPr isPhoto="0" userDrawn="0"/>
        </p:nvGrpSpPr>
        <p:grpSpPr bwMode="auto">
          <a:xfrm>
            <a:off x="4860032" y="299928"/>
            <a:ext cx="3809341" cy="4757337"/>
            <a:chOff x="4453308" y="267783"/>
            <a:chExt cx="3809341" cy="4757337"/>
          </a:xfrm>
        </p:grpSpPr>
        <p:grpSp>
          <p:nvGrpSpPr>
            <p:cNvPr id="28" name="Grupp 27" hidden="0"/>
            <p:cNvGrpSpPr/>
            <p:nvPr isPhoto="0" userDrawn="0"/>
          </p:nvGrpSpPr>
          <p:grpSpPr bwMode="auto">
            <a:xfrm>
              <a:off x="4453308" y="267783"/>
              <a:ext cx="3809341" cy="4757337"/>
              <a:chOff x="4453308" y="267783"/>
              <a:chExt cx="3809341" cy="4757337"/>
            </a:xfrm>
          </p:grpSpPr>
          <p:pic>
            <p:nvPicPr>
              <p:cNvPr id="33" name="Bildobjekt 32" hidden="0"/>
              <p:cNvPicPr>
                <a:picLocks noChangeAspect="1"/>
              </p:cNvPicPr>
              <p:nvPr isPhoto="0" userDrawn="0"/>
            </p:nvPicPr>
            <p:blipFill>
              <a:blip r:embed="rId2"/>
              <a:stretch/>
            </p:blipFill>
            <p:spPr bwMode="auto">
              <a:xfrm>
                <a:off x="4992606" y="267783"/>
                <a:ext cx="2353296" cy="4757337"/>
              </a:xfrm>
              <a:prstGeom prst="rect">
                <a:avLst/>
              </a:prstGeom>
            </p:spPr>
          </p:pic>
          <p:sp>
            <p:nvSpPr>
              <p:cNvPr id="34" name="textruta 8" hidden="0"/>
              <p:cNvSpPr txBox="1"/>
              <p:nvPr isPhoto="0" userDrawn="0"/>
            </p:nvSpPr>
            <p:spPr bwMode="auto">
              <a:xfrm>
                <a:off x="7178698" y="1147813"/>
                <a:ext cx="1083951" cy="430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sv-SE" sz="1100"/>
                  <a:t>Höga flöden </a:t>
                </a:r>
                <a:endParaRPr/>
              </a:p>
              <a:p>
                <a:pPr>
                  <a:defRPr/>
                </a:pPr>
                <a:r>
                  <a:rPr lang="sv-SE" sz="1100"/>
                  <a:t>i slutet av maj.</a:t>
                </a:r>
                <a:endParaRPr/>
              </a:p>
            </p:txBody>
          </p:sp>
          <p:sp>
            <p:nvSpPr>
              <p:cNvPr id="35" name="textruta 9" hidden="0"/>
              <p:cNvSpPr txBox="1"/>
              <p:nvPr isPhoto="0" userDrawn="0"/>
            </p:nvSpPr>
            <p:spPr bwMode="auto">
              <a:xfrm>
                <a:off x="6474307" y="3562225"/>
                <a:ext cx="1045478" cy="430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sv-SE" sz="1100"/>
                  <a:t>Höga flöden </a:t>
                </a:r>
                <a:endParaRPr/>
              </a:p>
              <a:p>
                <a:pPr>
                  <a:defRPr/>
                </a:pPr>
                <a:r>
                  <a:rPr lang="sv-SE" sz="1100"/>
                  <a:t>i slutet av maj</a:t>
                </a:r>
                <a:endParaRPr/>
              </a:p>
            </p:txBody>
          </p:sp>
          <p:sp>
            <p:nvSpPr>
              <p:cNvPr id="36" name="textruta 10" hidden="0"/>
              <p:cNvSpPr txBox="1"/>
              <p:nvPr isPhoto="0" userDrawn="0"/>
            </p:nvSpPr>
            <p:spPr bwMode="auto">
              <a:xfrm>
                <a:off x="6307664" y="2898960"/>
                <a:ext cx="1249059" cy="430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sv-SE" sz="1100"/>
                  <a:t>Höga flöden i </a:t>
                </a:r>
                <a:endParaRPr/>
              </a:p>
              <a:p>
                <a:pPr>
                  <a:defRPr/>
                </a:pPr>
                <a:r>
                  <a:rPr lang="sv-SE" sz="1100"/>
                  <a:t>mitten av augusti</a:t>
                </a:r>
                <a:endParaRPr/>
              </a:p>
            </p:txBody>
          </p:sp>
          <p:sp>
            <p:nvSpPr>
              <p:cNvPr id="37" name="textruta 11" hidden="0"/>
              <p:cNvSpPr txBox="1"/>
              <p:nvPr isPhoto="0" userDrawn="0"/>
            </p:nvSpPr>
            <p:spPr bwMode="auto">
              <a:xfrm>
                <a:off x="4453308" y="3230856"/>
                <a:ext cx="1273104" cy="430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sv-SE" sz="1100"/>
                  <a:t>Höga flöden i </a:t>
                </a:r>
                <a:endParaRPr/>
              </a:p>
              <a:p>
                <a:pPr>
                  <a:defRPr/>
                </a:pPr>
                <a:r>
                  <a:rPr lang="sv-SE" sz="1100"/>
                  <a:t>början av oktober</a:t>
                </a:r>
                <a:endParaRPr/>
              </a:p>
            </p:txBody>
          </p:sp>
        </p:grpSp>
        <p:sp>
          <p:nvSpPr>
            <p:cNvPr id="29" name="Frihandsfigur: Form 15" hidden="0"/>
            <p:cNvSpPr/>
            <p:nvPr isPhoto="0" userDrawn="0"/>
          </p:nvSpPr>
          <p:spPr bwMode="auto">
            <a:xfrm>
              <a:off x="6712578" y="822607"/>
              <a:ext cx="431991" cy="735555"/>
            </a:xfrm>
            <a:custGeom>
              <a:avLst/>
              <a:gdLst>
                <a:gd name="connsiteX0" fmla="*/ 377952 w 621792"/>
                <a:gd name="connsiteY0" fmla="*/ 615696 h 816864"/>
                <a:gd name="connsiteX1" fmla="*/ 377952 w 621792"/>
                <a:gd name="connsiteY1" fmla="*/ 615696 h 816864"/>
                <a:gd name="connsiteX2" fmla="*/ 475488 w 621792"/>
                <a:gd name="connsiteY2" fmla="*/ 609600 h 816864"/>
                <a:gd name="connsiteX3" fmla="*/ 585216 w 621792"/>
                <a:gd name="connsiteY3" fmla="*/ 591312 h 816864"/>
                <a:gd name="connsiteX4" fmla="*/ 603504 w 621792"/>
                <a:gd name="connsiteY4" fmla="*/ 579120 h 816864"/>
                <a:gd name="connsiteX5" fmla="*/ 621792 w 621792"/>
                <a:gd name="connsiteY5" fmla="*/ 542544 h 816864"/>
                <a:gd name="connsiteX6" fmla="*/ 609600 w 621792"/>
                <a:gd name="connsiteY6" fmla="*/ 475488 h 816864"/>
                <a:gd name="connsiteX7" fmla="*/ 597408 w 621792"/>
                <a:gd name="connsiteY7" fmla="*/ 457200 h 816864"/>
                <a:gd name="connsiteX8" fmla="*/ 573024 w 621792"/>
                <a:gd name="connsiteY8" fmla="*/ 414528 h 816864"/>
                <a:gd name="connsiteX9" fmla="*/ 554736 w 621792"/>
                <a:gd name="connsiteY9" fmla="*/ 408432 h 816864"/>
                <a:gd name="connsiteX10" fmla="*/ 542544 w 621792"/>
                <a:gd name="connsiteY10" fmla="*/ 384048 h 816864"/>
                <a:gd name="connsiteX11" fmla="*/ 530352 w 621792"/>
                <a:gd name="connsiteY11" fmla="*/ 365760 h 816864"/>
                <a:gd name="connsiteX12" fmla="*/ 518160 w 621792"/>
                <a:gd name="connsiteY12" fmla="*/ 329184 h 816864"/>
                <a:gd name="connsiteX13" fmla="*/ 512064 w 621792"/>
                <a:gd name="connsiteY13" fmla="*/ 310896 h 816864"/>
                <a:gd name="connsiteX14" fmla="*/ 524256 w 621792"/>
                <a:gd name="connsiteY14" fmla="*/ 201168 h 816864"/>
                <a:gd name="connsiteX15" fmla="*/ 530352 w 621792"/>
                <a:gd name="connsiteY15" fmla="*/ 182880 h 816864"/>
                <a:gd name="connsiteX16" fmla="*/ 518160 w 621792"/>
                <a:gd name="connsiteY16" fmla="*/ 109728 h 816864"/>
                <a:gd name="connsiteX17" fmla="*/ 493776 w 621792"/>
                <a:gd name="connsiteY17" fmla="*/ 73152 h 816864"/>
                <a:gd name="connsiteX18" fmla="*/ 469392 w 621792"/>
                <a:gd name="connsiteY18" fmla="*/ 42672 h 816864"/>
                <a:gd name="connsiteX19" fmla="*/ 457200 w 621792"/>
                <a:gd name="connsiteY19" fmla="*/ 24384 h 816864"/>
                <a:gd name="connsiteX20" fmla="*/ 377952 w 621792"/>
                <a:gd name="connsiteY20" fmla="*/ 0 h 816864"/>
                <a:gd name="connsiteX21" fmla="*/ 268224 w 621792"/>
                <a:gd name="connsiteY21" fmla="*/ 18288 h 816864"/>
                <a:gd name="connsiteX22" fmla="*/ 249936 w 621792"/>
                <a:gd name="connsiteY22" fmla="*/ 30480 h 816864"/>
                <a:gd name="connsiteX23" fmla="*/ 237744 w 621792"/>
                <a:gd name="connsiteY23" fmla="*/ 48768 h 816864"/>
                <a:gd name="connsiteX24" fmla="*/ 176784 w 621792"/>
                <a:gd name="connsiteY24" fmla="*/ 91440 h 816864"/>
                <a:gd name="connsiteX25" fmla="*/ 164592 w 621792"/>
                <a:gd name="connsiteY25" fmla="*/ 109728 h 816864"/>
                <a:gd name="connsiteX26" fmla="*/ 146304 w 621792"/>
                <a:gd name="connsiteY26" fmla="*/ 128016 h 816864"/>
                <a:gd name="connsiteX27" fmla="*/ 121920 w 621792"/>
                <a:gd name="connsiteY27" fmla="*/ 164592 h 816864"/>
                <a:gd name="connsiteX28" fmla="*/ 97536 w 621792"/>
                <a:gd name="connsiteY28" fmla="*/ 207264 h 816864"/>
                <a:gd name="connsiteX29" fmla="*/ 91440 w 621792"/>
                <a:gd name="connsiteY29" fmla="*/ 225552 h 816864"/>
                <a:gd name="connsiteX30" fmla="*/ 67056 w 621792"/>
                <a:gd name="connsiteY30" fmla="*/ 262128 h 816864"/>
                <a:gd name="connsiteX31" fmla="*/ 48768 w 621792"/>
                <a:gd name="connsiteY31" fmla="*/ 298704 h 816864"/>
                <a:gd name="connsiteX32" fmla="*/ 42672 w 621792"/>
                <a:gd name="connsiteY32" fmla="*/ 316992 h 816864"/>
                <a:gd name="connsiteX33" fmla="*/ 30480 w 621792"/>
                <a:gd name="connsiteY33" fmla="*/ 335280 h 816864"/>
                <a:gd name="connsiteX34" fmla="*/ 12192 w 621792"/>
                <a:gd name="connsiteY34" fmla="*/ 371856 h 816864"/>
                <a:gd name="connsiteX35" fmla="*/ 0 w 621792"/>
                <a:gd name="connsiteY35" fmla="*/ 463296 h 816864"/>
                <a:gd name="connsiteX36" fmla="*/ 6096 w 621792"/>
                <a:gd name="connsiteY36" fmla="*/ 615696 h 816864"/>
                <a:gd name="connsiteX37" fmla="*/ 18288 w 621792"/>
                <a:gd name="connsiteY37" fmla="*/ 640080 h 816864"/>
                <a:gd name="connsiteX38" fmla="*/ 24384 w 621792"/>
                <a:gd name="connsiteY38" fmla="*/ 658368 h 816864"/>
                <a:gd name="connsiteX39" fmla="*/ 36576 w 621792"/>
                <a:gd name="connsiteY39" fmla="*/ 676656 h 816864"/>
                <a:gd name="connsiteX40" fmla="*/ 42672 w 621792"/>
                <a:gd name="connsiteY40" fmla="*/ 694944 h 816864"/>
                <a:gd name="connsiteX41" fmla="*/ 60960 w 621792"/>
                <a:gd name="connsiteY41" fmla="*/ 713232 h 816864"/>
                <a:gd name="connsiteX42" fmla="*/ 91440 w 621792"/>
                <a:gd name="connsiteY42" fmla="*/ 749808 h 816864"/>
                <a:gd name="connsiteX43" fmla="*/ 128016 w 621792"/>
                <a:gd name="connsiteY43" fmla="*/ 774192 h 816864"/>
                <a:gd name="connsiteX44" fmla="*/ 146304 w 621792"/>
                <a:gd name="connsiteY44" fmla="*/ 786384 h 816864"/>
                <a:gd name="connsiteX45" fmla="*/ 201168 w 621792"/>
                <a:gd name="connsiteY45" fmla="*/ 810768 h 816864"/>
                <a:gd name="connsiteX46" fmla="*/ 219456 w 621792"/>
                <a:gd name="connsiteY46" fmla="*/ 816864 h 816864"/>
                <a:gd name="connsiteX47" fmla="*/ 249936 w 621792"/>
                <a:gd name="connsiteY47" fmla="*/ 792480 h 816864"/>
                <a:gd name="connsiteX48" fmla="*/ 268224 w 621792"/>
                <a:gd name="connsiteY48" fmla="*/ 786384 h 816864"/>
                <a:gd name="connsiteX49" fmla="*/ 280416 w 621792"/>
                <a:gd name="connsiteY49" fmla="*/ 768096 h 816864"/>
                <a:gd name="connsiteX50" fmla="*/ 298704 w 621792"/>
                <a:gd name="connsiteY50" fmla="*/ 755904 h 816864"/>
                <a:gd name="connsiteX51" fmla="*/ 304800 w 621792"/>
                <a:gd name="connsiteY51" fmla="*/ 725424 h 816864"/>
                <a:gd name="connsiteX52" fmla="*/ 310896 w 621792"/>
                <a:gd name="connsiteY52" fmla="*/ 707136 h 816864"/>
                <a:gd name="connsiteX53" fmla="*/ 316992 w 621792"/>
                <a:gd name="connsiteY53" fmla="*/ 676656 h 816864"/>
                <a:gd name="connsiteX54" fmla="*/ 329184 w 621792"/>
                <a:gd name="connsiteY54" fmla="*/ 658368 h 816864"/>
                <a:gd name="connsiteX55" fmla="*/ 335280 w 621792"/>
                <a:gd name="connsiteY55" fmla="*/ 615696 h 816864"/>
                <a:gd name="connsiteX56" fmla="*/ 377952 w 621792"/>
                <a:gd name="connsiteY56" fmla="*/ 615696 h 816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21792" h="816864" fill="norm" stroke="1" extrusionOk="0">
                  <a:moveTo>
                    <a:pt x="377952" y="615696"/>
                  </a:moveTo>
                  <a:lnTo>
                    <a:pt x="377952" y="615696"/>
                  </a:lnTo>
                  <a:lnTo>
                    <a:pt x="475488" y="609600"/>
                  </a:lnTo>
                  <a:cubicBezTo>
                    <a:pt x="495981" y="608136"/>
                    <a:pt x="559812" y="608248"/>
                    <a:pt x="585216" y="591312"/>
                  </a:cubicBezTo>
                  <a:lnTo>
                    <a:pt x="603504" y="579120"/>
                  </a:lnTo>
                  <a:cubicBezTo>
                    <a:pt x="609668" y="569874"/>
                    <a:pt x="621792" y="555163"/>
                    <a:pt x="621792" y="542544"/>
                  </a:cubicBezTo>
                  <a:cubicBezTo>
                    <a:pt x="621792" y="529936"/>
                    <a:pt x="618173" y="492634"/>
                    <a:pt x="609600" y="475488"/>
                  </a:cubicBezTo>
                  <a:cubicBezTo>
                    <a:pt x="606323" y="468935"/>
                    <a:pt x="601043" y="463561"/>
                    <a:pt x="597408" y="457200"/>
                  </a:cubicBezTo>
                  <a:cubicBezTo>
                    <a:pt x="593619" y="450568"/>
                    <a:pt x="580841" y="420781"/>
                    <a:pt x="573024" y="414528"/>
                  </a:cubicBezTo>
                  <a:cubicBezTo>
                    <a:pt x="568006" y="410514"/>
                    <a:pt x="560832" y="410464"/>
                    <a:pt x="554736" y="408432"/>
                  </a:cubicBezTo>
                  <a:cubicBezTo>
                    <a:pt x="550672" y="400304"/>
                    <a:pt x="547053" y="391938"/>
                    <a:pt x="542544" y="384048"/>
                  </a:cubicBezTo>
                  <a:cubicBezTo>
                    <a:pt x="538909" y="377687"/>
                    <a:pt x="533328" y="372455"/>
                    <a:pt x="530352" y="365760"/>
                  </a:cubicBezTo>
                  <a:cubicBezTo>
                    <a:pt x="525133" y="354016"/>
                    <a:pt x="522224" y="341376"/>
                    <a:pt x="518160" y="329184"/>
                  </a:cubicBezTo>
                  <a:lnTo>
                    <a:pt x="512064" y="310896"/>
                  </a:lnTo>
                  <a:cubicBezTo>
                    <a:pt x="515180" y="273501"/>
                    <a:pt x="516161" y="237595"/>
                    <a:pt x="524256" y="201168"/>
                  </a:cubicBezTo>
                  <a:cubicBezTo>
                    <a:pt x="525650" y="194895"/>
                    <a:pt x="528320" y="188976"/>
                    <a:pt x="530352" y="182880"/>
                  </a:cubicBezTo>
                  <a:cubicBezTo>
                    <a:pt x="529233" y="172808"/>
                    <a:pt x="528089" y="127600"/>
                    <a:pt x="518160" y="109728"/>
                  </a:cubicBezTo>
                  <a:cubicBezTo>
                    <a:pt x="511044" y="96919"/>
                    <a:pt x="498410" y="87053"/>
                    <a:pt x="493776" y="73152"/>
                  </a:cubicBezTo>
                  <a:cubicBezTo>
                    <a:pt x="485363" y="47913"/>
                    <a:pt x="493027" y="58428"/>
                    <a:pt x="469392" y="42672"/>
                  </a:cubicBezTo>
                  <a:cubicBezTo>
                    <a:pt x="465328" y="36576"/>
                    <a:pt x="462381" y="29565"/>
                    <a:pt x="457200" y="24384"/>
                  </a:cubicBezTo>
                  <a:cubicBezTo>
                    <a:pt x="436825" y="4009"/>
                    <a:pt x="403802" y="3693"/>
                    <a:pt x="377952" y="0"/>
                  </a:cubicBezTo>
                  <a:cubicBezTo>
                    <a:pt x="357041" y="1743"/>
                    <a:pt x="293848" y="1205"/>
                    <a:pt x="268224" y="18288"/>
                  </a:cubicBezTo>
                  <a:lnTo>
                    <a:pt x="249936" y="30480"/>
                  </a:lnTo>
                  <a:cubicBezTo>
                    <a:pt x="245872" y="36576"/>
                    <a:pt x="243258" y="43943"/>
                    <a:pt x="237744" y="48768"/>
                  </a:cubicBezTo>
                  <a:cubicBezTo>
                    <a:pt x="221812" y="62709"/>
                    <a:pt x="192715" y="75509"/>
                    <a:pt x="176784" y="91440"/>
                  </a:cubicBezTo>
                  <a:cubicBezTo>
                    <a:pt x="171603" y="96621"/>
                    <a:pt x="169282" y="104100"/>
                    <a:pt x="164592" y="109728"/>
                  </a:cubicBezTo>
                  <a:cubicBezTo>
                    <a:pt x="159073" y="116351"/>
                    <a:pt x="151597" y="121211"/>
                    <a:pt x="146304" y="128016"/>
                  </a:cubicBezTo>
                  <a:cubicBezTo>
                    <a:pt x="137308" y="139582"/>
                    <a:pt x="130048" y="152400"/>
                    <a:pt x="121920" y="164592"/>
                  </a:cubicBezTo>
                  <a:cubicBezTo>
                    <a:pt x="109676" y="182958"/>
                    <a:pt x="106817" y="185608"/>
                    <a:pt x="97536" y="207264"/>
                  </a:cubicBezTo>
                  <a:cubicBezTo>
                    <a:pt x="95005" y="213170"/>
                    <a:pt x="94561" y="219935"/>
                    <a:pt x="91440" y="225552"/>
                  </a:cubicBezTo>
                  <a:cubicBezTo>
                    <a:pt x="84324" y="238361"/>
                    <a:pt x="71690" y="248227"/>
                    <a:pt x="67056" y="262128"/>
                  </a:cubicBezTo>
                  <a:cubicBezTo>
                    <a:pt x="51734" y="308095"/>
                    <a:pt x="72403" y="251435"/>
                    <a:pt x="48768" y="298704"/>
                  </a:cubicBezTo>
                  <a:cubicBezTo>
                    <a:pt x="45894" y="304451"/>
                    <a:pt x="45546" y="311245"/>
                    <a:pt x="42672" y="316992"/>
                  </a:cubicBezTo>
                  <a:cubicBezTo>
                    <a:pt x="39395" y="323545"/>
                    <a:pt x="33757" y="328727"/>
                    <a:pt x="30480" y="335280"/>
                  </a:cubicBezTo>
                  <a:cubicBezTo>
                    <a:pt x="5241" y="385757"/>
                    <a:pt x="47133" y="319445"/>
                    <a:pt x="12192" y="371856"/>
                  </a:cubicBezTo>
                  <a:cubicBezTo>
                    <a:pt x="8083" y="396512"/>
                    <a:pt x="0" y="440913"/>
                    <a:pt x="0" y="463296"/>
                  </a:cubicBezTo>
                  <a:cubicBezTo>
                    <a:pt x="0" y="514137"/>
                    <a:pt x="865" y="565125"/>
                    <a:pt x="6096" y="615696"/>
                  </a:cubicBezTo>
                  <a:cubicBezTo>
                    <a:pt x="7031" y="624735"/>
                    <a:pt x="14708" y="631727"/>
                    <a:pt x="18288" y="640080"/>
                  </a:cubicBezTo>
                  <a:cubicBezTo>
                    <a:pt x="20819" y="645986"/>
                    <a:pt x="21510" y="652621"/>
                    <a:pt x="24384" y="658368"/>
                  </a:cubicBezTo>
                  <a:cubicBezTo>
                    <a:pt x="27661" y="664921"/>
                    <a:pt x="33299" y="670103"/>
                    <a:pt x="36576" y="676656"/>
                  </a:cubicBezTo>
                  <a:cubicBezTo>
                    <a:pt x="39450" y="682403"/>
                    <a:pt x="39108" y="689597"/>
                    <a:pt x="42672" y="694944"/>
                  </a:cubicBezTo>
                  <a:cubicBezTo>
                    <a:pt x="47454" y="702117"/>
                    <a:pt x="55441" y="706609"/>
                    <a:pt x="60960" y="713232"/>
                  </a:cubicBezTo>
                  <a:cubicBezTo>
                    <a:pt x="79498" y="735477"/>
                    <a:pt x="66132" y="730124"/>
                    <a:pt x="91440" y="749808"/>
                  </a:cubicBezTo>
                  <a:cubicBezTo>
                    <a:pt x="103006" y="758804"/>
                    <a:pt x="115824" y="766064"/>
                    <a:pt x="128016" y="774192"/>
                  </a:cubicBezTo>
                  <a:lnTo>
                    <a:pt x="146304" y="786384"/>
                  </a:lnTo>
                  <a:cubicBezTo>
                    <a:pt x="175285" y="805705"/>
                    <a:pt x="157641" y="796259"/>
                    <a:pt x="201168" y="810768"/>
                  </a:cubicBezTo>
                  <a:lnTo>
                    <a:pt x="219456" y="816864"/>
                  </a:lnTo>
                  <a:cubicBezTo>
                    <a:pt x="265423" y="801542"/>
                    <a:pt x="210545" y="823993"/>
                    <a:pt x="249936" y="792480"/>
                  </a:cubicBezTo>
                  <a:cubicBezTo>
                    <a:pt x="254954" y="788466"/>
                    <a:pt x="262128" y="788416"/>
                    <a:pt x="268224" y="786384"/>
                  </a:cubicBezTo>
                  <a:cubicBezTo>
                    <a:pt x="272288" y="780288"/>
                    <a:pt x="275235" y="773277"/>
                    <a:pt x="280416" y="768096"/>
                  </a:cubicBezTo>
                  <a:cubicBezTo>
                    <a:pt x="285597" y="762915"/>
                    <a:pt x="295069" y="762265"/>
                    <a:pt x="298704" y="755904"/>
                  </a:cubicBezTo>
                  <a:cubicBezTo>
                    <a:pt x="303845" y="746908"/>
                    <a:pt x="302287" y="735476"/>
                    <a:pt x="304800" y="725424"/>
                  </a:cubicBezTo>
                  <a:cubicBezTo>
                    <a:pt x="306358" y="719190"/>
                    <a:pt x="309338" y="713370"/>
                    <a:pt x="310896" y="707136"/>
                  </a:cubicBezTo>
                  <a:cubicBezTo>
                    <a:pt x="313409" y="697084"/>
                    <a:pt x="313354" y="686358"/>
                    <a:pt x="316992" y="676656"/>
                  </a:cubicBezTo>
                  <a:cubicBezTo>
                    <a:pt x="319564" y="669796"/>
                    <a:pt x="325120" y="664464"/>
                    <a:pt x="329184" y="658368"/>
                  </a:cubicBezTo>
                  <a:cubicBezTo>
                    <a:pt x="331216" y="644144"/>
                    <a:pt x="329444" y="628826"/>
                    <a:pt x="335280" y="615696"/>
                  </a:cubicBezTo>
                  <a:cubicBezTo>
                    <a:pt x="344205" y="595614"/>
                    <a:pt x="387396" y="603504"/>
                    <a:pt x="377952" y="615696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sv-SE"/>
            </a:p>
          </p:txBody>
        </p:sp>
        <p:sp>
          <p:nvSpPr>
            <p:cNvPr id="30" name="Frihandsfigur: Form 4" hidden="0"/>
            <p:cNvSpPr/>
            <p:nvPr isPhoto="0" userDrawn="0"/>
          </p:nvSpPr>
          <p:spPr bwMode="auto">
            <a:xfrm>
              <a:off x="5846510" y="3502257"/>
              <a:ext cx="646080" cy="384824"/>
            </a:xfrm>
            <a:custGeom>
              <a:avLst/>
              <a:gdLst>
                <a:gd name="connsiteX0" fmla="*/ 247135 w 646082"/>
                <a:gd name="connsiteY0" fmla="*/ 370703 h 384825"/>
                <a:gd name="connsiteX1" fmla="*/ 247135 w 646082"/>
                <a:gd name="connsiteY1" fmla="*/ 370703 h 384825"/>
                <a:gd name="connsiteX2" fmla="*/ 278910 w 646082"/>
                <a:gd name="connsiteY2" fmla="*/ 367172 h 384825"/>
                <a:gd name="connsiteX3" fmla="*/ 289501 w 646082"/>
                <a:gd name="connsiteY3" fmla="*/ 363642 h 384825"/>
                <a:gd name="connsiteX4" fmla="*/ 314215 w 646082"/>
                <a:gd name="connsiteY4" fmla="*/ 360111 h 384825"/>
                <a:gd name="connsiteX5" fmla="*/ 328337 w 646082"/>
                <a:gd name="connsiteY5" fmla="*/ 356581 h 384825"/>
                <a:gd name="connsiteX6" fmla="*/ 381294 w 646082"/>
                <a:gd name="connsiteY6" fmla="*/ 353050 h 384825"/>
                <a:gd name="connsiteX7" fmla="*/ 416599 w 646082"/>
                <a:gd name="connsiteY7" fmla="*/ 345989 h 384825"/>
                <a:gd name="connsiteX8" fmla="*/ 437782 w 646082"/>
                <a:gd name="connsiteY8" fmla="*/ 331867 h 384825"/>
                <a:gd name="connsiteX9" fmla="*/ 448374 w 646082"/>
                <a:gd name="connsiteY9" fmla="*/ 324806 h 384825"/>
                <a:gd name="connsiteX10" fmla="*/ 455435 w 646082"/>
                <a:gd name="connsiteY10" fmla="*/ 314215 h 384825"/>
                <a:gd name="connsiteX11" fmla="*/ 476618 w 646082"/>
                <a:gd name="connsiteY11" fmla="*/ 300093 h 384825"/>
                <a:gd name="connsiteX12" fmla="*/ 487209 w 646082"/>
                <a:gd name="connsiteY12" fmla="*/ 293032 h 384825"/>
                <a:gd name="connsiteX13" fmla="*/ 508392 w 646082"/>
                <a:gd name="connsiteY13" fmla="*/ 285971 h 384825"/>
                <a:gd name="connsiteX14" fmla="*/ 518984 w 646082"/>
                <a:gd name="connsiteY14" fmla="*/ 282440 h 384825"/>
                <a:gd name="connsiteX15" fmla="*/ 533106 w 646082"/>
                <a:gd name="connsiteY15" fmla="*/ 278910 h 384825"/>
                <a:gd name="connsiteX16" fmla="*/ 543697 w 646082"/>
                <a:gd name="connsiteY16" fmla="*/ 271849 h 384825"/>
                <a:gd name="connsiteX17" fmla="*/ 564881 w 646082"/>
                <a:gd name="connsiteY17" fmla="*/ 261257 h 384825"/>
                <a:gd name="connsiteX18" fmla="*/ 589594 w 646082"/>
                <a:gd name="connsiteY18" fmla="*/ 233013 h 384825"/>
                <a:gd name="connsiteX19" fmla="*/ 603716 w 646082"/>
                <a:gd name="connsiteY19" fmla="*/ 211830 h 384825"/>
                <a:gd name="connsiteX20" fmla="*/ 624899 w 646082"/>
                <a:gd name="connsiteY20" fmla="*/ 197708 h 384825"/>
                <a:gd name="connsiteX21" fmla="*/ 631960 w 646082"/>
                <a:gd name="connsiteY21" fmla="*/ 176525 h 384825"/>
                <a:gd name="connsiteX22" fmla="*/ 639021 w 646082"/>
                <a:gd name="connsiteY22" fmla="*/ 165934 h 384825"/>
                <a:gd name="connsiteX23" fmla="*/ 646082 w 646082"/>
                <a:gd name="connsiteY23" fmla="*/ 144750 h 384825"/>
                <a:gd name="connsiteX24" fmla="*/ 639021 w 646082"/>
                <a:gd name="connsiteY24" fmla="*/ 116506 h 384825"/>
                <a:gd name="connsiteX25" fmla="*/ 628430 w 646082"/>
                <a:gd name="connsiteY25" fmla="*/ 88262 h 384825"/>
                <a:gd name="connsiteX26" fmla="*/ 617838 w 646082"/>
                <a:gd name="connsiteY26" fmla="*/ 84732 h 384825"/>
                <a:gd name="connsiteX27" fmla="*/ 607247 w 646082"/>
                <a:gd name="connsiteY27" fmla="*/ 74140 h 384825"/>
                <a:gd name="connsiteX28" fmla="*/ 596655 w 646082"/>
                <a:gd name="connsiteY28" fmla="*/ 67079 h 384825"/>
                <a:gd name="connsiteX29" fmla="*/ 593125 w 646082"/>
                <a:gd name="connsiteY29" fmla="*/ 56488 h 384825"/>
                <a:gd name="connsiteX30" fmla="*/ 582533 w 646082"/>
                <a:gd name="connsiteY30" fmla="*/ 52957 h 384825"/>
                <a:gd name="connsiteX31" fmla="*/ 571942 w 646082"/>
                <a:gd name="connsiteY31" fmla="*/ 45896 h 384825"/>
                <a:gd name="connsiteX32" fmla="*/ 564881 w 646082"/>
                <a:gd name="connsiteY32" fmla="*/ 35305 h 384825"/>
                <a:gd name="connsiteX33" fmla="*/ 536636 w 646082"/>
                <a:gd name="connsiteY33" fmla="*/ 24713 h 384825"/>
                <a:gd name="connsiteX34" fmla="*/ 511923 w 646082"/>
                <a:gd name="connsiteY34" fmla="*/ 14122 h 384825"/>
                <a:gd name="connsiteX35" fmla="*/ 476618 w 646082"/>
                <a:gd name="connsiteY35" fmla="*/ 3530 h 384825"/>
                <a:gd name="connsiteX36" fmla="*/ 349520 w 646082"/>
                <a:gd name="connsiteY36" fmla="*/ 0 h 384825"/>
                <a:gd name="connsiteX37" fmla="*/ 243605 w 646082"/>
                <a:gd name="connsiteY37" fmla="*/ 3530 h 384825"/>
                <a:gd name="connsiteX38" fmla="*/ 222422 w 646082"/>
                <a:gd name="connsiteY38" fmla="*/ 10591 h 384825"/>
                <a:gd name="connsiteX39" fmla="*/ 211830 w 646082"/>
                <a:gd name="connsiteY39" fmla="*/ 17652 h 384825"/>
                <a:gd name="connsiteX40" fmla="*/ 204769 w 646082"/>
                <a:gd name="connsiteY40" fmla="*/ 28244 h 384825"/>
                <a:gd name="connsiteX41" fmla="*/ 190647 w 646082"/>
                <a:gd name="connsiteY41" fmla="*/ 31774 h 384825"/>
                <a:gd name="connsiteX42" fmla="*/ 183586 w 646082"/>
                <a:gd name="connsiteY42" fmla="*/ 42366 h 384825"/>
                <a:gd name="connsiteX43" fmla="*/ 172995 w 646082"/>
                <a:gd name="connsiteY43" fmla="*/ 45896 h 384825"/>
                <a:gd name="connsiteX44" fmla="*/ 162403 w 646082"/>
                <a:gd name="connsiteY44" fmla="*/ 52957 h 384825"/>
                <a:gd name="connsiteX45" fmla="*/ 141220 w 646082"/>
                <a:gd name="connsiteY45" fmla="*/ 67079 h 384825"/>
                <a:gd name="connsiteX46" fmla="*/ 134159 w 646082"/>
                <a:gd name="connsiteY46" fmla="*/ 77671 h 384825"/>
                <a:gd name="connsiteX47" fmla="*/ 120037 w 646082"/>
                <a:gd name="connsiteY47" fmla="*/ 84732 h 384825"/>
                <a:gd name="connsiteX48" fmla="*/ 112976 w 646082"/>
                <a:gd name="connsiteY48" fmla="*/ 95323 h 384825"/>
                <a:gd name="connsiteX49" fmla="*/ 91793 w 646082"/>
                <a:gd name="connsiteY49" fmla="*/ 105915 h 384825"/>
                <a:gd name="connsiteX50" fmla="*/ 77671 w 646082"/>
                <a:gd name="connsiteY50" fmla="*/ 123567 h 384825"/>
                <a:gd name="connsiteX51" fmla="*/ 74141 w 646082"/>
                <a:gd name="connsiteY51" fmla="*/ 134159 h 384825"/>
                <a:gd name="connsiteX52" fmla="*/ 49427 w 646082"/>
                <a:gd name="connsiteY52" fmla="*/ 151811 h 384825"/>
                <a:gd name="connsiteX53" fmla="*/ 42366 w 646082"/>
                <a:gd name="connsiteY53" fmla="*/ 162403 h 384825"/>
                <a:gd name="connsiteX54" fmla="*/ 21183 w 646082"/>
                <a:gd name="connsiteY54" fmla="*/ 176525 h 384825"/>
                <a:gd name="connsiteX55" fmla="*/ 7061 w 646082"/>
                <a:gd name="connsiteY55" fmla="*/ 201239 h 384825"/>
                <a:gd name="connsiteX56" fmla="*/ 0 w 646082"/>
                <a:gd name="connsiteY56" fmla="*/ 222422 h 384825"/>
                <a:gd name="connsiteX57" fmla="*/ 10592 w 646082"/>
                <a:gd name="connsiteY57" fmla="*/ 250666 h 384825"/>
                <a:gd name="connsiteX58" fmla="*/ 24714 w 646082"/>
                <a:gd name="connsiteY58" fmla="*/ 254196 h 384825"/>
                <a:gd name="connsiteX59" fmla="*/ 35305 w 646082"/>
                <a:gd name="connsiteY59" fmla="*/ 257727 h 384825"/>
                <a:gd name="connsiteX60" fmla="*/ 42366 w 646082"/>
                <a:gd name="connsiteY60" fmla="*/ 268318 h 384825"/>
                <a:gd name="connsiteX61" fmla="*/ 45897 w 646082"/>
                <a:gd name="connsiteY61" fmla="*/ 278910 h 384825"/>
                <a:gd name="connsiteX62" fmla="*/ 56488 w 646082"/>
                <a:gd name="connsiteY62" fmla="*/ 289501 h 384825"/>
                <a:gd name="connsiteX63" fmla="*/ 63549 w 646082"/>
                <a:gd name="connsiteY63" fmla="*/ 310684 h 384825"/>
                <a:gd name="connsiteX64" fmla="*/ 67080 w 646082"/>
                <a:gd name="connsiteY64" fmla="*/ 321276 h 384825"/>
                <a:gd name="connsiteX65" fmla="*/ 67080 w 646082"/>
                <a:gd name="connsiteY65" fmla="*/ 356581 h 384825"/>
                <a:gd name="connsiteX66" fmla="*/ 70610 w 646082"/>
                <a:gd name="connsiteY66" fmla="*/ 367172 h 384825"/>
                <a:gd name="connsiteX67" fmla="*/ 81202 w 646082"/>
                <a:gd name="connsiteY67" fmla="*/ 370703 h 384825"/>
                <a:gd name="connsiteX68" fmla="*/ 95324 w 646082"/>
                <a:gd name="connsiteY68" fmla="*/ 377764 h 384825"/>
                <a:gd name="connsiteX69" fmla="*/ 116507 w 646082"/>
                <a:gd name="connsiteY69" fmla="*/ 381294 h 384825"/>
                <a:gd name="connsiteX70" fmla="*/ 194178 w 646082"/>
                <a:gd name="connsiteY70" fmla="*/ 384825 h 384825"/>
                <a:gd name="connsiteX71" fmla="*/ 257727 w 646082"/>
                <a:gd name="connsiteY71" fmla="*/ 381294 h 384825"/>
                <a:gd name="connsiteX72" fmla="*/ 247135 w 646082"/>
                <a:gd name="connsiteY72" fmla="*/ 370703 h 38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646082" h="384825" fill="norm" stroke="1" extrusionOk="0">
                  <a:moveTo>
                    <a:pt x="247135" y="370703"/>
                  </a:moveTo>
                  <a:lnTo>
                    <a:pt x="247135" y="370703"/>
                  </a:lnTo>
                  <a:cubicBezTo>
                    <a:pt x="257727" y="369526"/>
                    <a:pt x="268398" y="368924"/>
                    <a:pt x="278910" y="367172"/>
                  </a:cubicBezTo>
                  <a:cubicBezTo>
                    <a:pt x="282581" y="366560"/>
                    <a:pt x="285852" y="364372"/>
                    <a:pt x="289501" y="363642"/>
                  </a:cubicBezTo>
                  <a:cubicBezTo>
                    <a:pt x="297661" y="362010"/>
                    <a:pt x="306028" y="361600"/>
                    <a:pt x="314215" y="360111"/>
                  </a:cubicBezTo>
                  <a:cubicBezTo>
                    <a:pt x="318989" y="359243"/>
                    <a:pt x="323511" y="357089"/>
                    <a:pt x="328337" y="356581"/>
                  </a:cubicBezTo>
                  <a:cubicBezTo>
                    <a:pt x="345931" y="354729"/>
                    <a:pt x="363642" y="354227"/>
                    <a:pt x="381294" y="353050"/>
                  </a:cubicBezTo>
                  <a:cubicBezTo>
                    <a:pt x="387440" y="352172"/>
                    <a:pt x="408064" y="350731"/>
                    <a:pt x="416599" y="345989"/>
                  </a:cubicBezTo>
                  <a:cubicBezTo>
                    <a:pt x="424017" y="341868"/>
                    <a:pt x="430721" y="336574"/>
                    <a:pt x="437782" y="331867"/>
                  </a:cubicBezTo>
                  <a:lnTo>
                    <a:pt x="448374" y="324806"/>
                  </a:lnTo>
                  <a:cubicBezTo>
                    <a:pt x="450728" y="321276"/>
                    <a:pt x="452242" y="317009"/>
                    <a:pt x="455435" y="314215"/>
                  </a:cubicBezTo>
                  <a:cubicBezTo>
                    <a:pt x="461822" y="308627"/>
                    <a:pt x="469557" y="304800"/>
                    <a:pt x="476618" y="300093"/>
                  </a:cubicBezTo>
                  <a:cubicBezTo>
                    <a:pt x="480148" y="297739"/>
                    <a:pt x="483184" y="294374"/>
                    <a:pt x="487209" y="293032"/>
                  </a:cubicBezTo>
                  <a:lnTo>
                    <a:pt x="508392" y="285971"/>
                  </a:lnTo>
                  <a:cubicBezTo>
                    <a:pt x="511923" y="284794"/>
                    <a:pt x="515373" y="283343"/>
                    <a:pt x="518984" y="282440"/>
                  </a:cubicBezTo>
                  <a:lnTo>
                    <a:pt x="533106" y="278910"/>
                  </a:lnTo>
                  <a:cubicBezTo>
                    <a:pt x="536636" y="276556"/>
                    <a:pt x="539902" y="273747"/>
                    <a:pt x="543697" y="271849"/>
                  </a:cubicBezTo>
                  <a:cubicBezTo>
                    <a:pt x="572936" y="257229"/>
                    <a:pt x="534522" y="281496"/>
                    <a:pt x="564881" y="261257"/>
                  </a:cubicBezTo>
                  <a:cubicBezTo>
                    <a:pt x="581357" y="236544"/>
                    <a:pt x="571942" y="244781"/>
                    <a:pt x="589594" y="233013"/>
                  </a:cubicBezTo>
                  <a:cubicBezTo>
                    <a:pt x="593718" y="220643"/>
                    <a:pt x="591817" y="221085"/>
                    <a:pt x="603716" y="211830"/>
                  </a:cubicBezTo>
                  <a:cubicBezTo>
                    <a:pt x="610415" y="206620"/>
                    <a:pt x="624899" y="197708"/>
                    <a:pt x="624899" y="197708"/>
                  </a:cubicBezTo>
                  <a:cubicBezTo>
                    <a:pt x="627253" y="190647"/>
                    <a:pt x="627831" y="182718"/>
                    <a:pt x="631960" y="176525"/>
                  </a:cubicBezTo>
                  <a:cubicBezTo>
                    <a:pt x="634314" y="172995"/>
                    <a:pt x="637298" y="169811"/>
                    <a:pt x="639021" y="165934"/>
                  </a:cubicBezTo>
                  <a:cubicBezTo>
                    <a:pt x="642044" y="159132"/>
                    <a:pt x="646082" y="144750"/>
                    <a:pt x="646082" y="144750"/>
                  </a:cubicBezTo>
                  <a:cubicBezTo>
                    <a:pt x="643728" y="135335"/>
                    <a:pt x="641203" y="125962"/>
                    <a:pt x="639021" y="116506"/>
                  </a:cubicBezTo>
                  <a:cubicBezTo>
                    <a:pt x="636746" y="106649"/>
                    <a:pt x="637343" y="95392"/>
                    <a:pt x="628430" y="88262"/>
                  </a:cubicBezTo>
                  <a:cubicBezTo>
                    <a:pt x="625524" y="85937"/>
                    <a:pt x="621369" y="85909"/>
                    <a:pt x="617838" y="84732"/>
                  </a:cubicBezTo>
                  <a:cubicBezTo>
                    <a:pt x="614308" y="81201"/>
                    <a:pt x="611083" y="77336"/>
                    <a:pt x="607247" y="74140"/>
                  </a:cubicBezTo>
                  <a:cubicBezTo>
                    <a:pt x="603987" y="71423"/>
                    <a:pt x="599306" y="70392"/>
                    <a:pt x="596655" y="67079"/>
                  </a:cubicBezTo>
                  <a:cubicBezTo>
                    <a:pt x="594330" y="64173"/>
                    <a:pt x="595756" y="59119"/>
                    <a:pt x="593125" y="56488"/>
                  </a:cubicBezTo>
                  <a:cubicBezTo>
                    <a:pt x="590493" y="53856"/>
                    <a:pt x="585862" y="54621"/>
                    <a:pt x="582533" y="52957"/>
                  </a:cubicBezTo>
                  <a:cubicBezTo>
                    <a:pt x="578738" y="51059"/>
                    <a:pt x="575472" y="48250"/>
                    <a:pt x="571942" y="45896"/>
                  </a:cubicBezTo>
                  <a:cubicBezTo>
                    <a:pt x="569588" y="42366"/>
                    <a:pt x="568141" y="38021"/>
                    <a:pt x="564881" y="35305"/>
                  </a:cubicBezTo>
                  <a:cubicBezTo>
                    <a:pt x="556969" y="28712"/>
                    <a:pt x="546137" y="27089"/>
                    <a:pt x="536636" y="24713"/>
                  </a:cubicBezTo>
                  <a:cubicBezTo>
                    <a:pt x="519832" y="13510"/>
                    <a:pt x="532649" y="20340"/>
                    <a:pt x="511923" y="14122"/>
                  </a:cubicBezTo>
                  <a:cubicBezTo>
                    <a:pt x="508893" y="13213"/>
                    <a:pt x="483125" y="3855"/>
                    <a:pt x="476618" y="3530"/>
                  </a:cubicBezTo>
                  <a:cubicBezTo>
                    <a:pt x="434289" y="1414"/>
                    <a:pt x="391886" y="1177"/>
                    <a:pt x="349520" y="0"/>
                  </a:cubicBezTo>
                  <a:cubicBezTo>
                    <a:pt x="314215" y="1177"/>
                    <a:pt x="278808" y="597"/>
                    <a:pt x="243605" y="3530"/>
                  </a:cubicBezTo>
                  <a:cubicBezTo>
                    <a:pt x="236188" y="4148"/>
                    <a:pt x="222422" y="10591"/>
                    <a:pt x="222422" y="10591"/>
                  </a:cubicBezTo>
                  <a:cubicBezTo>
                    <a:pt x="218891" y="12945"/>
                    <a:pt x="214830" y="14652"/>
                    <a:pt x="211830" y="17652"/>
                  </a:cubicBezTo>
                  <a:cubicBezTo>
                    <a:pt x="208830" y="20652"/>
                    <a:pt x="208300" y="25890"/>
                    <a:pt x="204769" y="28244"/>
                  </a:cubicBezTo>
                  <a:cubicBezTo>
                    <a:pt x="200732" y="30935"/>
                    <a:pt x="195354" y="30597"/>
                    <a:pt x="190647" y="31774"/>
                  </a:cubicBezTo>
                  <a:cubicBezTo>
                    <a:pt x="188293" y="35305"/>
                    <a:pt x="186899" y="39715"/>
                    <a:pt x="183586" y="42366"/>
                  </a:cubicBezTo>
                  <a:cubicBezTo>
                    <a:pt x="180680" y="44691"/>
                    <a:pt x="176323" y="44232"/>
                    <a:pt x="172995" y="45896"/>
                  </a:cubicBezTo>
                  <a:cubicBezTo>
                    <a:pt x="169200" y="47794"/>
                    <a:pt x="165934" y="50603"/>
                    <a:pt x="162403" y="52957"/>
                  </a:cubicBezTo>
                  <a:cubicBezTo>
                    <a:pt x="144676" y="79549"/>
                    <a:pt x="168578" y="48840"/>
                    <a:pt x="141220" y="67079"/>
                  </a:cubicBezTo>
                  <a:cubicBezTo>
                    <a:pt x="137689" y="69433"/>
                    <a:pt x="137419" y="74954"/>
                    <a:pt x="134159" y="77671"/>
                  </a:cubicBezTo>
                  <a:cubicBezTo>
                    <a:pt x="130116" y="81040"/>
                    <a:pt x="124744" y="82378"/>
                    <a:pt x="120037" y="84732"/>
                  </a:cubicBezTo>
                  <a:cubicBezTo>
                    <a:pt x="117683" y="88262"/>
                    <a:pt x="115976" y="92323"/>
                    <a:pt x="112976" y="95323"/>
                  </a:cubicBezTo>
                  <a:cubicBezTo>
                    <a:pt x="106132" y="102167"/>
                    <a:pt x="100408" y="103043"/>
                    <a:pt x="91793" y="105915"/>
                  </a:cubicBezTo>
                  <a:cubicBezTo>
                    <a:pt x="82920" y="132537"/>
                    <a:pt x="95922" y="100753"/>
                    <a:pt x="77671" y="123567"/>
                  </a:cubicBezTo>
                  <a:cubicBezTo>
                    <a:pt x="75346" y="126473"/>
                    <a:pt x="76523" y="131300"/>
                    <a:pt x="74141" y="134159"/>
                  </a:cubicBezTo>
                  <a:cubicBezTo>
                    <a:pt x="71404" y="137443"/>
                    <a:pt x="54256" y="148592"/>
                    <a:pt x="49427" y="151811"/>
                  </a:cubicBezTo>
                  <a:cubicBezTo>
                    <a:pt x="47073" y="155342"/>
                    <a:pt x="45559" y="159609"/>
                    <a:pt x="42366" y="162403"/>
                  </a:cubicBezTo>
                  <a:cubicBezTo>
                    <a:pt x="35979" y="167991"/>
                    <a:pt x="21183" y="176525"/>
                    <a:pt x="21183" y="176525"/>
                  </a:cubicBezTo>
                  <a:cubicBezTo>
                    <a:pt x="11488" y="215309"/>
                    <a:pt x="26182" y="166822"/>
                    <a:pt x="7061" y="201239"/>
                  </a:cubicBezTo>
                  <a:cubicBezTo>
                    <a:pt x="3446" y="207745"/>
                    <a:pt x="0" y="222422"/>
                    <a:pt x="0" y="222422"/>
                  </a:cubicBezTo>
                  <a:cubicBezTo>
                    <a:pt x="1537" y="230106"/>
                    <a:pt x="2201" y="245072"/>
                    <a:pt x="10592" y="250666"/>
                  </a:cubicBezTo>
                  <a:cubicBezTo>
                    <a:pt x="14629" y="253357"/>
                    <a:pt x="20049" y="252863"/>
                    <a:pt x="24714" y="254196"/>
                  </a:cubicBezTo>
                  <a:cubicBezTo>
                    <a:pt x="28292" y="255218"/>
                    <a:pt x="31775" y="256550"/>
                    <a:pt x="35305" y="257727"/>
                  </a:cubicBezTo>
                  <a:cubicBezTo>
                    <a:pt x="37659" y="261257"/>
                    <a:pt x="40468" y="264523"/>
                    <a:pt x="42366" y="268318"/>
                  </a:cubicBezTo>
                  <a:cubicBezTo>
                    <a:pt x="44030" y="271647"/>
                    <a:pt x="43833" y="275813"/>
                    <a:pt x="45897" y="278910"/>
                  </a:cubicBezTo>
                  <a:cubicBezTo>
                    <a:pt x="48666" y="283064"/>
                    <a:pt x="52958" y="285971"/>
                    <a:pt x="56488" y="289501"/>
                  </a:cubicBezTo>
                  <a:lnTo>
                    <a:pt x="63549" y="310684"/>
                  </a:lnTo>
                  <a:lnTo>
                    <a:pt x="67080" y="321276"/>
                  </a:lnTo>
                  <a:cubicBezTo>
                    <a:pt x="61370" y="338401"/>
                    <a:pt x="62009" y="331224"/>
                    <a:pt x="67080" y="356581"/>
                  </a:cubicBezTo>
                  <a:cubicBezTo>
                    <a:pt x="67810" y="360230"/>
                    <a:pt x="67979" y="364541"/>
                    <a:pt x="70610" y="367172"/>
                  </a:cubicBezTo>
                  <a:cubicBezTo>
                    <a:pt x="73242" y="369804"/>
                    <a:pt x="77781" y="369237"/>
                    <a:pt x="81202" y="370703"/>
                  </a:cubicBezTo>
                  <a:cubicBezTo>
                    <a:pt x="86039" y="372776"/>
                    <a:pt x="90283" y="376252"/>
                    <a:pt x="95324" y="377764"/>
                  </a:cubicBezTo>
                  <a:cubicBezTo>
                    <a:pt x="102181" y="379821"/>
                    <a:pt x="109367" y="380784"/>
                    <a:pt x="116507" y="381294"/>
                  </a:cubicBezTo>
                  <a:cubicBezTo>
                    <a:pt x="142358" y="383141"/>
                    <a:pt x="168288" y="383648"/>
                    <a:pt x="194178" y="384825"/>
                  </a:cubicBezTo>
                  <a:cubicBezTo>
                    <a:pt x="215361" y="383648"/>
                    <a:pt x="236675" y="383926"/>
                    <a:pt x="257727" y="381294"/>
                  </a:cubicBezTo>
                  <a:cubicBezTo>
                    <a:pt x="268249" y="379979"/>
                    <a:pt x="248900" y="372468"/>
                    <a:pt x="247135" y="370703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sv-SE"/>
            </a:p>
          </p:txBody>
        </p:sp>
        <p:sp>
          <p:nvSpPr>
            <p:cNvPr id="31" name="Frihandsfigur: Form 5" hidden="0"/>
            <p:cNvSpPr/>
            <p:nvPr isPhoto="0" userDrawn="0"/>
          </p:nvSpPr>
          <p:spPr bwMode="auto">
            <a:xfrm>
              <a:off x="5892408" y="2877358"/>
              <a:ext cx="458964" cy="476616"/>
            </a:xfrm>
            <a:custGeom>
              <a:avLst/>
              <a:gdLst>
                <a:gd name="connsiteX0" fmla="*/ 458965 w 458965"/>
                <a:gd name="connsiteY0" fmla="*/ 310684 h 476618"/>
                <a:gd name="connsiteX1" fmla="*/ 458965 w 458965"/>
                <a:gd name="connsiteY1" fmla="*/ 310684 h 476618"/>
                <a:gd name="connsiteX2" fmla="*/ 434251 w 458965"/>
                <a:gd name="connsiteY2" fmla="*/ 345989 h 476618"/>
                <a:gd name="connsiteX3" fmla="*/ 427190 w 458965"/>
                <a:gd name="connsiteY3" fmla="*/ 356581 h 476618"/>
                <a:gd name="connsiteX4" fmla="*/ 420129 w 458965"/>
                <a:gd name="connsiteY4" fmla="*/ 367172 h 476618"/>
                <a:gd name="connsiteX5" fmla="*/ 409538 w 458965"/>
                <a:gd name="connsiteY5" fmla="*/ 388355 h 476618"/>
                <a:gd name="connsiteX6" fmla="*/ 398946 w 458965"/>
                <a:gd name="connsiteY6" fmla="*/ 395416 h 476618"/>
                <a:gd name="connsiteX7" fmla="*/ 377763 w 458965"/>
                <a:gd name="connsiteY7" fmla="*/ 416599 h 476618"/>
                <a:gd name="connsiteX8" fmla="*/ 356580 w 458965"/>
                <a:gd name="connsiteY8" fmla="*/ 430721 h 476618"/>
                <a:gd name="connsiteX9" fmla="*/ 328336 w 458965"/>
                <a:gd name="connsiteY9" fmla="*/ 448374 h 476618"/>
                <a:gd name="connsiteX10" fmla="*/ 307153 w 458965"/>
                <a:gd name="connsiteY10" fmla="*/ 462496 h 476618"/>
                <a:gd name="connsiteX11" fmla="*/ 271848 w 458965"/>
                <a:gd name="connsiteY11" fmla="*/ 476618 h 476618"/>
                <a:gd name="connsiteX12" fmla="*/ 229482 w 458965"/>
                <a:gd name="connsiteY12" fmla="*/ 473087 h 476618"/>
                <a:gd name="connsiteX13" fmla="*/ 208299 w 458965"/>
                <a:gd name="connsiteY13" fmla="*/ 462496 h 476618"/>
                <a:gd name="connsiteX14" fmla="*/ 197708 w 458965"/>
                <a:gd name="connsiteY14" fmla="*/ 458965 h 476618"/>
                <a:gd name="connsiteX15" fmla="*/ 183586 w 458965"/>
                <a:gd name="connsiteY15" fmla="*/ 451904 h 476618"/>
                <a:gd name="connsiteX16" fmla="*/ 165933 w 458965"/>
                <a:gd name="connsiteY16" fmla="*/ 437782 h 476618"/>
                <a:gd name="connsiteX17" fmla="*/ 134159 w 458965"/>
                <a:gd name="connsiteY17" fmla="*/ 420130 h 476618"/>
                <a:gd name="connsiteX18" fmla="*/ 112976 w 458965"/>
                <a:gd name="connsiteY18" fmla="*/ 406008 h 476618"/>
                <a:gd name="connsiteX19" fmla="*/ 102384 w 458965"/>
                <a:gd name="connsiteY19" fmla="*/ 398947 h 476618"/>
                <a:gd name="connsiteX20" fmla="*/ 88262 w 458965"/>
                <a:gd name="connsiteY20" fmla="*/ 395416 h 476618"/>
                <a:gd name="connsiteX21" fmla="*/ 81201 w 458965"/>
                <a:gd name="connsiteY21" fmla="*/ 384825 h 476618"/>
                <a:gd name="connsiteX22" fmla="*/ 35305 w 458965"/>
                <a:gd name="connsiteY22" fmla="*/ 381294 h 476618"/>
                <a:gd name="connsiteX23" fmla="*/ 24713 w 458965"/>
                <a:gd name="connsiteY23" fmla="*/ 377764 h 476618"/>
                <a:gd name="connsiteX24" fmla="*/ 14122 w 458965"/>
                <a:gd name="connsiteY24" fmla="*/ 349520 h 476618"/>
                <a:gd name="connsiteX25" fmla="*/ 7061 w 458965"/>
                <a:gd name="connsiteY25" fmla="*/ 328337 h 476618"/>
                <a:gd name="connsiteX26" fmla="*/ 0 w 458965"/>
                <a:gd name="connsiteY26" fmla="*/ 300093 h 476618"/>
                <a:gd name="connsiteX27" fmla="*/ 7061 w 458965"/>
                <a:gd name="connsiteY27" fmla="*/ 257727 h 476618"/>
                <a:gd name="connsiteX28" fmla="*/ 14122 w 458965"/>
                <a:gd name="connsiteY28" fmla="*/ 247135 h 476618"/>
                <a:gd name="connsiteX29" fmla="*/ 24713 w 458965"/>
                <a:gd name="connsiteY29" fmla="*/ 233013 h 476618"/>
                <a:gd name="connsiteX30" fmla="*/ 35305 w 458965"/>
                <a:gd name="connsiteY30" fmla="*/ 229483 h 476618"/>
                <a:gd name="connsiteX31" fmla="*/ 52957 w 458965"/>
                <a:gd name="connsiteY31" fmla="*/ 215361 h 476618"/>
                <a:gd name="connsiteX32" fmla="*/ 63549 w 458965"/>
                <a:gd name="connsiteY32" fmla="*/ 208300 h 476618"/>
                <a:gd name="connsiteX33" fmla="*/ 84732 w 458965"/>
                <a:gd name="connsiteY33" fmla="*/ 201239 h 476618"/>
                <a:gd name="connsiteX34" fmla="*/ 95323 w 458965"/>
                <a:gd name="connsiteY34" fmla="*/ 197708 h 476618"/>
                <a:gd name="connsiteX35" fmla="*/ 105915 w 458965"/>
                <a:gd name="connsiteY35" fmla="*/ 190647 h 476618"/>
                <a:gd name="connsiteX36" fmla="*/ 127098 w 458965"/>
                <a:gd name="connsiteY36" fmla="*/ 183586 h 476618"/>
                <a:gd name="connsiteX37" fmla="*/ 148281 w 458965"/>
                <a:gd name="connsiteY37" fmla="*/ 169464 h 476618"/>
                <a:gd name="connsiteX38" fmla="*/ 158872 w 458965"/>
                <a:gd name="connsiteY38" fmla="*/ 162403 h 476618"/>
                <a:gd name="connsiteX39" fmla="*/ 162403 w 458965"/>
                <a:gd name="connsiteY39" fmla="*/ 151812 h 476618"/>
                <a:gd name="connsiteX40" fmla="*/ 176525 w 458965"/>
                <a:gd name="connsiteY40" fmla="*/ 130629 h 476618"/>
                <a:gd name="connsiteX41" fmla="*/ 194177 w 458965"/>
                <a:gd name="connsiteY41" fmla="*/ 102385 h 476618"/>
                <a:gd name="connsiteX42" fmla="*/ 201238 w 458965"/>
                <a:gd name="connsiteY42" fmla="*/ 91793 h 476618"/>
                <a:gd name="connsiteX43" fmla="*/ 204769 w 458965"/>
                <a:gd name="connsiteY43" fmla="*/ 81202 h 476618"/>
                <a:gd name="connsiteX44" fmla="*/ 215360 w 458965"/>
                <a:gd name="connsiteY44" fmla="*/ 74141 h 476618"/>
                <a:gd name="connsiteX45" fmla="*/ 233013 w 458965"/>
                <a:gd name="connsiteY45" fmla="*/ 60019 h 476618"/>
                <a:gd name="connsiteX46" fmla="*/ 240074 w 458965"/>
                <a:gd name="connsiteY46" fmla="*/ 49427 h 476618"/>
                <a:gd name="connsiteX47" fmla="*/ 261257 w 458965"/>
                <a:gd name="connsiteY47" fmla="*/ 35305 h 476618"/>
                <a:gd name="connsiteX48" fmla="*/ 264787 w 458965"/>
                <a:gd name="connsiteY48" fmla="*/ 21183 h 476618"/>
                <a:gd name="connsiteX49" fmla="*/ 275379 w 458965"/>
                <a:gd name="connsiteY49" fmla="*/ 17653 h 476618"/>
                <a:gd name="connsiteX50" fmla="*/ 285970 w 458965"/>
                <a:gd name="connsiteY50" fmla="*/ 10592 h 476618"/>
                <a:gd name="connsiteX51" fmla="*/ 307153 w 458965"/>
                <a:gd name="connsiteY51" fmla="*/ 3531 h 476618"/>
                <a:gd name="connsiteX52" fmla="*/ 317745 w 458965"/>
                <a:gd name="connsiteY52" fmla="*/ 0 h 476618"/>
                <a:gd name="connsiteX53" fmla="*/ 363641 w 458965"/>
                <a:gd name="connsiteY53" fmla="*/ 3531 h 476618"/>
                <a:gd name="connsiteX54" fmla="*/ 384824 w 458965"/>
                <a:gd name="connsiteY54" fmla="*/ 17653 h 476618"/>
                <a:gd name="connsiteX55" fmla="*/ 391885 w 458965"/>
                <a:gd name="connsiteY55" fmla="*/ 38836 h 476618"/>
                <a:gd name="connsiteX56" fmla="*/ 395416 w 458965"/>
                <a:gd name="connsiteY56" fmla="*/ 49427 h 476618"/>
                <a:gd name="connsiteX57" fmla="*/ 388355 w 458965"/>
                <a:gd name="connsiteY57" fmla="*/ 116507 h 476618"/>
                <a:gd name="connsiteX58" fmla="*/ 381294 w 458965"/>
                <a:gd name="connsiteY58" fmla="*/ 137690 h 476618"/>
                <a:gd name="connsiteX59" fmla="*/ 384824 w 458965"/>
                <a:gd name="connsiteY59" fmla="*/ 225952 h 476618"/>
                <a:gd name="connsiteX60" fmla="*/ 413068 w 458965"/>
                <a:gd name="connsiteY60" fmla="*/ 261257 h 476618"/>
                <a:gd name="connsiteX61" fmla="*/ 434251 w 458965"/>
                <a:gd name="connsiteY61" fmla="*/ 275379 h 476618"/>
                <a:gd name="connsiteX62" fmla="*/ 458965 w 458965"/>
                <a:gd name="connsiteY62" fmla="*/ 310684 h 47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58965" h="476618" fill="norm" stroke="1" extrusionOk="0">
                  <a:moveTo>
                    <a:pt x="458965" y="310684"/>
                  </a:moveTo>
                  <a:lnTo>
                    <a:pt x="458965" y="310684"/>
                  </a:lnTo>
                  <a:lnTo>
                    <a:pt x="434251" y="345989"/>
                  </a:lnTo>
                  <a:cubicBezTo>
                    <a:pt x="431836" y="349478"/>
                    <a:pt x="429544" y="353050"/>
                    <a:pt x="427190" y="356581"/>
                  </a:cubicBezTo>
                  <a:lnTo>
                    <a:pt x="420129" y="367172"/>
                  </a:lnTo>
                  <a:cubicBezTo>
                    <a:pt x="417258" y="375787"/>
                    <a:pt x="416383" y="381511"/>
                    <a:pt x="409538" y="388355"/>
                  </a:cubicBezTo>
                  <a:cubicBezTo>
                    <a:pt x="406537" y="391355"/>
                    <a:pt x="402117" y="392597"/>
                    <a:pt x="398946" y="395416"/>
                  </a:cubicBezTo>
                  <a:cubicBezTo>
                    <a:pt x="391482" y="402050"/>
                    <a:pt x="386072" y="411060"/>
                    <a:pt x="377763" y="416599"/>
                  </a:cubicBezTo>
                  <a:lnTo>
                    <a:pt x="356580" y="430721"/>
                  </a:lnTo>
                  <a:cubicBezTo>
                    <a:pt x="339642" y="456129"/>
                    <a:pt x="363627" y="424847"/>
                    <a:pt x="328336" y="448374"/>
                  </a:cubicBezTo>
                  <a:cubicBezTo>
                    <a:pt x="321275" y="453081"/>
                    <a:pt x="315204" y="459812"/>
                    <a:pt x="307153" y="462496"/>
                  </a:cubicBezTo>
                  <a:cubicBezTo>
                    <a:pt x="280977" y="471221"/>
                    <a:pt x="292627" y="466228"/>
                    <a:pt x="271848" y="476618"/>
                  </a:cubicBezTo>
                  <a:cubicBezTo>
                    <a:pt x="257726" y="475441"/>
                    <a:pt x="243529" y="474960"/>
                    <a:pt x="229482" y="473087"/>
                  </a:cubicBezTo>
                  <a:cubicBezTo>
                    <a:pt x="217382" y="471474"/>
                    <a:pt x="219118" y="467906"/>
                    <a:pt x="208299" y="462496"/>
                  </a:cubicBezTo>
                  <a:cubicBezTo>
                    <a:pt x="204971" y="460832"/>
                    <a:pt x="201128" y="460431"/>
                    <a:pt x="197708" y="458965"/>
                  </a:cubicBezTo>
                  <a:cubicBezTo>
                    <a:pt x="192871" y="456892"/>
                    <a:pt x="188293" y="454258"/>
                    <a:pt x="183586" y="451904"/>
                  </a:cubicBezTo>
                  <a:cubicBezTo>
                    <a:pt x="170540" y="432335"/>
                    <a:pt x="183989" y="447813"/>
                    <a:pt x="165933" y="437782"/>
                  </a:cubicBezTo>
                  <a:cubicBezTo>
                    <a:pt x="129517" y="417551"/>
                    <a:pt x="158123" y="428117"/>
                    <a:pt x="134159" y="420130"/>
                  </a:cubicBezTo>
                  <a:lnTo>
                    <a:pt x="112976" y="406008"/>
                  </a:lnTo>
                  <a:cubicBezTo>
                    <a:pt x="109445" y="403654"/>
                    <a:pt x="106501" y="399976"/>
                    <a:pt x="102384" y="398947"/>
                  </a:cubicBezTo>
                  <a:lnTo>
                    <a:pt x="88262" y="395416"/>
                  </a:lnTo>
                  <a:cubicBezTo>
                    <a:pt x="85908" y="391886"/>
                    <a:pt x="85301" y="385918"/>
                    <a:pt x="81201" y="384825"/>
                  </a:cubicBezTo>
                  <a:cubicBezTo>
                    <a:pt x="66375" y="380871"/>
                    <a:pt x="50530" y="383197"/>
                    <a:pt x="35305" y="381294"/>
                  </a:cubicBezTo>
                  <a:cubicBezTo>
                    <a:pt x="31612" y="380832"/>
                    <a:pt x="28244" y="378941"/>
                    <a:pt x="24713" y="377764"/>
                  </a:cubicBezTo>
                  <a:cubicBezTo>
                    <a:pt x="12425" y="359331"/>
                    <a:pt x="21169" y="375361"/>
                    <a:pt x="14122" y="349520"/>
                  </a:cubicBezTo>
                  <a:cubicBezTo>
                    <a:pt x="12164" y="342339"/>
                    <a:pt x="8866" y="335558"/>
                    <a:pt x="7061" y="328337"/>
                  </a:cubicBezTo>
                  <a:lnTo>
                    <a:pt x="0" y="300093"/>
                  </a:lnTo>
                  <a:cubicBezTo>
                    <a:pt x="1119" y="290017"/>
                    <a:pt x="1145" y="269559"/>
                    <a:pt x="7061" y="257727"/>
                  </a:cubicBezTo>
                  <a:cubicBezTo>
                    <a:pt x="8959" y="253932"/>
                    <a:pt x="11656" y="250588"/>
                    <a:pt x="14122" y="247135"/>
                  </a:cubicBezTo>
                  <a:cubicBezTo>
                    <a:pt x="17542" y="242347"/>
                    <a:pt x="20193" y="236780"/>
                    <a:pt x="24713" y="233013"/>
                  </a:cubicBezTo>
                  <a:cubicBezTo>
                    <a:pt x="27572" y="230631"/>
                    <a:pt x="31774" y="230660"/>
                    <a:pt x="35305" y="229483"/>
                  </a:cubicBezTo>
                  <a:cubicBezTo>
                    <a:pt x="47208" y="211628"/>
                    <a:pt x="35904" y="223887"/>
                    <a:pt x="52957" y="215361"/>
                  </a:cubicBezTo>
                  <a:cubicBezTo>
                    <a:pt x="56752" y="213463"/>
                    <a:pt x="59671" y="210023"/>
                    <a:pt x="63549" y="208300"/>
                  </a:cubicBezTo>
                  <a:cubicBezTo>
                    <a:pt x="70350" y="205277"/>
                    <a:pt x="77671" y="203593"/>
                    <a:pt x="84732" y="201239"/>
                  </a:cubicBezTo>
                  <a:cubicBezTo>
                    <a:pt x="88262" y="200062"/>
                    <a:pt x="92227" y="199772"/>
                    <a:pt x="95323" y="197708"/>
                  </a:cubicBezTo>
                  <a:cubicBezTo>
                    <a:pt x="98854" y="195354"/>
                    <a:pt x="102037" y="192370"/>
                    <a:pt x="105915" y="190647"/>
                  </a:cubicBezTo>
                  <a:cubicBezTo>
                    <a:pt x="112716" y="187624"/>
                    <a:pt x="120905" y="187715"/>
                    <a:pt x="127098" y="183586"/>
                  </a:cubicBezTo>
                  <a:lnTo>
                    <a:pt x="148281" y="169464"/>
                  </a:lnTo>
                  <a:lnTo>
                    <a:pt x="158872" y="162403"/>
                  </a:lnTo>
                  <a:cubicBezTo>
                    <a:pt x="160049" y="158873"/>
                    <a:pt x="160596" y="155065"/>
                    <a:pt x="162403" y="151812"/>
                  </a:cubicBezTo>
                  <a:cubicBezTo>
                    <a:pt x="166524" y="144394"/>
                    <a:pt x="176525" y="130629"/>
                    <a:pt x="176525" y="130629"/>
                  </a:cubicBezTo>
                  <a:cubicBezTo>
                    <a:pt x="184928" y="105421"/>
                    <a:pt x="177393" y="113575"/>
                    <a:pt x="194177" y="102385"/>
                  </a:cubicBezTo>
                  <a:cubicBezTo>
                    <a:pt x="196531" y="98854"/>
                    <a:pt x="199340" y="95588"/>
                    <a:pt x="201238" y="91793"/>
                  </a:cubicBezTo>
                  <a:cubicBezTo>
                    <a:pt x="202902" y="88465"/>
                    <a:pt x="202444" y="84108"/>
                    <a:pt x="204769" y="81202"/>
                  </a:cubicBezTo>
                  <a:cubicBezTo>
                    <a:pt x="207420" y="77889"/>
                    <a:pt x="211830" y="76495"/>
                    <a:pt x="215360" y="74141"/>
                  </a:cubicBezTo>
                  <a:cubicBezTo>
                    <a:pt x="235596" y="43786"/>
                    <a:pt x="208651" y="79508"/>
                    <a:pt x="233013" y="60019"/>
                  </a:cubicBezTo>
                  <a:cubicBezTo>
                    <a:pt x="236326" y="57368"/>
                    <a:pt x="236881" y="52221"/>
                    <a:pt x="240074" y="49427"/>
                  </a:cubicBezTo>
                  <a:cubicBezTo>
                    <a:pt x="246461" y="43839"/>
                    <a:pt x="261257" y="35305"/>
                    <a:pt x="261257" y="35305"/>
                  </a:cubicBezTo>
                  <a:cubicBezTo>
                    <a:pt x="262434" y="30598"/>
                    <a:pt x="261756" y="24972"/>
                    <a:pt x="264787" y="21183"/>
                  </a:cubicBezTo>
                  <a:cubicBezTo>
                    <a:pt x="267112" y="18277"/>
                    <a:pt x="272050" y="19317"/>
                    <a:pt x="275379" y="17653"/>
                  </a:cubicBezTo>
                  <a:cubicBezTo>
                    <a:pt x="279174" y="15756"/>
                    <a:pt x="282093" y="12315"/>
                    <a:pt x="285970" y="10592"/>
                  </a:cubicBezTo>
                  <a:cubicBezTo>
                    <a:pt x="292771" y="7569"/>
                    <a:pt x="300092" y="5885"/>
                    <a:pt x="307153" y="3531"/>
                  </a:cubicBezTo>
                  <a:lnTo>
                    <a:pt x="317745" y="0"/>
                  </a:lnTo>
                  <a:cubicBezTo>
                    <a:pt x="333044" y="1177"/>
                    <a:pt x="348802" y="-374"/>
                    <a:pt x="363641" y="3531"/>
                  </a:cubicBezTo>
                  <a:cubicBezTo>
                    <a:pt x="371848" y="5691"/>
                    <a:pt x="384824" y="17653"/>
                    <a:pt x="384824" y="17653"/>
                  </a:cubicBezTo>
                  <a:lnTo>
                    <a:pt x="391885" y="38836"/>
                  </a:lnTo>
                  <a:lnTo>
                    <a:pt x="395416" y="49427"/>
                  </a:lnTo>
                  <a:cubicBezTo>
                    <a:pt x="393863" y="71164"/>
                    <a:pt x="394250" y="94891"/>
                    <a:pt x="388355" y="116507"/>
                  </a:cubicBezTo>
                  <a:cubicBezTo>
                    <a:pt x="386397" y="123688"/>
                    <a:pt x="381294" y="137690"/>
                    <a:pt x="381294" y="137690"/>
                  </a:cubicBezTo>
                  <a:cubicBezTo>
                    <a:pt x="382471" y="167111"/>
                    <a:pt x="381988" y="196645"/>
                    <a:pt x="384824" y="225952"/>
                  </a:cubicBezTo>
                  <a:cubicBezTo>
                    <a:pt x="387176" y="250257"/>
                    <a:pt x="394121" y="248626"/>
                    <a:pt x="413068" y="261257"/>
                  </a:cubicBezTo>
                  <a:lnTo>
                    <a:pt x="434251" y="275379"/>
                  </a:lnTo>
                  <a:cubicBezTo>
                    <a:pt x="446229" y="283364"/>
                    <a:pt x="441843" y="279439"/>
                    <a:pt x="458965" y="310684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sv-SE"/>
            </a:p>
          </p:txBody>
        </p:sp>
        <p:sp>
          <p:nvSpPr>
            <p:cNvPr id="32" name="Frihandsfigur: Form 16" hidden="0"/>
            <p:cNvSpPr/>
            <p:nvPr isPhoto="0" userDrawn="0"/>
          </p:nvSpPr>
          <p:spPr bwMode="auto">
            <a:xfrm>
              <a:off x="5627619" y="3357506"/>
              <a:ext cx="218890" cy="303623"/>
            </a:xfrm>
            <a:custGeom>
              <a:avLst/>
              <a:gdLst>
                <a:gd name="connsiteX0" fmla="*/ 70610 w 218891"/>
                <a:gd name="connsiteY0" fmla="*/ 268318 h 303624"/>
                <a:gd name="connsiteX1" fmla="*/ 148281 w 218891"/>
                <a:gd name="connsiteY1" fmla="*/ 303624 h 303624"/>
                <a:gd name="connsiteX2" fmla="*/ 162403 w 218891"/>
                <a:gd name="connsiteY2" fmla="*/ 303624 h 303624"/>
                <a:gd name="connsiteX3" fmla="*/ 218891 w 218891"/>
                <a:gd name="connsiteY3" fmla="*/ 254196 h 303624"/>
                <a:gd name="connsiteX4" fmla="*/ 218891 w 218891"/>
                <a:gd name="connsiteY4" fmla="*/ 187117 h 303624"/>
                <a:gd name="connsiteX5" fmla="*/ 201239 w 218891"/>
                <a:gd name="connsiteY5" fmla="*/ 77671 h 303624"/>
                <a:gd name="connsiteX6" fmla="*/ 158873 w 218891"/>
                <a:gd name="connsiteY6" fmla="*/ 24714 h 303624"/>
                <a:gd name="connsiteX7" fmla="*/ 102385 w 218891"/>
                <a:gd name="connsiteY7" fmla="*/ 0 h 303624"/>
                <a:gd name="connsiteX8" fmla="*/ 10592 w 218891"/>
                <a:gd name="connsiteY8" fmla="*/ 21183 h 303624"/>
                <a:gd name="connsiteX9" fmla="*/ 0 w 218891"/>
                <a:gd name="connsiteY9" fmla="*/ 144751 h 303624"/>
                <a:gd name="connsiteX10" fmla="*/ 70610 w 218891"/>
                <a:gd name="connsiteY10" fmla="*/ 268318 h 30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8891" h="303624" fill="norm" stroke="1" extrusionOk="0">
                  <a:moveTo>
                    <a:pt x="70610" y="268318"/>
                  </a:moveTo>
                  <a:lnTo>
                    <a:pt x="148281" y="303624"/>
                  </a:lnTo>
                  <a:lnTo>
                    <a:pt x="162403" y="303624"/>
                  </a:lnTo>
                  <a:lnTo>
                    <a:pt x="218891" y="254196"/>
                  </a:lnTo>
                  <a:lnTo>
                    <a:pt x="218891" y="187117"/>
                  </a:lnTo>
                  <a:lnTo>
                    <a:pt x="201239" y="77671"/>
                  </a:lnTo>
                  <a:lnTo>
                    <a:pt x="158873" y="24714"/>
                  </a:lnTo>
                  <a:lnTo>
                    <a:pt x="102385" y="0"/>
                  </a:lnTo>
                  <a:lnTo>
                    <a:pt x="10592" y="21183"/>
                  </a:lnTo>
                  <a:lnTo>
                    <a:pt x="0" y="144751"/>
                  </a:lnTo>
                  <a:lnTo>
                    <a:pt x="70610" y="268318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sv-SE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1556825" name="Rubrik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Skyfall gav extremt höga flöden </a:t>
            </a:r>
            <a:endParaRPr/>
          </a:p>
        </p:txBody>
      </p:sp>
      <p:sp>
        <p:nvSpPr>
          <p:cNvPr id="1630181876" name="Platshållare för innehåll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687975" y="1275606"/>
            <a:ext cx="3228364" cy="3709143"/>
          </a:xfrm>
        </p:spPr>
        <p:txBody>
          <a:bodyPr/>
          <a:lstStyle/>
          <a:p>
            <a:pPr>
              <a:defRPr/>
            </a:pPr>
            <a:endParaRPr lang="sv-SE" sz="1600"/>
          </a:p>
          <a:p>
            <a:pPr>
              <a:defRPr/>
            </a:pPr>
            <a:r>
              <a:rPr lang="sv-SE" sz="1600"/>
              <a:t>Mycket stora regnmängder föll över Gästrikland, Dalarna och Hälsingland 17-18 augusti.</a:t>
            </a:r>
            <a:endParaRPr sz="1600"/>
          </a:p>
          <a:p>
            <a:pPr>
              <a:defRPr/>
            </a:pPr>
            <a:r>
              <a:rPr lang="sv-SE" sz="1600"/>
              <a:t>Det ledde till extremt höga flöden i små vattendrag i området. </a:t>
            </a:r>
            <a:endParaRPr sz="1600"/>
          </a:p>
          <a:p>
            <a:pPr>
              <a:defRPr/>
            </a:pPr>
            <a:r>
              <a:rPr lang="sv-SE" sz="1600"/>
              <a:t>I grafen jämförs vattenflödet i Hyttingsån söder om Borlänge 2021 (röd linje) med åren </a:t>
            </a:r>
            <a:br>
              <a:rPr lang="sv-SE" sz="1600"/>
            </a:br>
            <a:r>
              <a:rPr lang="sv-SE" sz="1600"/>
              <a:t>1989-2020. Det högsta uppmätta flödet inträffade 2021.</a:t>
            </a:r>
            <a:endParaRPr sz="1600"/>
          </a:p>
          <a:p>
            <a:pPr>
              <a:defRPr/>
            </a:pPr>
            <a:endParaRPr sz="1600"/>
          </a:p>
          <a:p>
            <a:pPr>
              <a:defRPr/>
            </a:pPr>
            <a:endParaRPr lang="sv-SE"/>
          </a:p>
          <a:p>
            <a:pPr>
              <a:defRPr/>
            </a:pPr>
            <a:endParaRPr lang="sv-SE"/>
          </a:p>
        </p:txBody>
      </p:sp>
      <p:sp>
        <p:nvSpPr>
          <p:cNvPr id="2102319717" name="textruta 6" hidden="0"/>
          <p:cNvSpPr txBox="1"/>
          <p:nvPr isPhoto="0" userDrawn="0"/>
        </p:nvSpPr>
        <p:spPr bwMode="auto">
          <a:xfrm>
            <a:off x="4751388" y="4013649"/>
            <a:ext cx="3704635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indent="0" algn="l">
              <a:buNone/>
              <a:defRPr/>
            </a:pPr>
            <a:endParaRPr lang="sv-SE" sz="1800">
              <a:latin typeface="Arial"/>
              <a:cs typeface="Arial"/>
            </a:endParaRPr>
          </a:p>
        </p:txBody>
      </p:sp>
      <p:sp>
        <p:nvSpPr>
          <p:cNvPr id="859300527" name="textruta 5" hidden="0"/>
          <p:cNvSpPr txBox="1"/>
          <p:nvPr isPhoto="0" userDrawn="0"/>
        </p:nvSpPr>
        <p:spPr bwMode="auto">
          <a:xfrm>
            <a:off x="611558" y="339501"/>
            <a:ext cx="1319592" cy="2308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900">
                <a:latin typeface="Arial Black"/>
              </a:rPr>
              <a:t>VÄDERÅRET 2021</a:t>
            </a:r>
            <a:endParaRPr sz="900">
              <a:latin typeface="Arial Black"/>
            </a:endParaRPr>
          </a:p>
        </p:txBody>
      </p:sp>
      <p:sp>
        <p:nvSpPr>
          <p:cNvPr id="7" name="textruta 6" hidden="0"/>
          <p:cNvSpPr txBox="1"/>
          <p:nvPr isPhoto="0" userDrawn="0"/>
        </p:nvSpPr>
        <p:spPr bwMode="auto">
          <a:xfrm>
            <a:off x="8748463" y="4813348"/>
            <a:ext cx="322524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800">
                <a:latin typeface="Arial Black"/>
              </a:rPr>
              <a:t>11</a:t>
            </a:r>
            <a:endParaRPr>
              <a:latin typeface="Arial Black"/>
            </a:endParaRPr>
          </a:p>
        </p:txBody>
      </p:sp>
      <p:pic>
        <p:nvPicPr>
          <p:cNvPr id="5" name="Bildobjekt 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4433490" y="1332055"/>
            <a:ext cx="4793457" cy="31839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64933109" name="Rubrik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Vattenstånd i de stora sjöarna</a:t>
            </a:r>
            <a:endParaRPr/>
          </a:p>
        </p:txBody>
      </p:sp>
      <p:sp>
        <p:nvSpPr>
          <p:cNvPr id="71088427" name="Platshållare för innehåll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687974" y="1275607"/>
            <a:ext cx="3812018" cy="3024335"/>
          </a:xfrm>
        </p:spPr>
        <p:txBody>
          <a:bodyPr/>
          <a:lstStyle/>
          <a:p>
            <a:pPr>
              <a:defRPr/>
            </a:pPr>
            <a:endParaRPr lang="sv-SE" sz="1600"/>
          </a:p>
          <a:p>
            <a:pPr>
              <a:defRPr/>
            </a:pPr>
            <a:r>
              <a:rPr lang="sv-SE" sz="1600"/>
              <a:t>Vänern – nära normalt vattenstånd </a:t>
            </a:r>
            <a:endParaRPr sz="1600"/>
          </a:p>
          <a:p>
            <a:pPr>
              <a:defRPr/>
            </a:pPr>
            <a:r>
              <a:rPr lang="sv-SE" sz="1600"/>
              <a:t>Vättern – lägre än normalt vattenstånd</a:t>
            </a:r>
            <a:endParaRPr sz="1600"/>
          </a:p>
          <a:p>
            <a:pPr>
              <a:defRPr/>
            </a:pPr>
            <a:r>
              <a:rPr lang="sv-SE" sz="1600"/>
              <a:t>Mälaren och Hjälmaren– höga vattenstånd i juni, nära normala resten av året.</a:t>
            </a:r>
            <a:endParaRPr sz="1600"/>
          </a:p>
          <a:p>
            <a:pPr>
              <a:defRPr/>
            </a:pPr>
            <a:r>
              <a:rPr lang="sv-SE" sz="1600"/>
              <a:t>Storsjön – högt vattenstånd i januari, februari, oktober och november, nära normalt resten av året.</a:t>
            </a:r>
            <a:endParaRPr sz="1600"/>
          </a:p>
          <a:p>
            <a:pPr>
              <a:defRPr/>
            </a:pPr>
            <a:r>
              <a:rPr lang="sv-SE" sz="1600"/>
              <a:t>Siljan – högt vattenstånd januari-maj, nära normalt resten av året</a:t>
            </a:r>
            <a:r>
              <a:rPr sz="1600"/>
              <a:t>.</a:t>
            </a:r>
            <a:endParaRPr/>
          </a:p>
          <a:p>
            <a:pPr>
              <a:defRPr/>
            </a:pPr>
            <a:endParaRPr lang="sv-SE"/>
          </a:p>
        </p:txBody>
      </p:sp>
      <p:sp>
        <p:nvSpPr>
          <p:cNvPr id="871977961" name="Rektangel 3" hidden="0"/>
          <p:cNvSpPr/>
          <p:nvPr isPhoto="0" userDrawn="0"/>
        </p:nvSpPr>
        <p:spPr bwMode="auto">
          <a:xfrm>
            <a:off x="5076056" y="3754833"/>
            <a:ext cx="381642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1300"/>
              <a:t>Den blå linjen visar vattenståndet i Storsjön 2021. </a:t>
            </a:r>
            <a:br>
              <a:rPr lang="sv-SE" sz="1300"/>
            </a:br>
            <a:r>
              <a:rPr lang="sv-SE" sz="1300"/>
              <a:t>De grå linjerna representerar de högsta och lägsta uppmätta månadsvärdena samt månadsmedelvärden för perioden 1988-2020</a:t>
            </a:r>
            <a:endParaRPr sz="1300"/>
          </a:p>
        </p:txBody>
      </p:sp>
      <p:sp>
        <p:nvSpPr>
          <p:cNvPr id="1388947019" name="textruta 5" hidden="0"/>
          <p:cNvSpPr txBox="1"/>
          <p:nvPr isPhoto="0" userDrawn="0"/>
        </p:nvSpPr>
        <p:spPr bwMode="auto">
          <a:xfrm>
            <a:off x="611558" y="339501"/>
            <a:ext cx="1319592" cy="2308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900">
                <a:latin typeface="Arial Black"/>
              </a:rPr>
              <a:t>VÄDERÅRET 2021</a:t>
            </a:r>
            <a:endParaRPr sz="900">
              <a:latin typeface="Arial Black"/>
            </a:endParaRPr>
          </a:p>
        </p:txBody>
      </p:sp>
      <p:sp>
        <p:nvSpPr>
          <p:cNvPr id="7" name="textruta 6" hidden="0"/>
          <p:cNvSpPr txBox="1"/>
          <p:nvPr isPhoto="0" userDrawn="0"/>
        </p:nvSpPr>
        <p:spPr bwMode="auto">
          <a:xfrm>
            <a:off x="8748463" y="4813348"/>
            <a:ext cx="322524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800">
                <a:latin typeface="Arial Black"/>
              </a:rPr>
              <a:t>12</a:t>
            </a:r>
            <a:endParaRPr>
              <a:latin typeface="Arial Black"/>
            </a:endParaRPr>
          </a:p>
        </p:txBody>
      </p:sp>
      <p:pic>
        <p:nvPicPr>
          <p:cNvPr id="3" name="Bildobjekt 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4885854" y="1616396"/>
            <a:ext cx="3862610" cy="20168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7557380" name="Rubrik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Sen isläggning på sjöar</a:t>
            </a:r>
            <a:endParaRPr/>
          </a:p>
        </p:txBody>
      </p:sp>
      <p:sp>
        <p:nvSpPr>
          <p:cNvPr id="1205080128" name="Platshållare för innehåll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687973" y="1247579"/>
            <a:ext cx="3152910" cy="2844000"/>
          </a:xfrm>
        </p:spPr>
        <p:txBody>
          <a:bodyPr/>
          <a:lstStyle/>
          <a:p>
            <a:pPr>
              <a:defRPr/>
            </a:pPr>
            <a:endParaRPr lang="sv-SE" sz="1600"/>
          </a:p>
          <a:p>
            <a:pPr>
              <a:defRPr/>
            </a:pPr>
            <a:r>
              <a:rPr lang="sv-SE" sz="1600"/>
              <a:t>Sjöar i hela landet var istäckta.</a:t>
            </a:r>
            <a:endParaRPr sz="1600"/>
          </a:p>
          <a:p>
            <a:pPr>
              <a:defRPr/>
            </a:pPr>
            <a:r>
              <a:rPr lang="sv-SE" sz="1600"/>
              <a:t>Isen lade sig senare än normalt i hela landet.</a:t>
            </a:r>
            <a:endParaRPr sz="1600"/>
          </a:p>
          <a:p>
            <a:pPr>
              <a:defRPr/>
            </a:pPr>
            <a:r>
              <a:rPr lang="sv-SE" sz="1600"/>
              <a:t>Isen på sjöar i södra Sverige gick upp något tidigare än normalt.</a:t>
            </a:r>
            <a:endParaRPr sz="1600"/>
          </a:p>
          <a:p>
            <a:pPr>
              <a:defRPr/>
            </a:pPr>
            <a:r>
              <a:rPr lang="sv-SE" sz="1600"/>
              <a:t>Islossningen i norra Sverige skedde ungefär vid normal tidpunkt.</a:t>
            </a:r>
            <a:endParaRPr sz="1600"/>
          </a:p>
        </p:txBody>
      </p:sp>
      <p:sp>
        <p:nvSpPr>
          <p:cNvPr id="944194051" name="textruta 5" hidden="0"/>
          <p:cNvSpPr txBox="1"/>
          <p:nvPr isPhoto="0" userDrawn="0"/>
        </p:nvSpPr>
        <p:spPr bwMode="auto">
          <a:xfrm>
            <a:off x="611558" y="339501"/>
            <a:ext cx="1319592" cy="2308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900">
                <a:latin typeface="Arial Black"/>
              </a:rPr>
              <a:t>VÄDERÅRET 2021</a:t>
            </a:r>
            <a:endParaRPr sz="900">
              <a:latin typeface="Arial Black"/>
            </a:endParaRPr>
          </a:p>
        </p:txBody>
      </p:sp>
      <p:sp>
        <p:nvSpPr>
          <p:cNvPr id="7" name="textruta 6" hidden="0"/>
          <p:cNvSpPr txBox="1"/>
          <p:nvPr isPhoto="0" userDrawn="0"/>
        </p:nvSpPr>
        <p:spPr bwMode="auto">
          <a:xfrm>
            <a:off x="8748463" y="4813348"/>
            <a:ext cx="322524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800">
                <a:latin typeface="Arial Black"/>
              </a:rPr>
              <a:t>13</a:t>
            </a:r>
            <a:endParaRPr>
              <a:latin typeface="Arial Black"/>
            </a:endParaRPr>
          </a:p>
        </p:txBody>
      </p:sp>
      <p:pic>
        <p:nvPicPr>
          <p:cNvPr id="9" name="Bildobjekt 8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7319341" y="914441"/>
            <a:ext cx="1590383" cy="3399936"/>
          </a:xfrm>
          <a:prstGeom prst="rect">
            <a:avLst/>
          </a:prstGeom>
        </p:spPr>
      </p:pic>
      <p:grpSp>
        <p:nvGrpSpPr>
          <p:cNvPr id="3" name="Grupp 2" hidden="0"/>
          <p:cNvGrpSpPr/>
          <p:nvPr isPhoto="0" userDrawn="0"/>
        </p:nvGrpSpPr>
        <p:grpSpPr bwMode="auto">
          <a:xfrm>
            <a:off x="3995936" y="1563638"/>
            <a:ext cx="3240361" cy="2606739"/>
            <a:chOff x="3923928" y="1572453"/>
            <a:chExt cx="3312369" cy="2664667"/>
          </a:xfrm>
        </p:grpSpPr>
        <p:pic>
          <p:nvPicPr>
            <p:cNvPr id="326799583" name="Bildobjekt 4" hidden="0"/>
            <p:cNvPicPr>
              <a:picLocks noChangeAspect="1"/>
            </p:cNvPicPr>
            <p:nvPr isPhoto="0" userDrawn="0"/>
          </p:nvPicPr>
          <p:blipFill>
            <a:blip r:embed="rId3"/>
            <a:srcRect l="826" t="-1" r="1995" b="897"/>
            <a:stretch/>
          </p:blipFill>
          <p:spPr bwMode="auto">
            <a:xfrm>
              <a:off x="3923928" y="1572453"/>
              <a:ext cx="3312368" cy="2664667"/>
            </a:xfrm>
            <a:prstGeom prst="rect">
              <a:avLst/>
            </a:prstGeom>
          </p:spPr>
        </p:pic>
        <p:sp>
          <p:nvSpPr>
            <p:cNvPr id="2" name="Rektangel 1" hidden="0"/>
            <p:cNvSpPr/>
            <p:nvPr isPhoto="0" userDrawn="0"/>
          </p:nvSpPr>
          <p:spPr bwMode="auto">
            <a:xfrm>
              <a:off x="3923929" y="1743934"/>
              <a:ext cx="3312368" cy="2484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sv-SE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8716199" name="Rubrik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71004" y="610971"/>
            <a:ext cx="4778829" cy="793281"/>
          </a:xfrm>
        </p:spPr>
        <p:txBody>
          <a:bodyPr/>
          <a:lstStyle/>
          <a:p>
            <a:pPr>
              <a:defRPr/>
            </a:pPr>
            <a:r>
              <a:rPr lang="sv-SE"/>
              <a:t>Normal isutbredning</a:t>
            </a:r>
            <a:br>
              <a:rPr lang="sv-SE"/>
            </a:br>
            <a:r>
              <a:rPr lang="sv-SE"/>
              <a:t>i havet</a:t>
            </a:r>
            <a:br>
              <a:rPr lang="sv-SE"/>
            </a:br>
            <a:r>
              <a:rPr lang="sv-SE"/>
              <a:t> </a:t>
            </a:r>
            <a:br>
              <a:rPr lang="sv-SE"/>
            </a:br>
            <a:endParaRPr lang="sv-SE"/>
          </a:p>
        </p:txBody>
      </p:sp>
      <p:sp>
        <p:nvSpPr>
          <p:cNvPr id="20159462" name="Platshållare för innehåll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671004" y="1347614"/>
            <a:ext cx="4621076" cy="3349750"/>
          </a:xfrm>
        </p:spPr>
        <p:txBody>
          <a:bodyPr/>
          <a:lstStyle/>
          <a:p>
            <a:pPr>
              <a:defRPr/>
            </a:pPr>
            <a:endParaRPr lang="sv-SE" sz="1600"/>
          </a:p>
          <a:p>
            <a:pPr>
              <a:defRPr/>
            </a:pPr>
            <a:r>
              <a:rPr lang="sv-SE" sz="1600"/>
              <a:t>Isvintern 2020-2021 hade en normal maximal isutbredning. </a:t>
            </a:r>
            <a:endParaRPr sz="1600"/>
          </a:p>
          <a:p>
            <a:pPr>
              <a:defRPr/>
            </a:pPr>
            <a:r>
              <a:rPr lang="sv-SE" sz="1600"/>
              <a:t>Under större delen av vintern rådde dock mindre isutbredning än den normala.</a:t>
            </a:r>
            <a:endParaRPr sz="1600"/>
          </a:p>
          <a:p>
            <a:pPr>
              <a:defRPr/>
            </a:pPr>
            <a:r>
              <a:rPr lang="sv-SE" sz="1600"/>
              <a:t>Maximal isutbredning 15 februari med </a:t>
            </a:r>
            <a:br>
              <a:rPr lang="sv-SE" sz="1600"/>
            </a:br>
            <a:r>
              <a:rPr lang="sv-SE" sz="1600"/>
              <a:t>127 000 km².</a:t>
            </a:r>
            <a:endParaRPr sz="1600"/>
          </a:p>
          <a:p>
            <a:pPr>
              <a:defRPr/>
            </a:pPr>
            <a:r>
              <a:rPr lang="sv-SE" sz="1600"/>
              <a:t>Efter en kall period i början av februari, tog mildare sydvästvindar över. </a:t>
            </a:r>
            <a:endParaRPr sz="1600"/>
          </a:p>
          <a:p>
            <a:pPr>
              <a:defRPr/>
            </a:pPr>
            <a:r>
              <a:rPr lang="sv-SE" sz="1600"/>
              <a:t>Kallare perioder mot slutet bromsade avsmältningen.</a:t>
            </a:r>
            <a:endParaRPr sz="1600"/>
          </a:p>
          <a:p>
            <a:pPr>
              <a:defRPr/>
            </a:pPr>
            <a:endParaRPr lang="sv-SE"/>
          </a:p>
          <a:p>
            <a:pPr>
              <a:defRPr/>
            </a:pPr>
            <a:endParaRPr lang="sv-SE"/>
          </a:p>
        </p:txBody>
      </p:sp>
      <p:pic>
        <p:nvPicPr>
          <p:cNvPr id="375488133" name="Bildobjekt 3" hidden="0"/>
          <p:cNvPicPr>
            <a:picLocks noChangeAspect="1"/>
          </p:cNvPicPr>
          <p:nvPr isPhoto="0" userDrawn="0"/>
        </p:nvPicPr>
        <p:blipFill>
          <a:blip r:embed="rId2"/>
          <a:srcRect l="0" t="1" r="0" b="753"/>
          <a:stretch/>
        </p:blipFill>
        <p:spPr bwMode="auto">
          <a:xfrm>
            <a:off x="5483772" y="1059582"/>
            <a:ext cx="2832127" cy="3960440"/>
          </a:xfrm>
          <a:prstGeom prst="rect">
            <a:avLst/>
          </a:prstGeom>
        </p:spPr>
      </p:pic>
      <p:sp>
        <p:nvSpPr>
          <p:cNvPr id="1164493852" name="textruta 5" hidden="0"/>
          <p:cNvSpPr txBox="1"/>
          <p:nvPr isPhoto="0" userDrawn="0"/>
        </p:nvSpPr>
        <p:spPr bwMode="auto">
          <a:xfrm>
            <a:off x="611558" y="339501"/>
            <a:ext cx="1319592" cy="2308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900">
                <a:latin typeface="Arial Black"/>
              </a:rPr>
              <a:t>VÄDERÅRET 2021</a:t>
            </a:r>
            <a:endParaRPr sz="900">
              <a:latin typeface="Arial Black"/>
            </a:endParaRPr>
          </a:p>
        </p:txBody>
      </p:sp>
      <p:sp>
        <p:nvSpPr>
          <p:cNvPr id="6" name="textruta 6" hidden="0"/>
          <p:cNvSpPr txBox="1"/>
          <p:nvPr isPhoto="0" userDrawn="0"/>
        </p:nvSpPr>
        <p:spPr bwMode="auto">
          <a:xfrm>
            <a:off x="8748463" y="4813348"/>
            <a:ext cx="322524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800">
                <a:latin typeface="Arial Black"/>
              </a:rPr>
              <a:t>14</a:t>
            </a:r>
            <a:endParaRPr>
              <a:latin typeface="Arial Blac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07026965" name="Rubrik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Isvintern 2020-2021</a:t>
            </a:r>
            <a:endParaRPr/>
          </a:p>
        </p:txBody>
      </p:sp>
      <p:sp>
        <p:nvSpPr>
          <p:cNvPr id="527277179" name="Platshållare för innehåll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687974" y="1275607"/>
            <a:ext cx="3381788" cy="2592288"/>
          </a:xfrm>
        </p:spPr>
        <p:txBody>
          <a:bodyPr/>
          <a:lstStyle/>
          <a:p>
            <a:pPr>
              <a:defRPr/>
            </a:pPr>
            <a:endParaRPr lang="sv-SE" sz="1600"/>
          </a:p>
          <a:p>
            <a:pPr>
              <a:defRPr/>
            </a:pPr>
            <a:r>
              <a:rPr lang="sv-SE" sz="1600"/>
              <a:t>Daglig isutbredning i tusental km² i Östersjön och Kattegatt vintern 2020-2021.</a:t>
            </a:r>
            <a:endParaRPr sz="1600"/>
          </a:p>
          <a:p>
            <a:pPr>
              <a:defRPr/>
            </a:pPr>
            <a:r>
              <a:rPr lang="sv-SE" sz="1600"/>
              <a:t>Den mörkblå linjen visar medelisutbredningen för åren 1981-2010.</a:t>
            </a:r>
            <a:endParaRPr sz="1600"/>
          </a:p>
          <a:p>
            <a:pPr>
              <a:defRPr/>
            </a:pPr>
            <a:r>
              <a:rPr lang="sv-SE" sz="1600"/>
              <a:t>Under större delen av vintern var isutbredningen </a:t>
            </a:r>
            <a:r>
              <a:rPr lang="sv-SE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mindre</a:t>
            </a:r>
            <a:r>
              <a:rPr lang="sv-SE" sz="1600"/>
              <a:t> än den normala.</a:t>
            </a:r>
            <a:endParaRPr sz="1600"/>
          </a:p>
          <a:p>
            <a:pPr>
              <a:defRPr/>
            </a:pPr>
            <a:endParaRPr lang="sv-SE" sz="1600"/>
          </a:p>
          <a:p>
            <a:pPr>
              <a:defRPr/>
            </a:pPr>
            <a:endParaRPr lang="sv-SE" sz="1600"/>
          </a:p>
          <a:p>
            <a:pPr>
              <a:defRPr/>
            </a:pPr>
            <a:endParaRPr lang="sv-SE" sz="1600"/>
          </a:p>
          <a:p>
            <a:pPr>
              <a:defRPr/>
            </a:pPr>
            <a:endParaRPr lang="sv-SE" sz="1600"/>
          </a:p>
        </p:txBody>
      </p:sp>
      <p:sp>
        <p:nvSpPr>
          <p:cNvPr id="919949882" name="textruta 5" hidden="0"/>
          <p:cNvSpPr txBox="1"/>
          <p:nvPr isPhoto="0" userDrawn="0"/>
        </p:nvSpPr>
        <p:spPr bwMode="auto">
          <a:xfrm>
            <a:off x="611558" y="339501"/>
            <a:ext cx="1319592" cy="2308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900">
                <a:latin typeface="Arial Black"/>
              </a:rPr>
              <a:t>VÄDERÅRET 2021</a:t>
            </a:r>
            <a:endParaRPr sz="900">
              <a:latin typeface="Arial Black"/>
            </a:endParaRPr>
          </a:p>
        </p:txBody>
      </p:sp>
      <p:sp>
        <p:nvSpPr>
          <p:cNvPr id="6" name="textruta 6" hidden="0"/>
          <p:cNvSpPr txBox="1"/>
          <p:nvPr isPhoto="0" userDrawn="0"/>
        </p:nvSpPr>
        <p:spPr bwMode="auto">
          <a:xfrm>
            <a:off x="8748463" y="4813348"/>
            <a:ext cx="322524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800">
                <a:latin typeface="Arial Black"/>
              </a:rPr>
              <a:t>15</a:t>
            </a:r>
            <a:endParaRPr>
              <a:latin typeface="Arial Black"/>
            </a:endParaRPr>
          </a:p>
        </p:txBody>
      </p:sp>
      <p:pic>
        <p:nvPicPr>
          <p:cNvPr id="9" name="Bildobjekt 8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4275152" y="1348194"/>
            <a:ext cx="4545320" cy="26734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28415791" name="Rubrik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87973" y="906378"/>
            <a:ext cx="7771812" cy="801275"/>
          </a:xfrm>
        </p:spPr>
        <p:txBody>
          <a:bodyPr/>
          <a:lstStyle/>
          <a:p>
            <a:pPr>
              <a:defRPr/>
            </a:pPr>
            <a:r>
              <a:rPr lang="sv-SE"/>
              <a:t>Årlig maximal isutbredning </a:t>
            </a:r>
            <a:br>
              <a:rPr lang="sv-SE"/>
            </a:br>
            <a:r>
              <a:rPr lang="sv-SE"/>
              <a:t>i Östersjön 1900-2021</a:t>
            </a:r>
            <a:endParaRPr/>
          </a:p>
        </p:txBody>
      </p:sp>
      <p:sp>
        <p:nvSpPr>
          <p:cNvPr id="1024998199" name="Platshållare för innehåll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755576" y="1625072"/>
            <a:ext cx="3019727" cy="2192409"/>
          </a:xfrm>
        </p:spPr>
        <p:txBody>
          <a:bodyPr/>
          <a:lstStyle/>
          <a:p>
            <a:pPr>
              <a:defRPr/>
            </a:pPr>
            <a:endParaRPr lang="sv-SE" sz="1600"/>
          </a:p>
          <a:p>
            <a:pPr>
              <a:defRPr/>
            </a:pPr>
            <a:r>
              <a:rPr lang="sv-SE" sz="1600"/>
              <a:t>1986/1987 var 394 000 km² yta istäckt.</a:t>
            </a:r>
            <a:endParaRPr sz="1600"/>
          </a:p>
          <a:p>
            <a:pPr>
              <a:defRPr/>
            </a:pPr>
            <a:r>
              <a:rPr lang="sv-SE" sz="1600"/>
              <a:t>2020/2021 var 127 000 km² yta istäckt. </a:t>
            </a:r>
            <a:endParaRPr sz="1600"/>
          </a:p>
          <a:p>
            <a:pPr>
              <a:defRPr/>
            </a:pPr>
            <a:r>
              <a:rPr lang="sv-SE" sz="1600"/>
              <a:t>Stora årliga variationer i maximal isutbredning, något fallande trend.</a:t>
            </a:r>
            <a:endParaRPr sz="1600"/>
          </a:p>
          <a:p>
            <a:pPr>
              <a:defRPr/>
            </a:pPr>
            <a:endParaRPr lang="sv-SE" sz="1400"/>
          </a:p>
          <a:p>
            <a:pPr marL="0" indent="0">
              <a:buNone/>
              <a:defRPr/>
            </a:pPr>
            <a:endParaRPr lang="sv-SE" sz="1600"/>
          </a:p>
          <a:p>
            <a:pPr>
              <a:defRPr/>
            </a:pPr>
            <a:endParaRPr lang="sv-SE" sz="1600"/>
          </a:p>
        </p:txBody>
      </p:sp>
      <p:sp>
        <p:nvSpPr>
          <p:cNvPr id="740183322" name="textruta 5" hidden="0"/>
          <p:cNvSpPr txBox="1"/>
          <p:nvPr isPhoto="0" userDrawn="0"/>
        </p:nvSpPr>
        <p:spPr bwMode="auto">
          <a:xfrm>
            <a:off x="611558" y="339501"/>
            <a:ext cx="1319592" cy="2308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900">
                <a:latin typeface="Arial Black"/>
              </a:rPr>
              <a:t>VÄDERÅRET 2021</a:t>
            </a:r>
            <a:endParaRPr sz="900">
              <a:latin typeface="Arial Black"/>
            </a:endParaRPr>
          </a:p>
        </p:txBody>
      </p:sp>
      <p:sp>
        <p:nvSpPr>
          <p:cNvPr id="7" name="textruta 6" hidden="0"/>
          <p:cNvSpPr txBox="1"/>
          <p:nvPr isPhoto="0" userDrawn="0"/>
        </p:nvSpPr>
        <p:spPr bwMode="auto">
          <a:xfrm>
            <a:off x="8748463" y="4813348"/>
            <a:ext cx="322524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800">
                <a:latin typeface="Arial Black"/>
              </a:rPr>
              <a:t>16</a:t>
            </a:r>
            <a:endParaRPr>
              <a:latin typeface="Arial Black"/>
            </a:endParaRPr>
          </a:p>
        </p:txBody>
      </p:sp>
      <p:pic>
        <p:nvPicPr>
          <p:cNvPr id="5" name="Bildobjekt 4" hidden="0"/>
          <p:cNvPicPr>
            <a:picLocks noChangeAspect="1"/>
          </p:cNvPicPr>
          <p:nvPr isPhoto="0" userDrawn="0"/>
        </p:nvPicPr>
        <p:blipFill>
          <a:blip r:embed="rId2"/>
          <a:srcRect l="0" t="4494" r="0" b="0"/>
          <a:stretch/>
        </p:blipFill>
        <p:spPr bwMode="auto">
          <a:xfrm>
            <a:off x="3950658" y="1845000"/>
            <a:ext cx="4797802" cy="2918732"/>
          </a:xfrm>
          <a:prstGeom prst="rect">
            <a:avLst/>
          </a:prstGeom>
        </p:spPr>
      </p:pic>
      <p:sp>
        <p:nvSpPr>
          <p:cNvPr id="6" name="textruta 5" hidden="0"/>
          <p:cNvSpPr txBox="1"/>
          <p:nvPr isPhoto="0" userDrawn="0"/>
        </p:nvSpPr>
        <p:spPr bwMode="auto">
          <a:xfrm>
            <a:off x="1129086" y="3939902"/>
            <a:ext cx="2600139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v-SE" sz="1400"/>
              <a:t>Lindrig isvinter &lt;115 tkm²</a:t>
            </a:r>
            <a:endParaRPr/>
          </a:p>
          <a:p>
            <a:pPr>
              <a:defRPr/>
            </a:pPr>
            <a:r>
              <a:rPr lang="sv-SE" sz="1400"/>
              <a:t>Normal isvinter 115-230 tkm²</a:t>
            </a:r>
            <a:endParaRPr/>
          </a:p>
          <a:p>
            <a:pPr>
              <a:defRPr/>
            </a:pPr>
            <a:r>
              <a:rPr lang="sv-SE" sz="1400"/>
              <a:t>Svår isvinter &gt;230 tkm²</a:t>
            </a:r>
            <a:endParaRPr/>
          </a:p>
        </p:txBody>
      </p:sp>
      <p:sp>
        <p:nvSpPr>
          <p:cNvPr id="8" name="Rektangel 7" hidden="0"/>
          <p:cNvSpPr/>
          <p:nvPr isPhoto="0" userDrawn="0"/>
        </p:nvSpPr>
        <p:spPr bwMode="auto">
          <a:xfrm>
            <a:off x="1129087" y="3939902"/>
            <a:ext cx="2520280" cy="792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985561407" name="Platshållare för innehåll 3" hidden="0"/>
          <p:cNvSpPr>
            <a:spLocks noGrp="1"/>
          </p:cNvSpPr>
          <p:nvPr isPhoto="0" userDrawn="0">
            <p:ph sz="half" idx="10" hasCustomPrompt="0"/>
          </p:nvPr>
        </p:nvSpPr>
        <p:spPr bwMode="auto">
          <a:xfrm>
            <a:off x="4242642" y="4715386"/>
            <a:ext cx="4464495" cy="763571"/>
          </a:xfrm>
        </p:spPr>
        <p:txBody>
          <a:bodyPr/>
          <a:lstStyle/>
          <a:p>
            <a:pPr marL="0" indent="0">
              <a:buNone/>
              <a:defRPr/>
            </a:pPr>
            <a:r>
              <a:rPr sz="1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Blå staplar markerar vart tionde år.</a:t>
            </a:r>
            <a:endParaRPr sz="1200"/>
          </a:p>
          <a:p>
            <a:pPr>
              <a:defRPr/>
            </a:pPr>
            <a:endParaRPr lang="sv-S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5805699" name="Rubrik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Förekomst av cyanobakterier 2021</a:t>
            </a:r>
            <a:endParaRPr/>
          </a:p>
        </p:txBody>
      </p:sp>
      <p:sp>
        <p:nvSpPr>
          <p:cNvPr id="1147207267" name="Platshållare för innehåll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687975" y="1275606"/>
            <a:ext cx="3704637" cy="3709143"/>
          </a:xfrm>
        </p:spPr>
        <p:txBody>
          <a:bodyPr/>
          <a:lstStyle/>
          <a:p>
            <a:pPr>
              <a:defRPr/>
            </a:pPr>
            <a:endParaRPr lang="sv-SE"/>
          </a:p>
          <a:p>
            <a:pPr>
              <a:defRPr/>
            </a:pPr>
            <a:r>
              <a:rPr lang="sv-SE"/>
              <a:t>Sommaren 2021 kunde cyano-bakterier observeras från 10 juni fram till slutet av augusti. </a:t>
            </a:r>
            <a:endParaRPr/>
          </a:p>
          <a:p>
            <a:pPr>
              <a:defRPr/>
            </a:pPr>
            <a:r>
              <a:rPr lang="sv-SE"/>
              <a:t>Juni och juli hade varmt väder medan augusti var kylig. </a:t>
            </a:r>
            <a:endParaRPr/>
          </a:p>
          <a:p>
            <a:pPr>
              <a:defRPr/>
            </a:pPr>
            <a:r>
              <a:rPr lang="sv-SE"/>
              <a:t>Utbredningen var bland de största under de tjugo år som SMHI kartlagt cyanobakterier. </a:t>
            </a:r>
            <a:endParaRPr/>
          </a:p>
          <a:p>
            <a:pPr>
              <a:defRPr/>
            </a:pPr>
            <a:r>
              <a:rPr lang="sv-SE"/>
              <a:t>Den största utbredningen inträffade den 29 juni med nära 106 000 km</a:t>
            </a:r>
            <a:r>
              <a:rPr lang="sv-SE" baseline="30000"/>
              <a:t>2</a:t>
            </a:r>
            <a:r>
              <a:rPr lang="sv-SE"/>
              <a:t>.</a:t>
            </a:r>
            <a:endParaRPr/>
          </a:p>
        </p:txBody>
      </p:sp>
      <p:sp>
        <p:nvSpPr>
          <p:cNvPr id="1585482978" name="Platshållare för innehåll 3" hidden="0"/>
          <p:cNvSpPr>
            <a:spLocks noGrp="1"/>
          </p:cNvSpPr>
          <p:nvPr isPhoto="0" userDrawn="0">
            <p:ph sz="half" idx="10" hasCustomPrompt="0"/>
          </p:nvPr>
        </p:nvSpPr>
        <p:spPr bwMode="auto">
          <a:xfrm>
            <a:off x="4553241" y="3835360"/>
            <a:ext cx="4464496" cy="76357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sv-SE" sz="1200"/>
              <a:t>Gul färg visar area med detekterad förekomst av cyanobakterier. </a:t>
            </a:r>
            <a:endParaRPr/>
          </a:p>
          <a:p>
            <a:pPr marL="0" indent="0">
              <a:buNone/>
              <a:defRPr/>
            </a:pPr>
            <a:r>
              <a:rPr lang="sv-SE" sz="1200"/>
              <a:t>Orange färg visar area med detekterade ytansamlingar. </a:t>
            </a:r>
            <a:endParaRPr/>
          </a:p>
          <a:p>
            <a:pPr marL="0" indent="0">
              <a:buNone/>
              <a:defRPr/>
            </a:pPr>
            <a:r>
              <a:rPr lang="sv-SE" sz="1200"/>
              <a:t>Grå fält visar veckodata för area med cyanobakterier.</a:t>
            </a:r>
            <a:endParaRPr/>
          </a:p>
          <a:p>
            <a:pPr>
              <a:defRPr/>
            </a:pPr>
            <a:endParaRPr lang="sv-SE"/>
          </a:p>
        </p:txBody>
      </p:sp>
      <p:pic>
        <p:nvPicPr>
          <p:cNvPr id="2054868932" name="Bildobjekt 7" hidden="0"/>
          <p:cNvPicPr>
            <a:picLocks noChangeAspect="1"/>
          </p:cNvPicPr>
          <p:nvPr isPhoto="0" userDrawn="0"/>
        </p:nvPicPr>
        <p:blipFill>
          <a:blip r:embed="rId2"/>
          <a:srcRect l="2331" t="3683" r="1534" b="2423"/>
          <a:stretch/>
        </p:blipFill>
        <p:spPr bwMode="auto">
          <a:xfrm>
            <a:off x="4572000" y="1562752"/>
            <a:ext cx="4464496" cy="2180239"/>
          </a:xfrm>
          <a:prstGeom prst="rect">
            <a:avLst/>
          </a:prstGeom>
        </p:spPr>
      </p:pic>
      <p:sp>
        <p:nvSpPr>
          <p:cNvPr id="1290631954" name="textruta 5" hidden="0"/>
          <p:cNvSpPr txBox="1"/>
          <p:nvPr isPhoto="0" userDrawn="0"/>
        </p:nvSpPr>
        <p:spPr bwMode="auto">
          <a:xfrm>
            <a:off x="611557" y="339500"/>
            <a:ext cx="1319592" cy="2308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900">
                <a:latin typeface="Arial Black"/>
              </a:rPr>
              <a:t>VÄDERÅRET 2021</a:t>
            </a:r>
            <a:endParaRPr sz="900">
              <a:latin typeface="Arial Black"/>
            </a:endParaRPr>
          </a:p>
        </p:txBody>
      </p:sp>
      <p:sp>
        <p:nvSpPr>
          <p:cNvPr id="7" name="textruta 6" hidden="0"/>
          <p:cNvSpPr txBox="1"/>
          <p:nvPr isPhoto="0" userDrawn="0"/>
        </p:nvSpPr>
        <p:spPr bwMode="auto">
          <a:xfrm>
            <a:off x="8748463" y="4813348"/>
            <a:ext cx="322524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800">
                <a:latin typeface="Arial Black"/>
              </a:rPr>
              <a:t>17</a:t>
            </a:r>
            <a:endParaRPr>
              <a:latin typeface="Arial Blac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29223164" name="Rubrik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87973" y="906379"/>
            <a:ext cx="6519956" cy="425710"/>
          </a:xfrm>
        </p:spPr>
        <p:txBody>
          <a:bodyPr/>
          <a:lstStyle/>
          <a:p>
            <a:pPr>
              <a:defRPr/>
            </a:pPr>
            <a:r>
              <a:rPr lang="sv-SE" b="1"/>
              <a:t>Geografiskt kluven cyanosommar </a:t>
            </a:r>
            <a:br>
              <a:rPr lang="sv-SE"/>
            </a:br>
            <a:endParaRPr lang="sv-SE"/>
          </a:p>
        </p:txBody>
      </p:sp>
      <p:sp>
        <p:nvSpPr>
          <p:cNvPr id="1417922233" name="Platshållare för innehåll 3" hidden="0"/>
          <p:cNvSpPr>
            <a:spLocks noGrp="1"/>
          </p:cNvSpPr>
          <p:nvPr isPhoto="0" userDrawn="0">
            <p:ph sz="half" idx="10" hasCustomPrompt="0"/>
          </p:nvPr>
        </p:nvSpPr>
        <p:spPr bwMode="auto">
          <a:xfrm>
            <a:off x="3563889" y="1255789"/>
            <a:ext cx="4392488" cy="3773003"/>
          </a:xfrm>
        </p:spPr>
        <p:txBody>
          <a:bodyPr/>
          <a:lstStyle/>
          <a:p>
            <a:pPr>
              <a:defRPr/>
            </a:pPr>
            <a:endParaRPr lang="sv-SE"/>
          </a:p>
          <a:p>
            <a:pPr>
              <a:defRPr/>
            </a:pPr>
            <a:r>
              <a:rPr lang="sv-SE"/>
              <a:t>Säsongen 2021 var tudelad. </a:t>
            </a:r>
            <a:endParaRPr/>
          </a:p>
          <a:p>
            <a:pPr>
              <a:defRPr/>
            </a:pPr>
            <a:r>
              <a:rPr lang="sv-SE"/>
              <a:t>De första förekomsterna syntes till havs i mellersta Östersjön öster om Gotland.</a:t>
            </a:r>
            <a:endParaRPr/>
          </a:p>
          <a:p>
            <a:pPr>
              <a:defRPr/>
            </a:pPr>
            <a:r>
              <a:rPr lang="sv-SE"/>
              <a:t>Mest långvariga förekomster i södra Bottenhavet samt i Östersjön sydost om Öland. </a:t>
            </a:r>
            <a:endParaRPr/>
          </a:p>
          <a:p>
            <a:pPr>
              <a:defRPr/>
            </a:pPr>
            <a:r>
              <a:rPr lang="sv-SE"/>
              <a:t>Stora förekomster även kring Finska vikens mynning.</a:t>
            </a:r>
            <a:endParaRPr/>
          </a:p>
          <a:p>
            <a:pPr>
              <a:defRPr/>
            </a:pPr>
            <a:r>
              <a:rPr lang="sv-SE"/>
              <a:t>De västra delarna av Östersjön var förskonade från större förekomster.</a:t>
            </a:r>
            <a:endParaRPr/>
          </a:p>
        </p:txBody>
      </p:sp>
      <p:sp>
        <p:nvSpPr>
          <p:cNvPr id="653700261" name="textruta 5" hidden="0"/>
          <p:cNvSpPr txBox="1"/>
          <p:nvPr isPhoto="0" userDrawn="0"/>
        </p:nvSpPr>
        <p:spPr bwMode="auto">
          <a:xfrm>
            <a:off x="611557" y="339500"/>
            <a:ext cx="1319592" cy="2308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900">
                <a:latin typeface="Arial Black"/>
              </a:rPr>
              <a:t>VÄDERÅRET 2021</a:t>
            </a:r>
            <a:endParaRPr sz="900">
              <a:latin typeface="Arial Black"/>
            </a:endParaRPr>
          </a:p>
        </p:txBody>
      </p:sp>
      <p:sp>
        <p:nvSpPr>
          <p:cNvPr id="6" name="textruta 6" hidden="0"/>
          <p:cNvSpPr txBox="1"/>
          <p:nvPr isPhoto="0" userDrawn="0"/>
        </p:nvSpPr>
        <p:spPr bwMode="auto">
          <a:xfrm>
            <a:off x="8748463" y="4813348"/>
            <a:ext cx="322524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800">
                <a:latin typeface="Arial Black"/>
              </a:rPr>
              <a:t>18</a:t>
            </a:r>
            <a:endParaRPr>
              <a:latin typeface="Arial Black"/>
            </a:endParaRPr>
          </a:p>
        </p:txBody>
      </p:sp>
      <p:pic>
        <p:nvPicPr>
          <p:cNvPr id="3" name="Bildobjekt 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11557" y="1464896"/>
            <a:ext cx="2787046" cy="3348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ubrik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br>
              <a:rPr lang="sv-SE"/>
            </a:br>
            <a:r>
              <a:rPr lang="sv-SE">
                <a:latin typeface="Arial Black"/>
              </a:rPr>
              <a:t>Väderåret 2021 </a:t>
            </a:r>
            <a:br>
              <a:rPr lang="sv-SE">
                <a:latin typeface="Arial Black"/>
              </a:rPr>
            </a:br>
            <a:endParaRPr>
              <a:highlight>
                <a:srgbClr val="FFFFFF"/>
              </a:highlight>
            </a:endParaRPr>
          </a:p>
        </p:txBody>
      </p:sp>
      <p:sp>
        <p:nvSpPr>
          <p:cNvPr id="3" name="Platshållare för innehåll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sv-SE" sz="1600"/>
              <a:t>Årsmedeltemperaturen för Sverige var 2021 den </a:t>
            </a:r>
            <a:r>
              <a:rPr lang="sv-SE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lägsta sedan 2013</a:t>
            </a:r>
            <a:r>
              <a:rPr lang="sv-SE" sz="1600"/>
              <a:t>. </a:t>
            </a:r>
            <a:endParaRPr/>
          </a:p>
          <a:p>
            <a:pPr>
              <a:defRPr/>
            </a:pPr>
            <a:r>
              <a:rPr lang="sv-SE" sz="1600"/>
              <a:t>Det förekom flera kraftiga sommarregn, och ett omfattande skyfall med årets största dygnsnederbörd i Gävle den 17 </a:t>
            </a:r>
            <a:r>
              <a:rPr lang="sv-SE" sz="16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augusti.</a:t>
            </a:r>
            <a:endParaRPr/>
          </a:p>
          <a:p>
            <a:pPr>
              <a:defRPr/>
            </a:pPr>
            <a:r>
              <a:rPr lang="sv-SE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Den kraftiga nederbörden den 17-18 augusti över Gästrikland, Dalarna och Hälsingland ledde till extremt höga flöden i små vattendrag i området. </a:t>
            </a:r>
            <a:endParaRPr/>
          </a:p>
          <a:p>
            <a:pPr>
              <a:defRPr/>
            </a:pPr>
            <a:r>
              <a:rPr lang="sv-SE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Solskenstiden över den normala vid samtliga stationer, men utan nya rekord.</a:t>
            </a:r>
            <a:endParaRPr/>
          </a:p>
          <a:p>
            <a:pPr>
              <a:defRPr/>
            </a:pPr>
            <a:r>
              <a:rPr lang="sv-SE" sz="1600"/>
              <a:t>Isläggningen på Sveriges sjöar inträffade senare än normalt.</a:t>
            </a:r>
            <a:endParaRPr/>
          </a:p>
          <a:p>
            <a:pPr>
              <a:defRPr/>
            </a:pPr>
            <a:r>
              <a:rPr lang="sv-SE" sz="1600"/>
              <a:t>Den maximala isutbredningen i Östersjön vintern 2020/2021 var normal, men under stora delar av vintern var det mindre is än normalt.  </a:t>
            </a:r>
            <a:endParaRPr/>
          </a:p>
          <a:p>
            <a:pPr>
              <a:defRPr/>
            </a:pPr>
            <a:r>
              <a:rPr lang="sv-SE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Utbredningen av cyanobakterieblomning i </a:t>
            </a:r>
            <a:r>
              <a:rPr lang="sv-SE" sz="1600"/>
              <a:t>Östersjön var omfattande.</a:t>
            </a:r>
            <a:endParaRPr/>
          </a:p>
        </p:txBody>
      </p:sp>
      <p:sp>
        <p:nvSpPr>
          <p:cNvPr id="4" name="textruta 3" hidden="0"/>
          <p:cNvSpPr txBox="1"/>
          <p:nvPr isPhoto="0" userDrawn="0"/>
        </p:nvSpPr>
        <p:spPr bwMode="auto">
          <a:xfrm>
            <a:off x="611557" y="339500"/>
            <a:ext cx="1319592" cy="2308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900">
                <a:latin typeface="Arial Black"/>
                <a:cs typeface="Arial"/>
              </a:rPr>
              <a:t>VÄDERÅRET 2021</a:t>
            </a:r>
            <a:endParaRPr sz="900">
              <a:latin typeface="Arial Black"/>
              <a:cs typeface="Arial"/>
            </a:endParaRPr>
          </a:p>
        </p:txBody>
      </p:sp>
      <p:sp>
        <p:nvSpPr>
          <p:cNvPr id="5" name="textruta 4" hidden="0"/>
          <p:cNvSpPr txBox="1"/>
          <p:nvPr isPhoto="0" userDrawn="0"/>
        </p:nvSpPr>
        <p:spPr bwMode="auto">
          <a:xfrm>
            <a:off x="8748464" y="4813349"/>
            <a:ext cx="253596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800">
                <a:latin typeface="Arial Black"/>
              </a:rPr>
              <a:t>2</a:t>
            </a:r>
            <a:endParaRPr>
              <a:latin typeface="Arial Blac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9" name="Bildobjekt 28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5018309" y="267494"/>
            <a:ext cx="2065253" cy="4824000"/>
          </a:xfrm>
          <a:prstGeom prst="rect">
            <a:avLst/>
          </a:prstGeom>
        </p:spPr>
      </p:pic>
      <p:sp>
        <p:nvSpPr>
          <p:cNvPr id="1408584825" name="Rubrik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87973" y="906379"/>
            <a:ext cx="3811907" cy="709416"/>
          </a:xfrm>
        </p:spPr>
        <p:txBody>
          <a:bodyPr/>
          <a:lstStyle/>
          <a:p>
            <a:pPr>
              <a:defRPr/>
            </a:pPr>
            <a:r>
              <a:rPr lang="sv-SE"/>
              <a:t>Normalvarmt år</a:t>
            </a:r>
            <a:br>
              <a:rPr lang="sv-SE"/>
            </a:br>
            <a:r>
              <a:rPr lang="sv-SE" sz="1800" b="1">
                <a:latin typeface="Arial"/>
              </a:rPr>
              <a:t>Årsmedeltemperatur för Sverige 2021</a:t>
            </a:r>
            <a:endParaRPr b="1">
              <a:latin typeface="Arial"/>
            </a:endParaRPr>
          </a:p>
        </p:txBody>
      </p:sp>
      <p:sp>
        <p:nvSpPr>
          <p:cNvPr id="76431869" name="Platshållare för innehåll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684960" y="1563638"/>
            <a:ext cx="3704637" cy="1876070"/>
          </a:xfrm>
        </p:spPr>
        <p:txBody>
          <a:bodyPr/>
          <a:lstStyle/>
          <a:p>
            <a:pPr>
              <a:defRPr/>
            </a:pPr>
            <a:endParaRPr lang="sv-SE" sz="14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sv-SE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Årsmedeltemperaturen för Sverige som helhet för år 2021 blev 5,86°. </a:t>
            </a:r>
            <a:endParaRPr/>
          </a:p>
          <a:p>
            <a:pPr>
              <a:defRPr/>
            </a:pPr>
            <a:r>
              <a:rPr lang="sv-SE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Årets högsta temperatur blev 34,6 °C i Målilla den 18 och 19 juni. </a:t>
            </a:r>
            <a:endParaRPr/>
          </a:p>
          <a:p>
            <a:pPr>
              <a:defRPr/>
            </a:pPr>
            <a:r>
              <a:rPr lang="sv-SE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Årets lägsta temperatur blev -43,8 °C i Naimakka den 6 december.</a:t>
            </a:r>
            <a:endParaRPr/>
          </a:p>
        </p:txBody>
      </p:sp>
      <p:sp>
        <p:nvSpPr>
          <p:cNvPr id="326910058" name="textruta 5" hidden="0"/>
          <p:cNvSpPr txBox="1"/>
          <p:nvPr isPhoto="0" userDrawn="0"/>
        </p:nvSpPr>
        <p:spPr bwMode="auto">
          <a:xfrm>
            <a:off x="611558" y="339501"/>
            <a:ext cx="1319592" cy="2308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900">
                <a:latin typeface="Arial Black"/>
              </a:rPr>
              <a:t>VÄDERÅRET 2021</a:t>
            </a:r>
            <a:endParaRPr sz="900">
              <a:latin typeface="Arial Black"/>
            </a:endParaRPr>
          </a:p>
        </p:txBody>
      </p:sp>
      <p:sp>
        <p:nvSpPr>
          <p:cNvPr id="732537786" name="textruta 6" hidden="0"/>
          <p:cNvSpPr txBox="1"/>
          <p:nvPr isPhoto="0" userDrawn="0"/>
        </p:nvSpPr>
        <p:spPr bwMode="auto">
          <a:xfrm>
            <a:off x="8748463" y="4813348"/>
            <a:ext cx="253596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800">
                <a:latin typeface="Arial Black"/>
              </a:rPr>
              <a:t>3</a:t>
            </a:r>
            <a:endParaRPr>
              <a:latin typeface="Arial Black"/>
            </a:endParaRPr>
          </a:p>
        </p:txBody>
      </p:sp>
      <p:sp>
        <p:nvSpPr>
          <p:cNvPr id="606147768" name="textruta 46" descr="Årets lägsta temperatur var -39,5 °C&#10; i Nikkaluokta 31 januari&#10;" hidden="0" title="Årets lägsta temperatur"/>
          <p:cNvSpPr txBox="1"/>
          <p:nvPr isPhoto="0" userDrawn="0"/>
        </p:nvSpPr>
        <p:spPr bwMode="auto">
          <a:xfrm>
            <a:off x="7400144" y="1314112"/>
            <a:ext cx="14923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defRPr/>
            </a:pPr>
            <a:r>
              <a:rPr lang="sv-SE" sz="10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Naimakka -43,8 °C</a:t>
            </a:r>
            <a:r>
              <a:rPr sz="1000" b="0" i="0" u="none">
                <a:solidFill>
                  <a:srgbClr val="000000"/>
                </a:solidFill>
                <a:latin typeface="Noto Sans Adlam Unjoined"/>
                <a:ea typeface="Noto Sans Adlam Unjoined"/>
                <a:cs typeface="Noto Sans Adlam Unjoined"/>
              </a:rPr>
              <a:t>   </a:t>
            </a:r>
            <a:r>
              <a:rPr lang="sv-SE" sz="1000">
                <a:solidFill>
                  <a:srgbClr val="000000"/>
                </a:solidFill>
              </a:rPr>
              <a:t> </a:t>
            </a:r>
            <a:endParaRPr lang="sv-SE" sz="1000"/>
          </a:p>
        </p:txBody>
      </p:sp>
      <p:cxnSp>
        <p:nvCxnSpPr>
          <p:cNvPr id="1737184793" name="Rak pil 54" hidden="0" title="pil pekar på Nikkaluokta"/>
          <p:cNvCxnSpPr>
            <a:cxnSpLocks/>
          </p:cNvCxnSpPr>
          <p:nvPr isPhoto="0" userDrawn="0"/>
        </p:nvCxnSpPr>
        <p:spPr bwMode="auto">
          <a:xfrm rot="10800000">
            <a:off x="6660312" y="483518"/>
            <a:ext cx="720000" cy="920868"/>
          </a:xfrm>
          <a:prstGeom prst="bentConnector3">
            <a:avLst>
              <a:gd name="adj1" fmla="val 25369"/>
            </a:avLst>
          </a:prstGeom>
          <a:ln w="9525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6551895" name="textruta 48" hidden="0"/>
          <p:cNvSpPr txBox="1"/>
          <p:nvPr isPhoto="0" userDrawn="0"/>
        </p:nvSpPr>
        <p:spPr bwMode="auto">
          <a:xfrm>
            <a:off x="7314495" y="4186704"/>
            <a:ext cx="1172302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defRPr/>
            </a:pPr>
            <a:r>
              <a:rPr lang="sv-SE" sz="10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Målilla 34,6 °C </a:t>
            </a:r>
            <a:endParaRPr sz="1000"/>
          </a:p>
        </p:txBody>
      </p:sp>
      <p:cxnSp>
        <p:nvCxnSpPr>
          <p:cNvPr id="1064929861" name="Rak pil 14" hidden="0" title="pil pekar på Markusvinsa"/>
          <p:cNvCxnSpPr>
            <a:cxnSpLocks/>
          </p:cNvCxnSpPr>
          <p:nvPr isPhoto="0" userDrawn="0"/>
        </p:nvCxnSpPr>
        <p:spPr bwMode="auto">
          <a:xfrm flipH="1">
            <a:off x="5940153" y="4263648"/>
            <a:ext cx="1296143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84689882" name="Rubrik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87972" y="906376"/>
            <a:ext cx="3811791" cy="873570"/>
          </a:xfrm>
        </p:spPr>
        <p:txBody>
          <a:bodyPr/>
          <a:lstStyle/>
          <a:p>
            <a:pPr>
              <a:defRPr/>
            </a:pPr>
            <a:r>
              <a:rPr lang="sv-SE"/>
              <a:t>Normalvarmt år</a:t>
            </a:r>
            <a:br>
              <a:rPr lang="sv-SE"/>
            </a:br>
            <a:r>
              <a:rPr lang="sv-SE" sz="1800" b="1">
                <a:latin typeface="Arial"/>
              </a:rPr>
              <a:t>Medeltemperaturens avvikelse från</a:t>
            </a:r>
            <a:br>
              <a:rPr lang="sv-SE" sz="1800" b="1">
                <a:latin typeface="Arial"/>
              </a:rPr>
            </a:br>
            <a:r>
              <a:rPr lang="sv-SE" sz="1800" b="1">
                <a:latin typeface="Arial"/>
              </a:rPr>
              <a:t>referensnormalperioden 1991-2020</a:t>
            </a:r>
            <a:br>
              <a:rPr lang="sv-SE" sz="1800" b="1">
                <a:latin typeface="Arial"/>
              </a:rPr>
            </a:br>
            <a:endParaRPr b="1">
              <a:latin typeface="Arial"/>
            </a:endParaRPr>
          </a:p>
        </p:txBody>
      </p:sp>
      <p:sp>
        <p:nvSpPr>
          <p:cNvPr id="369928946" name="Platshållare för innehåll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687973" y="1779661"/>
            <a:ext cx="3704637" cy="2736305"/>
          </a:xfrm>
        </p:spPr>
        <p:txBody>
          <a:bodyPr/>
          <a:lstStyle/>
          <a:p>
            <a:pPr>
              <a:defRPr/>
            </a:pPr>
            <a:endParaRPr lang="sv-SE" sz="14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sv-SE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I förhållande till den nya normalperioden 1991-2020, var temperaturen överlag ganska normal under året. </a:t>
            </a:r>
            <a:endParaRPr/>
          </a:p>
          <a:p>
            <a:pPr>
              <a:defRPr/>
            </a:pPr>
            <a:r>
              <a:rPr lang="sv-SE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I allmänhet var det lite varmare i söder och lite kallare i norr. </a:t>
            </a:r>
            <a:endParaRPr/>
          </a:p>
          <a:p>
            <a:pPr>
              <a:defRPr/>
            </a:pPr>
            <a:r>
              <a:rPr lang="sv-SE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Under enskilda månader var det relativt stora temperaturavvikelser från det normala. </a:t>
            </a:r>
            <a:endParaRPr/>
          </a:p>
          <a:p>
            <a:pPr>
              <a:defRPr/>
            </a:pPr>
            <a:r>
              <a:rPr lang="sv-SE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Förhållandevis kallast var det i januari och början av februari. Förhållandevis varmast var det i juni.</a:t>
            </a:r>
            <a:endParaRPr/>
          </a:p>
        </p:txBody>
      </p:sp>
      <p:sp>
        <p:nvSpPr>
          <p:cNvPr id="391760698" name="textruta 6" hidden="0"/>
          <p:cNvSpPr txBox="1"/>
          <p:nvPr isPhoto="0" userDrawn="0"/>
        </p:nvSpPr>
        <p:spPr bwMode="auto">
          <a:xfrm>
            <a:off x="8748463" y="4813348"/>
            <a:ext cx="253596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800">
                <a:latin typeface="Arial Black"/>
              </a:rPr>
              <a:t>4</a:t>
            </a:r>
            <a:endParaRPr>
              <a:latin typeface="Arial Black"/>
            </a:endParaRPr>
          </a:p>
        </p:txBody>
      </p:sp>
      <p:sp>
        <p:nvSpPr>
          <p:cNvPr id="7" name="textruta 5" hidden="0"/>
          <p:cNvSpPr txBox="1"/>
          <p:nvPr isPhoto="0" userDrawn="0"/>
        </p:nvSpPr>
        <p:spPr bwMode="auto">
          <a:xfrm>
            <a:off x="611558" y="339501"/>
            <a:ext cx="1319592" cy="2308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900">
                <a:latin typeface="Arial Black"/>
              </a:rPr>
              <a:t>VÄDERÅRET 2021</a:t>
            </a:r>
            <a:endParaRPr sz="900">
              <a:latin typeface="Arial Black"/>
            </a:endParaRPr>
          </a:p>
        </p:txBody>
      </p:sp>
      <p:pic>
        <p:nvPicPr>
          <p:cNvPr id="13" name="Bildobjekt 1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4913342" y="343610"/>
            <a:ext cx="2275185" cy="478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12760002" name="Rubrik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87972" y="906378"/>
            <a:ext cx="3793758" cy="426465"/>
          </a:xfrm>
        </p:spPr>
        <p:txBody>
          <a:bodyPr/>
          <a:lstStyle/>
          <a:p>
            <a:pPr>
              <a:defRPr/>
            </a:pPr>
            <a:r>
              <a:rPr lang="sv-SE"/>
              <a:t>Svalast sedan 2013 </a:t>
            </a:r>
            <a:endParaRPr/>
          </a:p>
        </p:txBody>
      </p:sp>
      <p:sp>
        <p:nvSpPr>
          <p:cNvPr id="1128675125" name="Platshållare för innehåll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687972" y="1275606"/>
            <a:ext cx="7771812" cy="3709143"/>
          </a:xfrm>
        </p:spPr>
        <p:txBody>
          <a:bodyPr/>
          <a:lstStyle/>
          <a:p>
            <a:pPr>
              <a:defRPr/>
            </a:pPr>
            <a:endParaRPr lang="sv-SE" sz="14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sv-SE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Året 2021 hade den lägsta årsmedeltemperaturen för landet sedan 2013. </a:t>
            </a:r>
            <a:br>
              <a:rPr lang="sv-SE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r>
              <a:rPr lang="sv-SE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Det var samtidigt det 26 varmaste året sedan mätningarnas start 1860 (totalt 162 år).</a:t>
            </a:r>
            <a:endParaRPr/>
          </a:p>
          <a:p>
            <a:pPr>
              <a:defRPr/>
            </a:pPr>
            <a:r>
              <a:rPr lang="sv-SE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Stapeldiagrammet visar avvikelsen från ett referensvärde 1860-1900 för årsmedel-temperaturen i Sverige (baserat på 35 stationer med mycket långa mätser</a:t>
            </a:r>
            <a:r>
              <a:rPr lang="sv-SE" sz="1400"/>
              <a:t>ier). </a:t>
            </a:r>
            <a:endParaRPr/>
          </a:p>
          <a:p>
            <a:pPr>
              <a:defRPr/>
            </a:pPr>
            <a:r>
              <a:rPr lang="sv-SE" sz="1400"/>
              <a:t>Den svarta kurvan visar ett utjämnat förlopp ungefär motsvarande tio-åriga medelvärden. </a:t>
            </a:r>
            <a:endParaRPr/>
          </a:p>
          <a:p>
            <a:pPr>
              <a:defRPr/>
            </a:pPr>
            <a:r>
              <a:rPr lang="sv-SE" sz="1400"/>
              <a:t>Linjen med prickar visar motsvarande utjämnade förlopp för den globala årsmedel-temperaturen (data från CRU).</a:t>
            </a:r>
            <a:endParaRPr/>
          </a:p>
          <a:p>
            <a:pPr>
              <a:defRPr/>
            </a:pPr>
            <a:endParaRPr lang="sv-SE" sz="1400"/>
          </a:p>
          <a:p>
            <a:pPr marL="0" indent="0">
              <a:buFont typeface="Wingdings"/>
              <a:buNone/>
              <a:defRPr/>
            </a:pPr>
            <a:endParaRPr lang="sv-SE" sz="1400"/>
          </a:p>
          <a:p>
            <a:pPr>
              <a:defRPr/>
            </a:pPr>
            <a:endParaRPr/>
          </a:p>
        </p:txBody>
      </p:sp>
      <p:sp>
        <p:nvSpPr>
          <p:cNvPr id="517189682" name="textruta 6" hidden="0"/>
          <p:cNvSpPr txBox="1"/>
          <p:nvPr isPhoto="0" userDrawn="0"/>
        </p:nvSpPr>
        <p:spPr bwMode="auto">
          <a:xfrm>
            <a:off x="8748462" y="4963346"/>
            <a:ext cx="253596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800">
                <a:latin typeface="Arial Black"/>
              </a:rPr>
              <a:t>5</a:t>
            </a:r>
            <a:endParaRPr>
              <a:latin typeface="Arial Black"/>
            </a:endParaRPr>
          </a:p>
        </p:txBody>
      </p:sp>
      <p:sp>
        <p:nvSpPr>
          <p:cNvPr id="1950730811" name=" 1950730810" hidden="0"/>
          <p:cNvSpPr/>
          <p:nvPr isPhoto="0" userDrawn="0"/>
        </p:nvSpPr>
        <p:spPr bwMode="auto">
          <a:xfrm>
            <a:off x="1451633" y="2627004"/>
            <a:ext cx="176526" cy="169992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10" name="textruta 5" hidden="0"/>
          <p:cNvSpPr txBox="1"/>
          <p:nvPr isPhoto="0" userDrawn="0"/>
        </p:nvSpPr>
        <p:spPr bwMode="auto">
          <a:xfrm>
            <a:off x="611558" y="339501"/>
            <a:ext cx="1319592" cy="2308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900">
                <a:latin typeface="Arial Black"/>
              </a:rPr>
              <a:t>VÄDERÅRET 2021</a:t>
            </a:r>
            <a:endParaRPr sz="900">
              <a:latin typeface="Arial Black"/>
            </a:endParaRPr>
          </a:p>
        </p:txBody>
      </p:sp>
      <p:pic>
        <p:nvPicPr>
          <p:cNvPr id="5" name="Bildobjekt 4" hidden="0"/>
          <p:cNvPicPr>
            <a:picLocks noChangeAspect="1"/>
          </p:cNvPicPr>
          <p:nvPr isPhoto="0" userDrawn="0"/>
        </p:nvPicPr>
        <p:blipFill>
          <a:blip r:embed="rId2"/>
          <a:srcRect l="0" t="81881" r="0" b="0"/>
          <a:stretch/>
        </p:blipFill>
        <p:spPr bwMode="auto">
          <a:xfrm>
            <a:off x="684216" y="4792499"/>
            <a:ext cx="7128792" cy="309530"/>
          </a:xfrm>
          <a:prstGeom prst="rect">
            <a:avLst/>
          </a:prstGeom>
        </p:spPr>
      </p:pic>
      <p:pic>
        <p:nvPicPr>
          <p:cNvPr id="1595654686" name="Bildobjekt 1595654685" hidden="0"/>
          <p:cNvPicPr>
            <a:picLocks noChangeAspect="1"/>
          </p:cNvPicPr>
          <p:nvPr isPhoto="0" userDrawn="0"/>
        </p:nvPicPr>
        <p:blipFill>
          <a:blip r:embed="rId3"/>
          <a:srcRect l="0" t="29007" r="0" b="32710"/>
          <a:stretch/>
        </p:blipFill>
        <p:spPr bwMode="auto">
          <a:xfrm>
            <a:off x="687971" y="3432663"/>
            <a:ext cx="7135295" cy="135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Bildobjekt 10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5436096" y="339501"/>
            <a:ext cx="2259833" cy="4680000"/>
          </a:xfrm>
          <a:prstGeom prst="rect">
            <a:avLst/>
          </a:prstGeom>
        </p:spPr>
      </p:pic>
      <p:sp>
        <p:nvSpPr>
          <p:cNvPr id="7" name="textruta 6" hidden="0"/>
          <p:cNvSpPr txBox="1"/>
          <p:nvPr isPhoto="0" userDrawn="0"/>
        </p:nvSpPr>
        <p:spPr bwMode="auto">
          <a:xfrm>
            <a:off x="8748464" y="4813349"/>
            <a:ext cx="253596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800">
                <a:latin typeface="Arial Black"/>
              </a:rPr>
              <a:t>6</a:t>
            </a:r>
            <a:endParaRPr>
              <a:latin typeface="Arial Black"/>
            </a:endParaRPr>
          </a:p>
        </p:txBody>
      </p:sp>
      <p:sp>
        <p:nvSpPr>
          <p:cNvPr id="49" name="textruta 48" hidden="0"/>
          <p:cNvSpPr txBox="1"/>
          <p:nvPr isPhoto="0" userDrawn="0"/>
        </p:nvSpPr>
        <p:spPr bwMode="auto">
          <a:xfrm>
            <a:off x="7236296" y="3147814"/>
            <a:ext cx="977358" cy="15243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defRPr/>
            </a:pPr>
            <a:r>
              <a:rPr lang="sv-SE" sz="1000">
                <a:solidFill>
                  <a:srgbClr val="000000"/>
                </a:solidFill>
              </a:rPr>
              <a:t>Gävle 161,6 mm</a:t>
            </a:r>
            <a:endParaRPr/>
          </a:p>
        </p:txBody>
      </p:sp>
      <p:cxnSp>
        <p:nvCxnSpPr>
          <p:cNvPr id="51" name="Rak pil 14" hidden="0" title="pil pekar på Markusvinsa"/>
          <p:cNvCxnSpPr>
            <a:cxnSpLocks/>
          </p:cNvCxnSpPr>
          <p:nvPr isPhoto="0" userDrawn="0"/>
        </p:nvCxnSpPr>
        <p:spPr bwMode="auto">
          <a:xfrm flipH="1">
            <a:off x="6650030" y="3219822"/>
            <a:ext cx="529365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ubrik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87973" y="906379"/>
            <a:ext cx="4128870" cy="860580"/>
          </a:xfrm>
        </p:spPr>
        <p:txBody>
          <a:bodyPr/>
          <a:lstStyle/>
          <a:p>
            <a:pPr>
              <a:defRPr/>
            </a:pPr>
            <a:r>
              <a:rPr lang="sv-SE" sz="2800" b="0" i="0" u="none" strike="noStrike" cap="none" spc="0">
                <a:solidFill>
                  <a:schemeClr val="tx1"/>
                </a:solidFill>
                <a:latin typeface="Arial Black"/>
                <a:ea typeface="Arial"/>
                <a:cs typeface="Arial"/>
              </a:rPr>
              <a:t>Kraftiga sommarregn</a:t>
            </a:r>
            <a:br>
              <a:rPr lang="sv-SE" sz="1800">
                <a:latin typeface="Arial"/>
              </a:rPr>
            </a:br>
            <a:r>
              <a:rPr lang="sv-SE" sz="1800" b="1">
                <a:latin typeface="Arial"/>
              </a:rPr>
              <a:t>Nederbördssumma för Sverige 2021</a:t>
            </a:r>
            <a:br>
              <a:rPr lang="sv-SE" sz="1800" b="1">
                <a:latin typeface="Arial"/>
              </a:rPr>
            </a:br>
            <a:endParaRPr lang="sv-SE" sz="1800" b="1">
              <a:latin typeface="Arial"/>
            </a:endParaRPr>
          </a:p>
        </p:txBody>
      </p:sp>
      <p:sp>
        <p:nvSpPr>
          <p:cNvPr id="17" name="Platshållare för innehåll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705583" y="1766959"/>
            <a:ext cx="4212788" cy="2532983"/>
          </a:xfrm>
        </p:spPr>
        <p:txBody>
          <a:bodyPr/>
          <a:lstStyle/>
          <a:p>
            <a:pPr>
              <a:defRPr/>
            </a:pPr>
            <a:r>
              <a: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Den största årsnederbörden blev </a:t>
            </a:r>
            <a:r>
              <a: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1263,4 mm</a:t>
            </a:r>
            <a:r>
              <a: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 i Linhult i Västergötland och den minsta </a:t>
            </a:r>
            <a:r>
              <a: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255,0 mm</a:t>
            </a:r>
            <a:r>
              <a: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 vid automatstationen i Abisko i nordligaste Lappland.</a:t>
            </a:r>
            <a:endParaRPr sz="1400"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sv-SE" sz="1400">
                <a:latin typeface="Arial"/>
                <a:ea typeface="Arial"/>
                <a:cs typeface="Arial"/>
              </a:rPr>
              <a:t>I</a:t>
            </a:r>
            <a:r>
              <a:rPr lang="en-US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slutet av våren och under sommaren förekom flera tillfällen med kraftigt regn på kort tid. </a:t>
            </a:r>
            <a:endParaRPr sz="14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en-US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Mest omtalat var regnet den 17 augusti, då Gävle noterade årets största dygnsnederbörd med </a:t>
            </a:r>
            <a:r>
              <a:rPr lang="en-US" sz="14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161,6 mm</a:t>
            </a:r>
            <a:r>
              <a:rPr lang="en-US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. </a:t>
            </a:r>
            <a:endParaRPr sz="14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sv-SE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 samband med det omfattande regnet </a:t>
            </a:r>
            <a:r>
              <a:rPr lang="en-US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hade elva stationer en dygnsmängd på minst 100 mm.</a:t>
            </a:r>
            <a:endParaRPr sz="14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" name="textruta 5" hidden="0"/>
          <p:cNvSpPr txBox="1"/>
          <p:nvPr isPhoto="0" userDrawn="0"/>
        </p:nvSpPr>
        <p:spPr bwMode="auto">
          <a:xfrm>
            <a:off x="611558" y="339501"/>
            <a:ext cx="1319592" cy="2308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900">
                <a:latin typeface="Arial Black"/>
              </a:rPr>
              <a:t>VÄDERÅRET 2021</a:t>
            </a:r>
            <a:endParaRPr sz="900">
              <a:latin typeface="Arial Black"/>
            </a:endParaRPr>
          </a:p>
        </p:txBody>
      </p:sp>
      <p:cxnSp>
        <p:nvCxnSpPr>
          <p:cNvPr id="2" name="Rak koppling 1" hidden="0"/>
          <p:cNvCxnSpPr>
            <a:cxnSpLocks/>
          </p:cNvCxnSpPr>
          <p:nvPr isPhoto="0" userDrawn="0"/>
        </p:nvCxnSpPr>
        <p:spPr bwMode="auto">
          <a:xfrm rot="5399976" flipV="1">
            <a:off x="5788092" y="3378925"/>
            <a:ext cx="0" cy="75964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0736001" name="textruta 48" hidden="0"/>
          <p:cNvSpPr txBox="1"/>
          <p:nvPr isPhoto="0" userDrawn="0"/>
        </p:nvSpPr>
        <p:spPr bwMode="auto">
          <a:xfrm>
            <a:off x="5240364" y="434297"/>
            <a:ext cx="1105679" cy="30483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defRPr/>
            </a:pPr>
            <a:r>
              <a:rPr lang="sv-SE" sz="1000">
                <a:solidFill>
                  <a:srgbClr val="000000"/>
                </a:solidFill>
              </a:rPr>
              <a:t>Abisko  255,0 mm</a:t>
            </a:r>
            <a:endParaRPr/>
          </a:p>
        </p:txBody>
      </p:sp>
      <p:sp>
        <p:nvSpPr>
          <p:cNvPr id="1269182816" name="textruta 48" hidden="0"/>
          <p:cNvSpPr txBox="1"/>
          <p:nvPr isPhoto="0" userDrawn="0"/>
        </p:nvSpPr>
        <p:spPr bwMode="auto">
          <a:xfrm flipH="0" flipV="0">
            <a:off x="4111875" y="4212743"/>
            <a:ext cx="1111775" cy="30483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defRPr/>
            </a:pPr>
            <a:r>
              <a:rPr lang="sv-SE" sz="1000">
                <a:solidFill>
                  <a:srgbClr val="000000"/>
                </a:solidFill>
              </a:rPr>
              <a:t>Linhult 1263,4 mm</a:t>
            </a:r>
            <a:endParaRPr/>
          </a:p>
        </p:txBody>
      </p:sp>
      <p:cxnSp>
        <p:nvCxnSpPr>
          <p:cNvPr id="1415709904" name="Rak koppling 1415709903" hidden="0"/>
          <p:cNvCxnSpPr>
            <a:cxnSpLocks/>
            <a:stCxn id="1980736001" idx="3"/>
          </p:cNvCxnSpPr>
          <p:nvPr isPhoto="0" userDrawn="0"/>
        </p:nvCxnSpPr>
        <p:spPr bwMode="auto">
          <a:xfrm>
            <a:off x="6346044" y="586715"/>
            <a:ext cx="406872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Rak koppling 2" hidden="0"/>
          <p:cNvCxnSpPr>
            <a:cxnSpLocks/>
          </p:cNvCxnSpPr>
          <p:nvPr isPhoto="0" userDrawn="0"/>
        </p:nvCxnSpPr>
        <p:spPr bwMode="auto">
          <a:xfrm>
            <a:off x="5408267" y="3757499"/>
            <a:ext cx="0" cy="614999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ak koppling 3" hidden="0"/>
          <p:cNvCxnSpPr>
            <a:cxnSpLocks/>
          </p:cNvCxnSpPr>
          <p:nvPr isPhoto="0" userDrawn="0"/>
        </p:nvCxnSpPr>
        <p:spPr bwMode="auto">
          <a:xfrm rot="16199969" flipV="1">
            <a:off x="5329517" y="4286249"/>
            <a:ext cx="0" cy="15750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53857359" name="textruta 5" hidden="0"/>
          <p:cNvSpPr txBox="1"/>
          <p:nvPr isPhoto="0" userDrawn="0"/>
        </p:nvSpPr>
        <p:spPr bwMode="auto">
          <a:xfrm>
            <a:off x="611558" y="339501"/>
            <a:ext cx="1319592" cy="2308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900">
                <a:latin typeface="Arial Black"/>
              </a:rPr>
              <a:t>VÄDERÅRET 2021</a:t>
            </a:r>
            <a:endParaRPr sz="900">
              <a:latin typeface="Arial Black"/>
            </a:endParaRPr>
          </a:p>
        </p:txBody>
      </p:sp>
      <p:sp>
        <p:nvSpPr>
          <p:cNvPr id="1368624095" name="textruta 6" hidden="0"/>
          <p:cNvSpPr txBox="1"/>
          <p:nvPr isPhoto="0" userDrawn="0"/>
        </p:nvSpPr>
        <p:spPr bwMode="auto">
          <a:xfrm>
            <a:off x="8748463" y="4813348"/>
            <a:ext cx="253596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800">
                <a:latin typeface="Arial Black"/>
              </a:rPr>
              <a:t>7</a:t>
            </a:r>
            <a:endParaRPr>
              <a:latin typeface="Arial Black"/>
            </a:endParaRPr>
          </a:p>
        </p:txBody>
      </p:sp>
      <p:sp>
        <p:nvSpPr>
          <p:cNvPr id="284478555" name="Rubrik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87972" y="906378"/>
            <a:ext cx="4977755" cy="861840"/>
          </a:xfrm>
        </p:spPr>
        <p:txBody>
          <a:bodyPr/>
          <a:lstStyle/>
          <a:p>
            <a:pPr>
              <a:defRPr/>
            </a:pPr>
            <a:r>
              <a:rPr lang="sv-SE" sz="2800" b="0" i="0" u="none" strike="noStrike" cap="none" spc="0">
                <a:solidFill>
                  <a:schemeClr val="tx1"/>
                </a:solidFill>
                <a:latin typeface="Arial Black"/>
                <a:ea typeface="Arial Black"/>
                <a:cs typeface="Arial Black"/>
              </a:rPr>
              <a:t>Störst avvikelse i nordost</a:t>
            </a:r>
            <a:br>
              <a:rPr lang="sv-SE" sz="1800">
                <a:latin typeface="Arial"/>
              </a:rPr>
            </a:br>
            <a:r>
              <a:rPr lang="sv-SE" sz="1800" b="1">
                <a:latin typeface="Arial"/>
              </a:rPr>
              <a:t>Nederbörd i procent jämfört med</a:t>
            </a:r>
            <a:br>
              <a:rPr lang="sv-SE" sz="1800" b="1">
                <a:latin typeface="Arial"/>
              </a:rPr>
            </a:br>
            <a:r>
              <a:rPr lang="sv-SE" sz="1800" b="1">
                <a:latin typeface="Arial"/>
              </a:rPr>
              <a:t>referensnormalperioden 1991-2020</a:t>
            </a:r>
            <a:endParaRPr b="1">
              <a:latin typeface="Arial"/>
            </a:endParaRPr>
          </a:p>
        </p:txBody>
      </p:sp>
      <p:sp>
        <p:nvSpPr>
          <p:cNvPr id="466637526" name="Platshållare för innehåll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687972" y="1779662"/>
            <a:ext cx="4460092" cy="2397700"/>
          </a:xfrm>
        </p:spPr>
        <p:txBody>
          <a:bodyPr/>
          <a:lstStyle/>
          <a:p>
            <a:pPr>
              <a:defRPr/>
            </a:pPr>
            <a:endParaRPr lang="en-US" sz="14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en-US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Förhållandevis mest nederbörd under 2021 fick man i nordöstra Norrland. Där upmättes exempelvis det näst nederbördsrikaste året i Piteå.</a:t>
            </a:r>
            <a:endParaRPr sz="14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en-US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Däremot var det på många håll lite torrare än normalt i fjällkedjan och ner mot västkusten. </a:t>
            </a:r>
            <a:br>
              <a:rPr lang="en-US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en-US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Det gäller även i ett område från Vättern och upp mot Mälardalen.</a:t>
            </a:r>
            <a:endParaRPr sz="14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7" name="Bildobjekt 6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5292080" y="251766"/>
            <a:ext cx="2404502" cy="495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" name="Bildobjekt 19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5444342" y="267494"/>
            <a:ext cx="2167813" cy="4860000"/>
          </a:xfrm>
          <a:prstGeom prst="rect">
            <a:avLst/>
          </a:prstGeom>
        </p:spPr>
      </p:pic>
      <p:sp>
        <p:nvSpPr>
          <p:cNvPr id="2" name="Rubrik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87973" y="906379"/>
            <a:ext cx="2290973" cy="425890"/>
          </a:xfrm>
        </p:spPr>
        <p:txBody>
          <a:bodyPr/>
          <a:lstStyle/>
          <a:p>
            <a:pPr>
              <a:defRPr/>
            </a:pPr>
            <a:r>
              <a:rPr lang="sv-SE"/>
              <a:t>Ett soligt år</a:t>
            </a:r>
            <a:br>
              <a:rPr lang="sv-SE" sz="1800">
                <a:latin typeface="Arial"/>
              </a:rPr>
            </a:br>
            <a:r>
              <a:rPr lang="sv-SE" sz="1800" b="1">
                <a:latin typeface="Arial"/>
              </a:rPr>
              <a:t>Antal soltimmar 2021</a:t>
            </a:r>
            <a:endParaRPr b="1">
              <a:latin typeface="Arial"/>
            </a:endParaRPr>
          </a:p>
        </p:txBody>
      </p:sp>
      <p:sp>
        <p:nvSpPr>
          <p:cNvPr id="3" name="Platshållare för innehåll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687974" y="1563638"/>
            <a:ext cx="4100050" cy="2673483"/>
          </a:xfrm>
        </p:spPr>
        <p:txBody>
          <a:bodyPr/>
          <a:lstStyle/>
          <a:p>
            <a:pPr>
              <a:defRPr/>
            </a:pPr>
            <a:endParaRPr lang="en-US" sz="16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en-US" sz="16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2021 var ett övervägande soligt år.</a:t>
            </a:r>
            <a:endParaRPr/>
          </a:p>
          <a:p>
            <a:pPr>
              <a:defRPr/>
            </a:pPr>
            <a:r>
              <a:rPr lang="en-US" sz="16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Flest soltimmar hade Hoburg med totalt 2249 timmar.</a:t>
            </a:r>
            <a:endParaRPr/>
          </a:p>
          <a:p>
            <a:pPr>
              <a:defRPr/>
            </a:pPr>
            <a:r>
              <a:rPr lang="en-US" sz="16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Framförallt juni och juli månad var mycket soliga på många platser.</a:t>
            </a:r>
            <a:endParaRPr/>
          </a:p>
          <a:p>
            <a:pPr>
              <a:defRPr/>
            </a:pPr>
            <a:r>
              <a:rPr lang="en-US" sz="16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Ingen av stationerna med långa mätserier (start 1985) uppmätte nya rekord, men Visby hade sin näst soligaste junimånad. </a:t>
            </a:r>
            <a:endParaRPr sz="16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" name="textruta 5" hidden="0"/>
          <p:cNvSpPr txBox="1"/>
          <p:nvPr isPhoto="0" userDrawn="0"/>
        </p:nvSpPr>
        <p:spPr bwMode="auto">
          <a:xfrm>
            <a:off x="611558" y="339501"/>
            <a:ext cx="1319592" cy="2308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900">
                <a:latin typeface="Arial Black"/>
              </a:rPr>
              <a:t>VÄDERÅRET 2021</a:t>
            </a:r>
            <a:endParaRPr sz="900">
              <a:latin typeface="Arial Black"/>
            </a:endParaRPr>
          </a:p>
        </p:txBody>
      </p:sp>
      <p:grpSp>
        <p:nvGrpSpPr>
          <p:cNvPr id="16" name="Grupp 15" hidden="0"/>
          <p:cNvGrpSpPr/>
          <p:nvPr isPhoto="0" userDrawn="0"/>
        </p:nvGrpSpPr>
        <p:grpSpPr bwMode="auto">
          <a:xfrm>
            <a:off x="6948264" y="4299942"/>
            <a:ext cx="2053795" cy="276999"/>
            <a:chOff x="6948264" y="4299942"/>
            <a:chExt cx="2053795" cy="276999"/>
          </a:xfrm>
        </p:grpSpPr>
        <p:cxnSp>
          <p:nvCxnSpPr>
            <p:cNvPr id="24" name="Rak pil 54" hidden="0" title="pil pekar på Nikkaluokta"/>
            <p:cNvCxnSpPr>
              <a:cxnSpLocks/>
            </p:cNvCxnSpPr>
            <p:nvPr isPhoto="0" userDrawn="0"/>
          </p:nvCxnSpPr>
          <p:spPr bwMode="auto">
            <a:xfrm flipH="1">
              <a:off x="6948264" y="4515966"/>
              <a:ext cx="720080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ruta 46" descr="Årets lägsta temperatur var -39,5 °C&#10; i Nikkaluokta 31 januari&#10;" hidden="0" title="Årets lägsta temperatur"/>
            <p:cNvSpPr txBox="1"/>
            <p:nvPr isPhoto="0" userDrawn="0"/>
          </p:nvSpPr>
          <p:spPr bwMode="auto">
            <a:xfrm>
              <a:off x="7755601" y="4299942"/>
              <a:ext cx="1246458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defRPr/>
              </a:pPr>
              <a:r>
                <a:rPr lang="sv-SE" sz="1000">
                  <a:solidFill>
                    <a:srgbClr val="000000"/>
                  </a:solidFill>
                </a:rPr>
                <a:t>Hoburg</a:t>
              </a:r>
              <a:r>
                <a:rPr lang="sv-SE"/>
                <a:t> </a:t>
              </a:r>
              <a:r>
                <a:rPr lang="sv-SE" sz="1000">
                  <a:solidFill>
                    <a:srgbClr val="000000"/>
                  </a:solidFill>
                </a:rPr>
                <a:t>2249 timmar</a:t>
              </a:r>
              <a:endParaRPr lang="sv-SE" sz="1000"/>
            </a:p>
          </p:txBody>
        </p:sp>
      </p:grpSp>
      <p:sp>
        <p:nvSpPr>
          <p:cNvPr id="9" name="textruta 6" hidden="0"/>
          <p:cNvSpPr txBox="1"/>
          <p:nvPr isPhoto="0" userDrawn="0"/>
        </p:nvSpPr>
        <p:spPr bwMode="auto">
          <a:xfrm>
            <a:off x="8748463" y="4813348"/>
            <a:ext cx="253596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800">
                <a:latin typeface="Arial Black"/>
              </a:rPr>
              <a:t>8</a:t>
            </a:r>
            <a:endParaRPr>
              <a:latin typeface="Arial Blac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Bildobjekt 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5818603" y="288033"/>
            <a:ext cx="2423884" cy="4803997"/>
          </a:xfrm>
          <a:prstGeom prst="rect">
            <a:avLst/>
          </a:prstGeom>
        </p:spPr>
      </p:pic>
      <p:pic>
        <p:nvPicPr>
          <p:cNvPr id="2022329515" name="Bildobjekt 13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7452320" y="3168530"/>
            <a:ext cx="790168" cy="1789198"/>
          </a:xfrm>
          <a:prstGeom prst="rect">
            <a:avLst/>
          </a:prstGeom>
        </p:spPr>
      </p:pic>
      <p:sp>
        <p:nvSpPr>
          <p:cNvPr id="1230378804" name="Rubrik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87972" y="906378"/>
            <a:ext cx="5869014" cy="427833"/>
          </a:xfrm>
        </p:spPr>
        <p:txBody>
          <a:bodyPr/>
          <a:lstStyle/>
          <a:p>
            <a:pPr>
              <a:defRPr/>
            </a:pPr>
            <a:r>
              <a:rPr lang="sv-SE" sz="2800" b="0" i="0" u="none" strike="noStrike" cap="none" spc="0">
                <a:solidFill>
                  <a:schemeClr val="tx1"/>
                </a:solidFill>
                <a:latin typeface="Arial Black"/>
                <a:ea typeface="Arial Black"/>
                <a:cs typeface="Arial Black"/>
              </a:rPr>
              <a:t>Snö på många håll i december</a:t>
            </a:r>
            <a:br>
              <a:rPr lang="sv-SE" sz="1800">
                <a:latin typeface="Arial"/>
              </a:rPr>
            </a:br>
            <a:r>
              <a:rPr lang="sv-SE" sz="1800" b="1">
                <a:latin typeface="Arial"/>
              </a:rPr>
              <a:t>Snödjup den 4 december 2021</a:t>
            </a:r>
            <a:br>
              <a:rPr lang="sv-SE"/>
            </a:br>
            <a:endParaRPr lang="sv-SE"/>
          </a:p>
        </p:txBody>
      </p:sp>
      <p:sp>
        <p:nvSpPr>
          <p:cNvPr id="1201096168" name="Platshållare för innehåll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687975" y="1563639"/>
            <a:ext cx="3956033" cy="2592288"/>
          </a:xfrm>
        </p:spPr>
        <p:txBody>
          <a:bodyPr/>
          <a:lstStyle/>
          <a:p>
            <a:pPr>
              <a:defRPr/>
            </a:pPr>
            <a:endParaRPr lang="sv-SE" sz="14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sv-SE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 mitten av september bildades höstens första mätbara snödjup vid ett par stationer i norra Sverige. I oktober växte snön till mer på allvar i norra Norrland. </a:t>
            </a:r>
            <a:endParaRPr/>
          </a:p>
          <a:p>
            <a:pPr>
              <a:defRPr/>
            </a:pPr>
            <a:r>
              <a:rPr lang="en-US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 de annars snörika Riksgränsfjällen längst i norr var det till en början ovanligt lite snö.  </a:t>
            </a:r>
            <a:endParaRPr sz="14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en-US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Under december var det flera perioder med snötäcke även i södra Sverige.</a:t>
            </a:r>
            <a:endParaRPr sz="14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en-US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Årets största snödjup noterades i Katterjåkk den 8 och 9 april med 155 cm.</a:t>
            </a:r>
            <a:endParaRPr sz="14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indent="0">
              <a:buFont typeface="Wingdings"/>
              <a:buNone/>
              <a:defRPr/>
            </a:pPr>
            <a:endParaRPr sz="1200" b="0" i="0" u="none">
              <a:solidFill>
                <a:srgbClr val="000000"/>
              </a:solidFill>
              <a:latin typeface="Noto Sans Adlam Unjoined"/>
              <a:ea typeface="Noto Sans Adlam Unjoined"/>
              <a:cs typeface="Noto Sans Adlam Unjoined"/>
            </a:endParaRPr>
          </a:p>
        </p:txBody>
      </p:sp>
      <p:sp>
        <p:nvSpPr>
          <p:cNvPr id="1020683697" name="textruta 5" hidden="0"/>
          <p:cNvSpPr txBox="1"/>
          <p:nvPr isPhoto="0" userDrawn="0"/>
        </p:nvSpPr>
        <p:spPr bwMode="auto">
          <a:xfrm>
            <a:off x="611558" y="339501"/>
            <a:ext cx="1319592" cy="2308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900">
                <a:latin typeface="Arial Black"/>
              </a:rPr>
              <a:t>VÄDERÅRET 2021</a:t>
            </a:r>
            <a:endParaRPr sz="900">
              <a:latin typeface="Arial Black"/>
            </a:endParaRPr>
          </a:p>
        </p:txBody>
      </p:sp>
      <p:sp>
        <p:nvSpPr>
          <p:cNvPr id="522949752" name="textruta 6" hidden="0"/>
          <p:cNvSpPr txBox="1"/>
          <p:nvPr isPhoto="0" userDrawn="0"/>
        </p:nvSpPr>
        <p:spPr bwMode="auto">
          <a:xfrm>
            <a:off x="8748463" y="4813348"/>
            <a:ext cx="253596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800">
                <a:latin typeface="Arial Black"/>
              </a:rPr>
              <a:t>9</a:t>
            </a:r>
            <a:endParaRPr>
              <a:latin typeface="Arial Black"/>
            </a:endParaRPr>
          </a:p>
        </p:txBody>
      </p:sp>
      <p:sp>
        <p:nvSpPr>
          <p:cNvPr id="328460718" name=" 328460717" hidden="0"/>
          <p:cNvSpPr/>
          <p:nvPr isPhoto="0" userDrawn="0"/>
        </p:nvSpPr>
        <p:spPr bwMode="auto">
          <a:xfrm>
            <a:off x="9567934" y="598158"/>
            <a:ext cx="88633" cy="20439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noAutofit/>
          </a:bodyPr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-tema">
  <a:themeElements>
    <a:clrScheme name="SMHI_svarttext_ljusbakgrund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1EA8A1"/>
      </a:accent1>
      <a:accent2>
        <a:srgbClr val="3DA000"/>
      </a:accent2>
      <a:accent3>
        <a:srgbClr val="3B9CDF"/>
      </a:accent3>
      <a:accent4>
        <a:srgbClr val="035154"/>
      </a:accent4>
      <a:accent5>
        <a:srgbClr val="184F00"/>
      </a:accent5>
      <a:accent6>
        <a:srgbClr val="004591"/>
      </a:accent6>
      <a:hlink>
        <a:srgbClr val="0C6BC4"/>
      </a:hlink>
      <a:folHlink>
        <a:srgbClr val="004591"/>
      </a:folHlink>
    </a:clrScheme>
    <a:fontScheme name="Rubrik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-tema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/>
      <a:bodyPr/>
      <a:lstStyle/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-tema">
  <a:themeElements>
    <a:clrScheme name="SMHI_svarttext_ljusbakgrund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1EA8A1"/>
      </a:accent1>
      <a:accent2>
        <a:srgbClr val="3DA000"/>
      </a:accent2>
      <a:accent3>
        <a:srgbClr val="3B9CDF"/>
      </a:accent3>
      <a:accent4>
        <a:srgbClr val="035154"/>
      </a:accent4>
      <a:accent5>
        <a:srgbClr val="184F00"/>
      </a:accent5>
      <a:accent6>
        <a:srgbClr val="004591"/>
      </a:accent6>
      <a:hlink>
        <a:srgbClr val="0C6BC4"/>
      </a:hlink>
      <a:folHlink>
        <a:srgbClr val="004591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-tema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/>
      <a:bodyPr/>
      <a:lstStyle/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ONLYOFFICE/v6.4.2.0</Application>
  <DocSecurity>0</DocSecurity>
  <PresentationFormat>Bildspel på skärmen (16:9)</PresentationFormat>
  <Paragraphs>0</Paragraphs>
  <Slides>18</Slides>
  <Notes>18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Jansson Kristian</dc:creator>
  <cp:keywords/>
  <dc:description/>
  <dc:identifier/>
  <dc:language/>
  <cp:lastModifiedBy>Marie Bergstrand</cp:lastModifiedBy>
  <cp:revision>304</cp:revision>
  <dcterms:created xsi:type="dcterms:W3CDTF">2020-10-06T08:54:58Z</dcterms:created>
  <dcterms:modified xsi:type="dcterms:W3CDTF">2022-06-30T17:39:14Z</dcterms:modified>
  <cp:category/>
  <cp:contentStatus/>
  <cp:version/>
</cp:coreProperties>
</file>