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sv-S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A4C291E-C4FC-1B50-643A-A9444EFCBA8F}">
  <a:tblStyle styleId="{9A4C291E-C4FC-1B50-643A-A9444EFCBA8F}" styleName="Inget format, inget rutnät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tshållare för sidhuvud 1" hidden="0"/>
          <p:cNvSpPr>
            <a:spLocks noGrp="1"/>
          </p:cNvSpPr>
          <p:nvPr isPhoto="0" userDrawn="0">
            <p:ph type="hdr" sz="quarter" hasCustomPrompt="0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datum 2" hidden="0"/>
          <p:cNvSpPr>
            <a:spLocks noGrp="1"/>
          </p:cNvSpPr>
          <p:nvPr isPhoto="0" userDrawn="0">
            <p:ph type="dt" idx="1" hasCustomPrompt="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1D890C-3662-48AB-B670-D8646705FD85}" type="datetimeFigureOut">
              <a:rPr lang="sv-SE"/>
              <a:t/>
            </a:fld>
            <a:endParaRPr lang="sv-SE"/>
          </a:p>
        </p:txBody>
      </p:sp>
      <p:sp>
        <p:nvSpPr>
          <p:cNvPr id="6" name="Platshållare för bildobjekt 3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anteckninga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8" name="Platshållare för sidfot 5" hidden="0"/>
          <p:cNvSpPr>
            <a:spLocks noGrp="1"/>
          </p:cNvSpPr>
          <p:nvPr isPhoto="0" userDrawn="0">
            <p:ph type="ftr" sz="quarter" idx="4" hasCustomPrompt="0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9ED612-E390-441E-AAD0-A82589E63816}" type="slidenum">
              <a:rPr lang="sv-SE"/>
              <a:t/>
            </a:fld>
            <a:endParaRPr lang="sv-SE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tshållare för bildobjekt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/>
      </p:sp>
      <p:sp>
        <p:nvSpPr>
          <p:cNvPr id="5" name="Platshållare för anteckningar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v-SE" sz="1200">
                <a:solidFill>
                  <a:srgbClr val="000000"/>
                </a:solidFill>
              </a:rPr>
              <a:t>Eftersom de dagliga observationerna ofta skyms av moln, blir variationerna i diagrammet större än de är i verkligheten. Genom att lägga samman den observerade täckningen från de senaste sju dagarna jämnas värdena ut och ger en mer rättvis bild av läget under perioden. </a:t>
            </a:r>
            <a:endParaRPr/>
          </a:p>
          <a:p>
            <a:pPr>
              <a:defRPr/>
            </a:pPr>
            <a:endParaRPr lang="sv-SE"/>
          </a:p>
        </p:txBody>
      </p:sp>
      <p:sp>
        <p:nvSpPr>
          <p:cNvPr id="6" name="Platshållare för bildnummer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fld id="{849ED612-E390-441E-AAD0-A82589E63816}" type="slidenum">
              <a:rPr lang="sv-SE"/>
              <a:t/>
            </a:fld>
            <a:endParaRPr lang="sv-SE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Rubrikbild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3" descr="front_white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pic>
        <p:nvPicPr>
          <p:cNvPr id="5" name="Picture 11" descr="SMHI Logotype_svart_new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 hidden="0"/>
          <p:cNvSpPr>
            <a:spLocks noChangeArrowheads="1" noGrp="1"/>
          </p:cNvSpPr>
          <p:nvPr isPhoto="0" userDrawn="0">
            <p:ph type="ctrTitle" hasCustomPrompt="0"/>
          </p:nvPr>
        </p:nvSpPr>
        <p:spPr bwMode="auto">
          <a:xfrm>
            <a:off x="519113" y="2962275"/>
            <a:ext cx="8226425" cy="1470025"/>
          </a:xfrm>
        </p:spPr>
        <p:txBody>
          <a:bodyPr anchor="t"/>
          <a:lstStyle>
            <a:lvl1pPr>
              <a:defRPr sz="3000"/>
            </a:lvl1pPr>
          </a:lstStyle>
          <a:p>
            <a:pPr lvl="0">
              <a:defRPr/>
            </a:pPr>
            <a:r>
              <a:rPr lang="sv-SE"/>
              <a:t>Klicka här för att ändra format</a:t>
            </a:r>
            <a:endParaRPr/>
          </a:p>
        </p:txBody>
      </p:sp>
      <p:sp>
        <p:nvSpPr>
          <p:cNvPr id="7" name="Rectangle 4" hidden="0"/>
          <p:cNvSpPr>
            <a:spLocks noChangeArrowheads="1" noGrp="1"/>
          </p:cNvSpPr>
          <p:nvPr isPhoto="0" userDrawn="0">
            <p:ph type="subTitle" idx="1" hasCustomPrompt="0"/>
          </p:nvPr>
        </p:nvSpPr>
        <p:spPr bwMode="auto">
          <a:xfrm>
            <a:off x="531813" y="2338388"/>
            <a:ext cx="8213725" cy="561975"/>
          </a:xfrm>
        </p:spPr>
        <p:txBody>
          <a:bodyPr anchor="b"/>
          <a:lstStyle>
            <a:lvl1pPr marL="0" indent="0">
              <a:buFont typeface="Wingdings"/>
              <a:buNone/>
              <a:defRPr sz="1200">
                <a:latin typeface="Arial Black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underrubrik i bakgrunden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Rubrik och lodrät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format</a:t>
            </a:r>
            <a:endParaRPr lang="sv-SE"/>
          </a:p>
        </p:txBody>
      </p:sp>
      <p:sp>
        <p:nvSpPr>
          <p:cNvPr id="5" name="Platshållare för lodrät text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6" name="Rectangle 5" hidden="0"/>
          <p:cNvSpPr>
            <a:spLocks noChangeArrowheads="1" noGrp="1"/>
          </p:cNvSpPr>
          <p:nvPr isPhoto="0" userDrawn="0">
            <p:ph type="ftr" sz="quarter" idx="10" hasCustomPrompt="0"/>
          </p:nvPr>
        </p:nvSpPr>
        <p:spPr bwMode="auto">
          <a:xfrm>
            <a:off x="431799" y="568325"/>
            <a:ext cx="68580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sp>
        <p:nvSpPr>
          <p:cNvPr id="8" name="Rectangle 4" hidden="0"/>
          <p:cNvSpPr>
            <a:spLocks noChangeArrowheads="1" noGrp="1"/>
          </p:cNvSpPr>
          <p:nvPr isPhoto="0" userDrawn="0">
            <p:ph type="dt" sz="half" idx="12" hasCustomPrompt="0"/>
          </p:nvPr>
        </p:nvSpPr>
        <p:spPr bwMode="auto">
          <a:xfrm>
            <a:off x="431799" y="431799"/>
            <a:ext cx="21336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377-C0B4-4013-A1B3-4A1478B18CF0}" type="datetimeFigureOut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Lodrät rubrik och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odrät rubrik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483350" y="828675"/>
            <a:ext cx="1908175" cy="5380038"/>
          </a:xfrm>
        </p:spPr>
        <p:txBody>
          <a:bodyPr vert="eaVert"/>
          <a:lstStyle/>
          <a:p>
            <a:pPr>
              <a:defRPr/>
            </a:pPr>
            <a:r>
              <a:rPr lang="sv-SE"/>
              <a:t>Klicka här för att ändra format</a:t>
            </a:r>
            <a:endParaRPr lang="sv-SE"/>
          </a:p>
        </p:txBody>
      </p:sp>
      <p:sp>
        <p:nvSpPr>
          <p:cNvPr id="5" name="Platshållare för lodrät text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757238" y="828675"/>
            <a:ext cx="5573712" cy="5380038"/>
          </a:xfrm>
        </p:spPr>
        <p:txBody>
          <a:bodyPr vert="eaVert"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6" name="Rectangle 5" hidden="0"/>
          <p:cNvSpPr>
            <a:spLocks noChangeArrowheads="1" noGrp="1"/>
          </p:cNvSpPr>
          <p:nvPr isPhoto="0" userDrawn="0">
            <p:ph type="ftr" sz="quarter" idx="10" hasCustomPrompt="0"/>
          </p:nvPr>
        </p:nvSpPr>
        <p:spPr bwMode="auto">
          <a:xfrm>
            <a:off x="431799" y="568325"/>
            <a:ext cx="68580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sp>
        <p:nvSpPr>
          <p:cNvPr id="8" name="Rectangle 4" hidden="0"/>
          <p:cNvSpPr>
            <a:spLocks noChangeArrowheads="1" noGrp="1"/>
          </p:cNvSpPr>
          <p:nvPr isPhoto="0" userDrawn="0">
            <p:ph type="dt" sz="half" idx="12" hasCustomPrompt="0"/>
          </p:nvPr>
        </p:nvSpPr>
        <p:spPr bwMode="auto">
          <a:xfrm>
            <a:off x="431799" y="431799"/>
            <a:ext cx="21336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377-C0B4-4013-A1B3-4A1478B18CF0}" type="datetimeFigureOut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AndObj" userDrawn="1">
  <p:cSld name="Rubrik, text och innehål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57238" y="828675"/>
            <a:ext cx="7634287" cy="817563"/>
          </a:xfrm>
        </p:spPr>
        <p:txBody>
          <a:bodyPr/>
          <a:lstStyle/>
          <a:p>
            <a:pPr>
              <a:defRPr/>
            </a:pPr>
            <a:r>
              <a:rPr lang="sv-SE"/>
              <a:t>Klicka här för att ändra format</a:t>
            </a:r>
            <a:endParaRPr lang="sv-SE"/>
          </a:p>
        </p:txBody>
      </p:sp>
      <p:sp>
        <p:nvSpPr>
          <p:cNvPr id="5" name="Platshållare för text 2" hidden="0"/>
          <p:cNvSpPr>
            <a:spLocks noGrp="1"/>
          </p:cNvSpPr>
          <p:nvPr isPhoto="0" userDrawn="0">
            <p:ph type="body" sz="half" idx="1" hasCustomPrompt="0"/>
          </p:nvPr>
        </p:nvSpPr>
        <p:spPr bwMode="auto">
          <a:xfrm>
            <a:off x="757238" y="1722438"/>
            <a:ext cx="3740149" cy="4486275"/>
          </a:xfrm>
        </p:spPr>
        <p:txBody>
          <a:bodyPr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6" name="Platshållare för innehåll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9788" y="1722438"/>
            <a:ext cx="3741737" cy="4486275"/>
          </a:xfrm>
        </p:spPr>
        <p:txBody>
          <a:bodyPr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7" name="Rectangle 5" hidden="0"/>
          <p:cNvSpPr>
            <a:spLocks noChangeArrowheads="1" noGrp="1"/>
          </p:cNvSpPr>
          <p:nvPr isPhoto="0" userDrawn="0">
            <p:ph type="ftr" sz="quarter" idx="10" hasCustomPrompt="0"/>
          </p:nvPr>
        </p:nvSpPr>
        <p:spPr bwMode="auto">
          <a:xfrm>
            <a:off x="431799" y="568325"/>
            <a:ext cx="68580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sp>
        <p:nvSpPr>
          <p:cNvPr id="9" name="Rectangle 4" hidden="0"/>
          <p:cNvSpPr>
            <a:spLocks noChangeArrowheads="1" noGrp="1"/>
          </p:cNvSpPr>
          <p:nvPr isPhoto="0" userDrawn="0">
            <p:ph type="dt" sz="half" idx="12" hasCustomPrompt="0"/>
          </p:nvPr>
        </p:nvSpPr>
        <p:spPr bwMode="auto">
          <a:xfrm>
            <a:off x="431799" y="431799"/>
            <a:ext cx="21336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377-C0B4-4013-A1B3-4A1478B18CF0}" type="datetimeFigureOut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Rubrik och innehål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format</a:t>
            </a:r>
            <a:endParaRPr lang="sv-SE"/>
          </a:p>
        </p:txBody>
      </p:sp>
      <p:sp>
        <p:nvSpPr>
          <p:cNvPr id="5" name="Platshållare för innehåll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6" name="Rectangle 5" hidden="0"/>
          <p:cNvSpPr>
            <a:spLocks noChangeArrowheads="1" noGrp="1"/>
          </p:cNvSpPr>
          <p:nvPr isPhoto="0" userDrawn="0">
            <p:ph type="ftr" sz="quarter" idx="10" hasCustomPrompt="0"/>
          </p:nvPr>
        </p:nvSpPr>
        <p:spPr bwMode="auto">
          <a:xfrm>
            <a:off x="431799" y="568325"/>
            <a:ext cx="68580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sp>
        <p:nvSpPr>
          <p:cNvPr id="8" name="Rectangle 4" hidden="0"/>
          <p:cNvSpPr>
            <a:spLocks noChangeArrowheads="1" noGrp="1"/>
          </p:cNvSpPr>
          <p:nvPr isPhoto="0" userDrawn="0">
            <p:ph type="dt" sz="half" idx="12" hasCustomPrompt="0"/>
          </p:nvPr>
        </p:nvSpPr>
        <p:spPr bwMode="auto">
          <a:xfrm>
            <a:off x="431799" y="431799"/>
            <a:ext cx="21336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377-C0B4-4013-A1B3-4A1478B18CF0}" type="datetimeFigureOut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vsnittsrubri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sv-SE"/>
              <a:t>Klicka här för att ändra format</a:t>
            </a:r>
            <a:endParaRPr lang="sv-SE"/>
          </a:p>
        </p:txBody>
      </p:sp>
      <p:sp>
        <p:nvSpPr>
          <p:cNvPr id="5" name="Platshållare för text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Rectangle 5" hidden="0"/>
          <p:cNvSpPr>
            <a:spLocks noChangeArrowheads="1" noGrp="1"/>
          </p:cNvSpPr>
          <p:nvPr isPhoto="0" userDrawn="0">
            <p:ph type="ftr" sz="quarter" idx="10" hasCustomPrompt="0"/>
          </p:nvPr>
        </p:nvSpPr>
        <p:spPr bwMode="auto">
          <a:xfrm>
            <a:off x="431799" y="568325"/>
            <a:ext cx="68580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sp>
        <p:nvSpPr>
          <p:cNvPr id="8" name="Rectangle 4" hidden="0"/>
          <p:cNvSpPr>
            <a:spLocks noChangeArrowheads="1" noGrp="1"/>
          </p:cNvSpPr>
          <p:nvPr isPhoto="0" userDrawn="0">
            <p:ph type="dt" sz="half" idx="12" hasCustomPrompt="0"/>
          </p:nvPr>
        </p:nvSpPr>
        <p:spPr bwMode="auto">
          <a:xfrm>
            <a:off x="431799" y="431799"/>
            <a:ext cx="21336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377-C0B4-4013-A1B3-4A1478B18CF0}" type="datetimeFigureOut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vå innehållsdela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format</a:t>
            </a:r>
            <a:endParaRPr lang="sv-SE"/>
          </a:p>
        </p:txBody>
      </p:sp>
      <p:sp>
        <p:nvSpPr>
          <p:cNvPr id="5" name="Platshållare för innehåll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757238" y="1722438"/>
            <a:ext cx="3740149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6" name="Platshållare för innehåll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7" name="Rectangle 5" hidden="0"/>
          <p:cNvSpPr>
            <a:spLocks noChangeArrowheads="1" noGrp="1"/>
          </p:cNvSpPr>
          <p:nvPr isPhoto="0" userDrawn="0">
            <p:ph type="ftr" sz="quarter" idx="10" hasCustomPrompt="0"/>
          </p:nvPr>
        </p:nvSpPr>
        <p:spPr bwMode="auto">
          <a:xfrm>
            <a:off x="431799" y="568325"/>
            <a:ext cx="68580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sp>
        <p:nvSpPr>
          <p:cNvPr id="9" name="Rectangle 4" hidden="0"/>
          <p:cNvSpPr>
            <a:spLocks noChangeArrowheads="1" noGrp="1"/>
          </p:cNvSpPr>
          <p:nvPr isPhoto="0" userDrawn="0">
            <p:ph type="dt" sz="half" idx="12" hasCustomPrompt="0"/>
          </p:nvPr>
        </p:nvSpPr>
        <p:spPr bwMode="auto">
          <a:xfrm>
            <a:off x="431799" y="431799"/>
            <a:ext cx="21336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377-C0B4-4013-A1B3-4A1478B18CF0}" type="datetimeFigureOut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Jämförels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Klicka här för att ändra format</a:t>
            </a:r>
            <a:endParaRPr lang="sv-SE"/>
          </a:p>
        </p:txBody>
      </p:sp>
      <p:sp>
        <p:nvSpPr>
          <p:cNvPr id="5" name="Platshållare för text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Platshållare för innehåll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7" name="Platshållare för text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8" name="Platshållare för innehåll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9" name="Rectangle 5" hidden="0"/>
          <p:cNvSpPr>
            <a:spLocks noChangeArrowheads="1" noGrp="1"/>
          </p:cNvSpPr>
          <p:nvPr isPhoto="0" userDrawn="0">
            <p:ph type="ftr" sz="quarter" idx="10" hasCustomPrompt="0"/>
          </p:nvPr>
        </p:nvSpPr>
        <p:spPr bwMode="auto">
          <a:xfrm>
            <a:off x="431799" y="568325"/>
            <a:ext cx="68580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sp>
        <p:nvSpPr>
          <p:cNvPr id="11" name="Rectangle 4" hidden="0"/>
          <p:cNvSpPr>
            <a:spLocks noChangeArrowheads="1" noGrp="1"/>
          </p:cNvSpPr>
          <p:nvPr isPhoto="0" userDrawn="0">
            <p:ph type="dt" sz="half" idx="12" hasCustomPrompt="0"/>
          </p:nvPr>
        </p:nvSpPr>
        <p:spPr bwMode="auto">
          <a:xfrm>
            <a:off x="431799" y="431799"/>
            <a:ext cx="21336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377-C0B4-4013-A1B3-4A1478B18CF0}" type="datetimeFigureOut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Endast rubri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Klicka här för att ändra format</a:t>
            </a:r>
            <a:endParaRPr lang="sv-SE"/>
          </a:p>
        </p:txBody>
      </p:sp>
      <p:sp>
        <p:nvSpPr>
          <p:cNvPr id="5" name="Rectangle 5" hidden="0"/>
          <p:cNvSpPr>
            <a:spLocks noChangeArrowheads="1" noGrp="1"/>
          </p:cNvSpPr>
          <p:nvPr isPhoto="0" userDrawn="0">
            <p:ph type="ftr" sz="quarter" idx="10" hasCustomPrompt="0"/>
          </p:nvPr>
        </p:nvSpPr>
        <p:spPr bwMode="auto">
          <a:xfrm>
            <a:off x="431799" y="568325"/>
            <a:ext cx="68580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sp>
        <p:nvSpPr>
          <p:cNvPr id="7" name="Rectangle 4" hidden="0"/>
          <p:cNvSpPr>
            <a:spLocks noChangeArrowheads="1" noGrp="1"/>
          </p:cNvSpPr>
          <p:nvPr isPhoto="0" userDrawn="0">
            <p:ph type="dt" sz="half" idx="12" hasCustomPrompt="0"/>
          </p:nvPr>
        </p:nvSpPr>
        <p:spPr bwMode="auto">
          <a:xfrm>
            <a:off x="431799" y="431799"/>
            <a:ext cx="21336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377-C0B4-4013-A1B3-4A1478B18CF0}" type="datetimeFigureOut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om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nehåll med bild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>
              <a:defRPr/>
            </a:pPr>
            <a:r>
              <a:rPr lang="sv-SE"/>
              <a:t>Klicka här för att ändra format</a:t>
            </a:r>
            <a:endParaRPr lang="sv-SE"/>
          </a:p>
        </p:txBody>
      </p:sp>
      <p:sp>
        <p:nvSpPr>
          <p:cNvPr id="5" name="Platshållare för innehåll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sv-SE"/>
          </a:p>
        </p:txBody>
      </p:sp>
      <p:sp>
        <p:nvSpPr>
          <p:cNvPr id="6" name="Platshållare för text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7" name="Rectangle 5" hidden="0"/>
          <p:cNvSpPr>
            <a:spLocks noChangeArrowheads="1" noGrp="1"/>
          </p:cNvSpPr>
          <p:nvPr isPhoto="0" userDrawn="0">
            <p:ph type="ftr" sz="quarter" idx="10" hasCustomPrompt="0"/>
          </p:nvPr>
        </p:nvSpPr>
        <p:spPr bwMode="auto">
          <a:xfrm>
            <a:off x="431799" y="568325"/>
            <a:ext cx="68580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sp>
        <p:nvSpPr>
          <p:cNvPr id="9" name="Rectangle 4" hidden="0"/>
          <p:cNvSpPr>
            <a:spLocks noChangeArrowheads="1" noGrp="1"/>
          </p:cNvSpPr>
          <p:nvPr isPhoto="0" userDrawn="0">
            <p:ph type="dt" sz="half" idx="12" hasCustomPrompt="0"/>
          </p:nvPr>
        </p:nvSpPr>
        <p:spPr bwMode="auto">
          <a:xfrm>
            <a:off x="431799" y="431799"/>
            <a:ext cx="21336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377-C0B4-4013-A1B3-4A1478B18CF0}" type="datetimeFigureOut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ed bild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>
              <a:defRPr/>
            </a:pPr>
            <a:r>
              <a:rPr lang="sv-SE"/>
              <a:t>Klicka här för att ändra format</a:t>
            </a:r>
            <a:endParaRPr lang="sv-SE"/>
          </a:p>
        </p:txBody>
      </p:sp>
      <p:sp>
        <p:nvSpPr>
          <p:cNvPr id="5" name="Platshållare för bild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6" name="Platshållare för text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7" name="Rectangle 5" hidden="0"/>
          <p:cNvSpPr>
            <a:spLocks noChangeArrowheads="1" noGrp="1"/>
          </p:cNvSpPr>
          <p:nvPr isPhoto="0" userDrawn="0">
            <p:ph type="ftr" sz="quarter" idx="10" hasCustomPrompt="0"/>
          </p:nvPr>
        </p:nvSpPr>
        <p:spPr bwMode="auto">
          <a:xfrm>
            <a:off x="431799" y="568325"/>
            <a:ext cx="68580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 hidden="0"/>
          <p:cNvSpPr>
            <a:spLocks noChangeArrowheads="1" noGrp="1"/>
          </p:cNvSpPr>
          <p:nvPr isPhoto="0" userDrawn="0">
            <p:ph type="sldNum" sz="quarter" idx="11" hasCustomPrompt="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sp>
        <p:nvSpPr>
          <p:cNvPr id="9" name="Rectangle 4" hidden="0"/>
          <p:cNvSpPr>
            <a:spLocks noChangeArrowheads="1" noGrp="1"/>
          </p:cNvSpPr>
          <p:nvPr isPhoto="0" userDrawn="0">
            <p:ph type="dt" sz="half" idx="12" hasCustomPrompt="0"/>
          </p:nvPr>
        </p:nvSpPr>
        <p:spPr bwMode="auto">
          <a:xfrm>
            <a:off x="431799" y="431799"/>
            <a:ext cx="2133600" cy="1079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377-C0B4-4013-A1B3-4A1478B18CF0}" type="datetimeFigureOut">
              <a:rPr lang="sv-SE"/>
              <a:t/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/>
          </a:bodyPr>
          <a:lstStyle/>
          <a:p>
            <a:pPr lvl="0">
              <a:defRPr/>
            </a:pPr>
            <a:r>
              <a:rPr lang="sv-SE"/>
              <a:t>Klicka här för format</a:t>
            </a:r>
            <a:endParaRPr/>
          </a:p>
        </p:txBody>
      </p:sp>
      <p:sp>
        <p:nvSpPr>
          <p:cNvPr id="5" name="Rectangle 3" hidden="0"/>
          <p:cNvSpPr>
            <a:spLocks noChangeArrowheads="1" noGrp="1"/>
          </p:cNvSpPr>
          <p:nvPr isPhoto="0" userDrawn="0">
            <p:ph type="body" idx="1" hasCustomPrompt="0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GB"/>
          </a:p>
          <a:p>
            <a:pPr lvl="4">
              <a:defRPr/>
            </a:pPr>
            <a:endParaRPr lang="en-GB"/>
          </a:p>
          <a:p>
            <a:pPr lvl="4">
              <a:defRPr/>
            </a:pPr>
            <a:endParaRPr lang="en-GB"/>
          </a:p>
          <a:p>
            <a:pPr lvl="4">
              <a:defRPr/>
            </a:pPr>
            <a:endParaRPr lang="en-GB"/>
          </a:p>
          <a:p>
            <a:pPr lvl="4">
              <a:defRPr/>
            </a:pPr>
            <a:endParaRPr lang="en-GB"/>
          </a:p>
          <a:p>
            <a:pPr lvl="4">
              <a:defRPr/>
            </a:pPr>
            <a:endParaRPr lang="sv-SE"/>
          </a:p>
        </p:txBody>
      </p:sp>
      <p:sp>
        <p:nvSpPr>
          <p:cNvPr id="6" name="Rectangle 6" hidden="0"/>
          <p:cNvSpPr>
            <a:spLocks noChangeArrowheads="1" noGrp="1"/>
          </p:cNvSpPr>
          <p:nvPr isPhoto="0" userDrawn="0">
            <p:ph type="sldNum" sz="quarter" idx="4" hasCustomPrompt="0"/>
          </p:nvPr>
        </p:nvSpPr>
        <p:spPr bwMode="auto">
          <a:xfrm>
            <a:off x="8234363" y="65484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/>
            </a:fld>
            <a:endParaRPr lang="sv-SE"/>
          </a:p>
        </p:txBody>
      </p:sp>
      <p:pic>
        <p:nvPicPr>
          <p:cNvPr id="7" name="Picture 10" descr="SMHI Logotype_svart_new" hidden="0"/>
          <p:cNvPicPr>
            <a:picLocks noChangeAspect="1" noChangeArrowheads="1"/>
          </p:cNvPicPr>
          <p:nvPr isPhoto="0" userDrawn="0"/>
        </p:nvPicPr>
        <p:blipFill>
          <a:blip r:embed="rId14"/>
          <a:stretch/>
        </p:blipFill>
        <p:spPr bwMode="auto">
          <a:xfrm>
            <a:off x="7834063" y="325681"/>
            <a:ext cx="914400" cy="36671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>
        <a:spcBef>
          <a:spcPts val="0"/>
        </a:spcBef>
        <a:spcAft>
          <a:spcPts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600">
          <a:solidFill>
            <a:schemeClr val="tx1"/>
          </a:solidFill>
          <a:latin typeface="Arial Black"/>
        </a:defRPr>
      </a:lvl2pPr>
      <a:lvl3pPr algn="l">
        <a:spcBef>
          <a:spcPts val="0"/>
        </a:spcBef>
        <a:spcAft>
          <a:spcPts val="0"/>
        </a:spcAft>
        <a:defRPr sz="2600">
          <a:solidFill>
            <a:schemeClr val="tx1"/>
          </a:solidFill>
          <a:latin typeface="Arial Black"/>
        </a:defRPr>
      </a:lvl3pPr>
      <a:lvl4pPr algn="l">
        <a:spcBef>
          <a:spcPts val="0"/>
        </a:spcBef>
        <a:spcAft>
          <a:spcPts val="0"/>
        </a:spcAft>
        <a:defRPr sz="2600">
          <a:solidFill>
            <a:schemeClr val="tx1"/>
          </a:solidFill>
          <a:latin typeface="Arial Black"/>
        </a:defRPr>
      </a:lvl4pPr>
      <a:lvl5pPr algn="l">
        <a:spcBef>
          <a:spcPts val="0"/>
        </a:spcBef>
        <a:spcAft>
          <a:spcPts val="0"/>
        </a:spcAft>
        <a:defRPr sz="2600">
          <a:solidFill>
            <a:schemeClr val="tx1"/>
          </a:solidFill>
          <a:latin typeface="Arial Black"/>
        </a:defRPr>
      </a:lvl5pPr>
      <a:lvl6pPr marL="4572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Arial Black"/>
        </a:defRPr>
      </a:lvl6pPr>
      <a:lvl7pPr marL="9144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Arial Black"/>
        </a:defRPr>
      </a:lvl7pPr>
      <a:lvl8pPr marL="13716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Arial Black"/>
        </a:defRPr>
      </a:lvl8pPr>
      <a:lvl9pPr marL="1828800" algn="l">
        <a:spcBef>
          <a:spcPts val="0"/>
        </a:spcBef>
        <a:spcAft>
          <a:spcPts val="0"/>
        </a:spcAft>
        <a:defRPr sz="3600">
          <a:solidFill>
            <a:schemeClr val="tx2"/>
          </a:solidFill>
          <a:latin typeface="Arial Black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SzPct val="120000"/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SzPct val="120000"/>
        <a:buFont typeface="Wingdings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SzPct val="120000"/>
        <a:buFont typeface="Wingdings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SzPct val="120000"/>
        <a:buFont typeface="Wingdings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SzPct val="120000"/>
        <a:buFont typeface="Wingdings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SzPct val="90000"/>
        <a:buFont typeface="Wingdings"/>
        <a:defRPr sz="24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SzPct val="90000"/>
        <a:buFont typeface="Wingdings"/>
        <a:defRPr sz="24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SzPct val="90000"/>
        <a:buFont typeface="Wingdings"/>
        <a:defRPr sz="24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SzPct val="90000"/>
        <a:buFont typeface="Wingdings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14569" y="2944461"/>
            <a:ext cx="8226425" cy="1470025"/>
          </a:xfrm>
        </p:spPr>
        <p:txBody>
          <a:bodyPr/>
          <a:lstStyle/>
          <a:p>
            <a:pPr>
              <a:defRPr/>
            </a:pPr>
            <a:r>
              <a:rPr lang="sv-SE" sz="2800" b="1">
                <a:solidFill>
                  <a:srgbClr val="000000"/>
                </a:solidFill>
              </a:rPr>
              <a:t>Väderåret 2019 </a:t>
            </a:r>
            <a:r>
              <a:rPr lang="sv-SE" sz="2800" b="1">
                <a:solidFill>
                  <a:srgbClr val="000000"/>
                </a:solidFill>
              </a:rPr>
              <a:t>– </a:t>
            </a:r>
            <a:r>
              <a:rPr lang="sv-SE" sz="2800" b="1">
                <a:solidFill>
                  <a:srgbClr val="000000"/>
                </a:solidFill>
              </a:rPr>
              <a:t>Varmt och blött</a:t>
            </a:r>
            <a:br>
              <a:rPr lang="sv-SE" sz="2800" b="1">
                <a:solidFill>
                  <a:srgbClr val="000000"/>
                </a:solidFill>
              </a:rPr>
            </a:br>
            <a:endParaRPr lang="sv-S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ruta 8" hidden="0"/>
          <p:cNvSpPr>
            <a:spLocks noAdjustHandles="0" noChangeArrowheads="0"/>
          </p:cNvSpPr>
          <p:nvPr isPhoto="0" userDrawn="0"/>
        </p:nvSpPr>
        <p:spPr bwMode="auto">
          <a:xfrm>
            <a:off x="601734" y="1481138"/>
            <a:ext cx="789271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800"/>
              </a:spcAft>
              <a:buSzPct val="80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Vårfloden blev lugn i hela landet.</a:t>
            </a:r>
            <a:endParaRPr/>
          </a:p>
          <a:p>
            <a:pPr marL="180975" indent="-180975">
              <a:spcAft>
                <a:spcPts val="800"/>
              </a:spcAft>
              <a:buSzPct val="80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Snön </a:t>
            </a:r>
            <a:r>
              <a:rPr lang="sv-SE" sz="1600">
                <a:solidFill>
                  <a:srgbClr val="000000"/>
                </a:solidFill>
              </a:rPr>
              <a:t>i norra Sverige smälte av i omgångar under våren. Den första avsmältningen skedde ovanligt tidigt i nordvästra Norrland.</a:t>
            </a:r>
            <a:endParaRPr/>
          </a:p>
          <a:p>
            <a:pPr marL="180975" indent="-180975">
              <a:spcAft>
                <a:spcPts val="800"/>
              </a:spcAft>
              <a:buSzPct val="80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Ett </a:t>
            </a:r>
            <a:r>
              <a:rPr lang="sv-SE" sz="1600">
                <a:solidFill>
                  <a:srgbClr val="000000"/>
                </a:solidFill>
              </a:rPr>
              <a:t>exempel är flödet vid Niavve i ett biflöde till Lilla Luleälven, där vårflodsstarten var cirka en månad tidigare än normalt.</a:t>
            </a:r>
            <a:endParaRPr/>
          </a:p>
        </p:txBody>
      </p:sp>
      <p:sp>
        <p:nvSpPr>
          <p:cNvPr id="5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defRPr/>
            </a:pPr>
            <a:r>
              <a:rPr lang="sv-SE" sz="2800">
                <a:solidFill>
                  <a:srgbClr val="000000"/>
                </a:solidFill>
              </a:rPr>
              <a:t>Tidig vårflod i delar av Norrland</a:t>
            </a:r>
            <a:endParaRPr/>
          </a:p>
        </p:txBody>
      </p:sp>
      <p:sp>
        <p:nvSpPr>
          <p:cNvPr id="6" name="textruta 5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10</a:t>
            </a:fld>
            <a:endParaRPr lang="sv-SE"/>
          </a:p>
        </p:txBody>
      </p:sp>
      <p:pic>
        <p:nvPicPr>
          <p:cNvPr id="8" name="Bildobjekt 2" hidden="0" title="Vattenflöde Niavve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33976" y="3255176"/>
            <a:ext cx="7876048" cy="3227839"/>
          </a:xfrm>
          <a:prstGeom prst="rect">
            <a:avLst/>
          </a:prstGeom>
        </p:spPr>
      </p:pic>
      <p:sp>
        <p:nvSpPr>
          <p:cNvPr id="9" name="textruta 7" hidden="0"/>
          <p:cNvSpPr>
            <a:spLocks noAdjustHandles="0" noChangeArrowheads="0"/>
          </p:cNvSpPr>
          <p:nvPr isPhoto="0" userDrawn="0"/>
        </p:nvSpPr>
        <p:spPr bwMode="auto">
          <a:xfrm>
            <a:off x="4183326" y="6438764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Datum</a:t>
            </a:r>
            <a:endParaRPr lang="sv-SE" sz="1200" b="1"/>
          </a:p>
        </p:txBody>
      </p:sp>
      <p:sp>
        <p:nvSpPr>
          <p:cNvPr id="10" name="textruta 9" hidden="0"/>
          <p:cNvSpPr>
            <a:spLocks noAdjustHandles="0" noChangeArrowheads="0"/>
          </p:cNvSpPr>
          <p:nvPr isPhoto="0" userDrawn="0"/>
        </p:nvSpPr>
        <p:spPr bwMode="auto">
          <a:xfrm rot="16199999">
            <a:off x="181590" y="4511361"/>
            <a:ext cx="506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m</a:t>
            </a:r>
            <a:r>
              <a:rPr lang="sv-SE" sz="1200" b="1" baseline="30000"/>
              <a:t>3</a:t>
            </a:r>
            <a:r>
              <a:rPr lang="sv-SE" sz="1200" b="1"/>
              <a:t>/s</a:t>
            </a:r>
            <a:endParaRPr lang="sv-SE"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ruta 5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pic>
        <p:nvPicPr>
          <p:cNvPr id="5" name="Picture 3" hidden="0" title="Isläggning"/>
          <p:cNvPicPr>
            <a:picLocks noChangeAspect="1" noChangeArrowheads="1"/>
          </p:cNvPicPr>
          <p:nvPr isPhoto="0" userDrawn="0"/>
        </p:nvPicPr>
        <p:blipFill>
          <a:blip r:embed="rId2"/>
          <a:srcRect l="9888" t="5350" r="17406" b="0"/>
          <a:stretch/>
        </p:blipFill>
        <p:spPr bwMode="auto">
          <a:xfrm>
            <a:off x="5157670" y="1018309"/>
            <a:ext cx="2676437" cy="57410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11</a:t>
            </a:fld>
            <a:endParaRPr lang="sv-SE"/>
          </a:p>
        </p:txBody>
      </p:sp>
      <p:sp>
        <p:nvSpPr>
          <p:cNvPr id="7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defRPr/>
            </a:pPr>
            <a:r>
              <a:rPr lang="sv-SE" sz="2800"/>
              <a:t>Kort säsong med is på sjöar</a:t>
            </a:r>
            <a:endParaRPr/>
          </a:p>
        </p:txBody>
      </p:sp>
      <p:sp>
        <p:nvSpPr>
          <p:cNvPr id="8" name="textruta 10" hidden="0"/>
          <p:cNvSpPr>
            <a:spLocks noAdjustHandles="0" noChangeArrowheads="0"/>
          </p:cNvSpPr>
          <p:nvPr isPhoto="0" userDrawn="0"/>
        </p:nvSpPr>
        <p:spPr bwMode="auto">
          <a:xfrm>
            <a:off x="611188" y="1403775"/>
            <a:ext cx="482441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Isen på sjöar </a:t>
            </a:r>
            <a:r>
              <a:rPr lang="sv-SE" sz="1600">
                <a:solidFill>
                  <a:srgbClr val="000000"/>
                </a:solidFill>
              </a:rPr>
              <a:t>lade </a:t>
            </a:r>
            <a:r>
              <a:rPr lang="sv-SE" sz="1600">
                <a:solidFill>
                  <a:srgbClr val="000000"/>
                </a:solidFill>
              </a:rPr>
              <a:t>sig senare än normalt och gick upp tidigare än normalt</a:t>
            </a:r>
            <a:r>
              <a:rPr lang="sv-SE" sz="1600">
                <a:solidFill>
                  <a:srgbClr val="000000"/>
                </a:solidFill>
              </a:rPr>
              <a:t>.</a:t>
            </a:r>
            <a:endParaRPr/>
          </a:p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I </a:t>
            </a:r>
            <a:r>
              <a:rPr lang="sv-SE" sz="1600">
                <a:solidFill>
                  <a:srgbClr val="000000"/>
                </a:solidFill>
              </a:rPr>
              <a:t>Götaland och södra Svealand var perioden med is </a:t>
            </a:r>
            <a:r>
              <a:rPr lang="sv-SE" sz="1600">
                <a:solidFill>
                  <a:srgbClr val="000000"/>
                </a:solidFill>
              </a:rPr>
              <a:t>cirka </a:t>
            </a:r>
            <a:r>
              <a:rPr lang="sv-SE" sz="1600">
                <a:solidFill>
                  <a:srgbClr val="000000"/>
                </a:solidFill>
              </a:rPr>
              <a:t>2 månader kortare än normalt. </a:t>
            </a:r>
            <a:endParaRPr lang="sv-SE" sz="1600">
              <a:solidFill>
                <a:srgbClr val="000000"/>
              </a:solidFill>
            </a:endParaRPr>
          </a:p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Längst </a:t>
            </a:r>
            <a:r>
              <a:rPr lang="sv-SE" sz="1600">
                <a:solidFill>
                  <a:srgbClr val="000000"/>
                </a:solidFill>
              </a:rPr>
              <a:t>i </a:t>
            </a:r>
            <a:r>
              <a:rPr lang="sv-SE" sz="1600">
                <a:solidFill>
                  <a:srgbClr val="000000"/>
                </a:solidFill>
              </a:rPr>
              <a:t>söder (Östra Ringsjön) </a:t>
            </a:r>
            <a:r>
              <a:rPr lang="sv-SE" sz="1600">
                <a:solidFill>
                  <a:srgbClr val="000000"/>
                </a:solidFill>
              </a:rPr>
              <a:t>skedde ingen isläggning.</a:t>
            </a:r>
            <a:endParaRPr/>
          </a:p>
        </p:txBody>
      </p:sp>
      <p:pic>
        <p:nvPicPr>
          <p:cNvPr id="9" name="Bildobjekt 4" hidden="0" title="Tabell isläggning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01570" y="3203975"/>
            <a:ext cx="4376937" cy="3273559"/>
          </a:xfrm>
          <a:prstGeom prst="rect">
            <a:avLst/>
          </a:prstGeom>
        </p:spPr>
      </p:pic>
      <p:sp>
        <p:nvSpPr>
          <p:cNvPr id="10" name="textruta 2" hidden="0"/>
          <p:cNvSpPr>
            <a:spLocks noAdjustHandles="0" noChangeArrowheads="0"/>
          </p:cNvSpPr>
          <p:nvPr isPhoto="0" userDrawn="0"/>
        </p:nvSpPr>
        <p:spPr bwMode="auto">
          <a:xfrm>
            <a:off x="7272300" y="5244006"/>
            <a:ext cx="1485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1400"/>
              <a:t>Kartan visar positionen för sjöarna i tabellen.</a:t>
            </a:r>
            <a:endParaRPr lang="sv-SE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2691" y="786583"/>
            <a:ext cx="7634287" cy="534728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2800"/>
              <a:t>Låga </a:t>
            </a:r>
            <a:r>
              <a:rPr lang="sv-SE" sz="2800"/>
              <a:t>sommarflöden</a:t>
            </a:r>
            <a:endParaRPr lang="sv-SE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ruta 8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6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12</a:t>
            </a:fld>
            <a:endParaRPr lang="sv-SE"/>
          </a:p>
        </p:txBody>
      </p:sp>
      <p:sp>
        <p:nvSpPr>
          <p:cNvPr id="7" name="textruta 12" hidden="0"/>
          <p:cNvSpPr>
            <a:spLocks noAdjustHandles="0" noChangeArrowheads="0"/>
          </p:cNvSpPr>
          <p:nvPr isPhoto="0" userDrawn="0"/>
        </p:nvSpPr>
        <p:spPr bwMode="auto">
          <a:xfrm>
            <a:off x="602834" y="1496083"/>
            <a:ext cx="813869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Under sommaren och början av hösten var flödena låga i många vattendrag, </a:t>
            </a:r>
            <a:br>
              <a:rPr lang="sv-SE" sz="1600">
                <a:solidFill>
                  <a:srgbClr val="000000"/>
                </a:solidFill>
              </a:rPr>
            </a:br>
            <a:r>
              <a:rPr lang="sv-SE" sz="1600">
                <a:solidFill>
                  <a:srgbClr val="000000"/>
                </a:solidFill>
              </a:rPr>
              <a:t>främst </a:t>
            </a:r>
            <a:r>
              <a:rPr lang="sv-SE" sz="1600">
                <a:solidFill>
                  <a:srgbClr val="000000"/>
                </a:solidFill>
              </a:rPr>
              <a:t>i Södermanland, Östergötland och östra Småland.</a:t>
            </a:r>
            <a:endParaRPr/>
          </a:p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I de flesta vattendrag var flödena dock högre än den torra sommaren 2018.</a:t>
            </a:r>
            <a:endParaRPr/>
          </a:p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Riklig nederbörd i slutet av året ledde till att flödena ökade.</a:t>
            </a:r>
            <a:endParaRPr/>
          </a:p>
        </p:txBody>
      </p:sp>
      <p:sp>
        <p:nvSpPr>
          <p:cNvPr id="8" name="textruta 11" hidden="0"/>
          <p:cNvSpPr>
            <a:spLocks noAdjustHandles="0" noChangeArrowheads="0"/>
          </p:cNvSpPr>
          <p:nvPr isPhoto="0" userDrawn="0"/>
        </p:nvSpPr>
        <p:spPr bwMode="auto">
          <a:xfrm>
            <a:off x="615826" y="3066806"/>
            <a:ext cx="366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1200"/>
              <a:t>Exempel Göstad i Torpån i Östergötland</a:t>
            </a:r>
            <a:endParaRPr lang="sv-SE" sz="1200"/>
          </a:p>
        </p:txBody>
      </p:sp>
      <p:pic>
        <p:nvPicPr>
          <p:cNvPr id="9" name="Bildobjekt 18" hidden="0" title="vattenflöde Göstad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12691" y="3594789"/>
            <a:ext cx="7897384" cy="2444501"/>
          </a:xfrm>
          <a:prstGeom prst="rect">
            <a:avLst/>
          </a:prstGeom>
        </p:spPr>
      </p:pic>
      <p:sp>
        <p:nvSpPr>
          <p:cNvPr id="10" name="textruta 2" hidden="0"/>
          <p:cNvSpPr>
            <a:spLocks noAdjustHandles="0" noChangeArrowheads="0"/>
          </p:cNvSpPr>
          <p:nvPr isPhoto="0" userDrawn="0"/>
        </p:nvSpPr>
        <p:spPr bwMode="auto">
          <a:xfrm rot="16199999">
            <a:off x="137746" y="4511361"/>
            <a:ext cx="506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m</a:t>
            </a:r>
            <a:r>
              <a:rPr lang="sv-SE" sz="1200" b="1" baseline="30000"/>
              <a:t>3</a:t>
            </a:r>
            <a:r>
              <a:rPr lang="sv-SE" sz="1200" b="1"/>
              <a:t>/s</a:t>
            </a:r>
            <a:endParaRPr lang="sv-SE" sz="1200" b="1"/>
          </a:p>
        </p:txBody>
      </p:sp>
      <p:sp>
        <p:nvSpPr>
          <p:cNvPr id="11" name="textruta 10" hidden="0"/>
          <p:cNvSpPr>
            <a:spLocks noAdjustHandles="0" noChangeArrowheads="0"/>
          </p:cNvSpPr>
          <p:nvPr isPhoto="0" userDrawn="0"/>
        </p:nvSpPr>
        <p:spPr bwMode="auto">
          <a:xfrm>
            <a:off x="4186101" y="6085375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M</a:t>
            </a:r>
            <a:r>
              <a:rPr lang="sv-SE" sz="1200" b="1"/>
              <a:t>ånad</a:t>
            </a:r>
            <a:endParaRPr lang="sv-SE"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ruta 11" hidden="0"/>
          <p:cNvSpPr>
            <a:spLocks noAdjustHandles="0" noChangeArrowheads="0"/>
          </p:cNvSpPr>
          <p:nvPr isPhoto="0" userDrawn="0"/>
        </p:nvSpPr>
        <p:spPr bwMode="auto">
          <a:xfrm>
            <a:off x="601734" y="1493838"/>
            <a:ext cx="8138698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I december var vattenflödena höga i ett stort område i Svealand och norra Götaland.</a:t>
            </a:r>
            <a:endParaRPr/>
          </a:p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Exempelvis var vattenflödet i Arbogaån ungefär lika högt som 2006, men betydligt </a:t>
            </a:r>
            <a:br>
              <a:rPr lang="sv-SE" sz="1600">
                <a:solidFill>
                  <a:srgbClr val="000000"/>
                </a:solidFill>
              </a:rPr>
            </a:br>
            <a:r>
              <a:rPr lang="sv-SE" sz="1600">
                <a:solidFill>
                  <a:srgbClr val="000000"/>
                </a:solidFill>
              </a:rPr>
              <a:t>lägre än 2000.</a:t>
            </a:r>
            <a:endParaRPr/>
          </a:p>
        </p:txBody>
      </p:sp>
      <p:sp>
        <p:nvSpPr>
          <p:cNvPr id="5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2691" y="786583"/>
            <a:ext cx="7634287" cy="572318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2800"/>
              <a:t>Höga vattenflöden i </a:t>
            </a:r>
            <a:r>
              <a:rPr lang="sv-SE" sz="2800"/>
              <a:t>december</a:t>
            </a:r>
            <a:endParaRPr lang="sv-SE" sz="2800">
              <a:solidFill>
                <a:srgbClr val="000000"/>
              </a:solidFill>
            </a:endParaRPr>
          </a:p>
        </p:txBody>
      </p:sp>
      <p:sp>
        <p:nvSpPr>
          <p:cNvPr id="6" name="textruta 7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13</a:t>
            </a:fld>
            <a:endParaRPr lang="sv-SE"/>
          </a:p>
        </p:txBody>
      </p:sp>
      <p:pic>
        <p:nvPicPr>
          <p:cNvPr id="8" name="Bildobjekt 14" hidden="0" title="vattenflöde dalkarshyttan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93110" y="3018021"/>
            <a:ext cx="8147321" cy="3471679"/>
          </a:xfrm>
          <a:prstGeom prst="rect">
            <a:avLst/>
          </a:prstGeom>
        </p:spPr>
      </p:pic>
      <p:sp>
        <p:nvSpPr>
          <p:cNvPr id="9" name="textruta 6" hidden="0"/>
          <p:cNvSpPr>
            <a:spLocks noAdjustHandles="0" noChangeArrowheads="0"/>
          </p:cNvSpPr>
          <p:nvPr isPhoto="0" userDrawn="0"/>
        </p:nvSpPr>
        <p:spPr bwMode="auto">
          <a:xfrm rot="16199999">
            <a:off x="219625" y="4511361"/>
            <a:ext cx="506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m</a:t>
            </a:r>
            <a:r>
              <a:rPr lang="sv-SE" sz="1200" b="1" baseline="30000"/>
              <a:t>3</a:t>
            </a:r>
            <a:r>
              <a:rPr lang="sv-SE" sz="1200" b="1"/>
              <a:t>/s</a:t>
            </a:r>
            <a:endParaRPr lang="sv-SE" sz="1200" b="1"/>
          </a:p>
        </p:txBody>
      </p:sp>
      <p:sp>
        <p:nvSpPr>
          <p:cNvPr id="10" name="textruta 9" hidden="0"/>
          <p:cNvSpPr>
            <a:spLocks noAdjustHandles="0" noChangeArrowheads="0"/>
          </p:cNvSpPr>
          <p:nvPr isPhoto="0" userDrawn="0"/>
        </p:nvSpPr>
        <p:spPr bwMode="auto">
          <a:xfrm>
            <a:off x="4166955" y="6438764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Datum</a:t>
            </a:r>
            <a:endParaRPr lang="sv-SE"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objekt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19540" y="2888940"/>
            <a:ext cx="6629413" cy="3639319"/>
          </a:xfrm>
          <a:prstGeom prst="rect">
            <a:avLst/>
          </a:prstGeom>
        </p:spPr>
      </p:pic>
      <p:sp>
        <p:nvSpPr>
          <p:cNvPr id="5" name="textruta 4" hidden="0"/>
          <p:cNvSpPr>
            <a:spLocks noAdjustHandles="0" noChangeArrowheads="0"/>
          </p:cNvSpPr>
          <p:nvPr isPhoto="0" userDrawn="0"/>
        </p:nvSpPr>
        <p:spPr bwMode="auto">
          <a:xfrm>
            <a:off x="619540" y="1868286"/>
            <a:ext cx="827294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Vättern har under en längre period haft låg vattennivå efter de torra åren 2016 och 2018.</a:t>
            </a:r>
            <a:endParaRPr/>
          </a:p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I slutet av 2019 var nivån åter normal efter nästan fyra år med låga vattennivåer.</a:t>
            </a:r>
            <a:endParaRPr/>
          </a:p>
        </p:txBody>
      </p:sp>
      <p:sp>
        <p:nvSpPr>
          <p:cNvPr id="6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2691" y="786582"/>
            <a:ext cx="7634287" cy="887223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defRPr/>
            </a:pPr>
            <a:r>
              <a:rPr lang="sv-SE" sz="2800"/>
              <a:t>Slut på lång period med låg </a:t>
            </a:r>
            <a:r>
              <a:rPr lang="sv-SE" sz="2800"/>
              <a:t>vattennivå </a:t>
            </a:r>
            <a:r>
              <a:rPr lang="sv-SE" sz="2800"/>
              <a:t>i Vättern</a:t>
            </a:r>
            <a:endParaRPr/>
          </a:p>
        </p:txBody>
      </p:sp>
      <p:sp>
        <p:nvSpPr>
          <p:cNvPr id="7" name="textruta 7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8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14</a:t>
            </a:fld>
            <a:endParaRPr lang="sv-SE"/>
          </a:p>
        </p:txBody>
      </p:sp>
      <p:sp>
        <p:nvSpPr>
          <p:cNvPr id="9" name="textruta 9" hidden="0"/>
          <p:cNvSpPr>
            <a:spLocks noAdjustHandles="0" noChangeArrowheads="0"/>
          </p:cNvSpPr>
          <p:nvPr isPhoto="0" userDrawn="0"/>
        </p:nvSpPr>
        <p:spPr bwMode="auto">
          <a:xfrm>
            <a:off x="3892763" y="644550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Å</a:t>
            </a:r>
            <a:r>
              <a:rPr lang="sv-SE" sz="1200" b="1"/>
              <a:t>r</a:t>
            </a:r>
            <a:endParaRPr lang="sv-SE"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2691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defRPr/>
            </a:pPr>
            <a:r>
              <a:rPr lang="sv-SE" sz="2800"/>
              <a:t>Höga nivåer i Mälaren och </a:t>
            </a:r>
            <a:r>
              <a:rPr lang="sv-SE" sz="2800"/>
              <a:t>Hjälmaren</a:t>
            </a:r>
            <a:endParaRPr lang="sv-SE" sz="2800"/>
          </a:p>
        </p:txBody>
      </p:sp>
      <p:sp>
        <p:nvSpPr>
          <p:cNvPr id="5" name="textruta 4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6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15</a:t>
            </a:fld>
            <a:endParaRPr lang="sv-SE"/>
          </a:p>
        </p:txBody>
      </p:sp>
      <p:sp>
        <p:nvSpPr>
          <p:cNvPr id="7" name="Rektangel 10" hidden="0"/>
          <p:cNvSpPr/>
          <p:nvPr isPhoto="0" userDrawn="0"/>
        </p:nvSpPr>
        <p:spPr bwMode="auto">
          <a:xfrm>
            <a:off x="5336736" y="3879050"/>
            <a:ext cx="32857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sz="1400">
                <a:solidFill>
                  <a:prstClr val="black"/>
                </a:solidFill>
              </a:rPr>
              <a:t>Blå linje visar vattennivå </a:t>
            </a:r>
            <a:r>
              <a:rPr lang="sv-SE" sz="1400">
                <a:solidFill>
                  <a:prstClr val="black"/>
                </a:solidFill>
              </a:rPr>
              <a:t>2019</a:t>
            </a:r>
            <a:r>
              <a:rPr lang="sv-SE" sz="1400">
                <a:solidFill>
                  <a:prstClr val="black"/>
                </a:solidFill>
              </a:rPr>
              <a:t>.</a:t>
            </a:r>
            <a:endParaRPr/>
          </a:p>
          <a:p>
            <a:pPr lvl="0">
              <a:defRPr/>
            </a:pPr>
            <a:r>
              <a:rPr lang="sv-SE" sz="1400">
                <a:solidFill>
                  <a:prstClr val="black"/>
                </a:solidFill>
              </a:rPr>
              <a:t>De grå linjerna visar de högsta och lägsta uppmätta månadsvärdena samt </a:t>
            </a:r>
            <a:r>
              <a:rPr lang="sv-SE" sz="1400">
                <a:solidFill>
                  <a:prstClr val="black"/>
                </a:solidFill>
              </a:rPr>
              <a:t>månadsmedelvärden för Hjälmaren </a:t>
            </a:r>
            <a:r>
              <a:rPr lang="sv-SE" sz="1400"/>
              <a:t>1988-2019 och för Mälaren 1968-2019.</a:t>
            </a:r>
            <a:endParaRPr lang="sv-SE" sz="1400">
              <a:solidFill>
                <a:prstClr val="black"/>
              </a:solidFill>
            </a:endParaRPr>
          </a:p>
        </p:txBody>
      </p:sp>
      <p:sp>
        <p:nvSpPr>
          <p:cNvPr id="8" name="textruta 11" hidden="0"/>
          <p:cNvSpPr>
            <a:spLocks noAdjustHandles="0" noChangeArrowheads="0"/>
          </p:cNvSpPr>
          <p:nvPr isPhoto="0" userDrawn="0"/>
        </p:nvSpPr>
        <p:spPr bwMode="auto">
          <a:xfrm>
            <a:off x="601734" y="1493838"/>
            <a:ext cx="815650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Både Mälaren och Hjälmaren hade höga vattennivåer i december</a:t>
            </a:r>
            <a:r>
              <a:rPr lang="sv-SE" sz="1600">
                <a:solidFill>
                  <a:srgbClr val="000000"/>
                </a:solidFill>
              </a:rPr>
              <a:t>.</a:t>
            </a:r>
            <a:endParaRPr lang="sv-SE" sz="1600">
              <a:solidFill>
                <a:srgbClr val="000000"/>
              </a:solidFill>
            </a:endParaRPr>
          </a:p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Vattennivån i Hjälmaren var 0,4 meter högre än normalt och i Mälaren </a:t>
            </a:r>
            <a:r>
              <a:rPr lang="sv-SE" sz="1600">
                <a:solidFill>
                  <a:srgbClr val="000000"/>
                </a:solidFill>
              </a:rPr>
              <a:t>cirka </a:t>
            </a:r>
            <a:r>
              <a:rPr lang="sv-SE" sz="1600">
                <a:solidFill>
                  <a:srgbClr val="000000"/>
                </a:solidFill>
              </a:rPr>
              <a:t>0,3 meter. </a:t>
            </a:r>
            <a:br>
              <a:rPr lang="sv-SE" sz="1600">
                <a:solidFill>
                  <a:srgbClr val="000000"/>
                </a:solidFill>
              </a:rPr>
            </a:br>
            <a:r>
              <a:rPr lang="sv-SE" sz="1600">
                <a:solidFill>
                  <a:srgbClr val="000000"/>
                </a:solidFill>
              </a:rPr>
              <a:t>I båda sjöarna är det den högsta nivån sedan 2000.</a:t>
            </a:r>
            <a:endParaRPr/>
          </a:p>
        </p:txBody>
      </p:sp>
      <p:pic>
        <p:nvPicPr>
          <p:cNvPr id="9" name="Bildobjekt 3" hidden="0" title="Vattennivåer Hjälmaren och Mälaren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01734" y="2606540"/>
            <a:ext cx="4443993" cy="3883160"/>
          </a:xfrm>
          <a:prstGeom prst="rect">
            <a:avLst/>
          </a:prstGeom>
        </p:spPr>
      </p:pic>
      <p:sp>
        <p:nvSpPr>
          <p:cNvPr id="10" name="textruta 7" hidden="0"/>
          <p:cNvSpPr>
            <a:spLocks noAdjustHandles="0" noChangeArrowheads="0"/>
          </p:cNvSpPr>
          <p:nvPr isPhoto="0" userDrawn="0"/>
        </p:nvSpPr>
        <p:spPr bwMode="auto">
          <a:xfrm>
            <a:off x="2546775" y="6489700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Månad</a:t>
            </a:r>
            <a:endParaRPr lang="sv-SE"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ruta 8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5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16</a:t>
            </a:fld>
            <a:endParaRPr lang="sv-SE"/>
          </a:p>
        </p:txBody>
      </p:sp>
      <p:sp>
        <p:nvSpPr>
          <p:cNvPr id="6" name="Text Box 3" hidden="0"/>
          <p:cNvSpPr>
            <a:spLocks noAdjustHandles="0" noChangeArrowheads="0"/>
          </p:cNvSpPr>
          <p:nvPr isPhoto="0" userDrawn="0"/>
        </p:nvSpPr>
        <p:spPr bwMode="auto">
          <a:xfrm>
            <a:off x="611188" y="1990288"/>
            <a:ext cx="3960812" cy="2923877"/>
          </a:xfrm>
          <a:prstGeom prst="rect">
            <a:avLst/>
          </a:prstGeom>
          <a:noFill/>
          <a:ln w="9360" cap="sq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9pPr>
          </a:lstStyle>
          <a:p>
            <a:pPr marL="179388" indent="-179388">
              <a:spcAft>
                <a:spcPts val="1200"/>
              </a:spcAft>
              <a:buFont typeface="Wingdings"/>
              <a:buChar char="§"/>
              <a:tabLst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Maximal isutbredning uppnåddes </a:t>
            </a:r>
            <a:br>
              <a:rPr lang="sv-SE" sz="1600">
                <a:solidFill>
                  <a:srgbClr val="000000"/>
                </a:solidFill>
              </a:rPr>
            </a:br>
            <a:r>
              <a:rPr lang="sv-SE" sz="1600">
                <a:solidFill>
                  <a:srgbClr val="000000"/>
                </a:solidFill>
              </a:rPr>
              <a:t>27 </a:t>
            </a:r>
            <a:r>
              <a:rPr lang="sv-SE" sz="1600">
                <a:solidFill>
                  <a:srgbClr val="000000"/>
                </a:solidFill>
              </a:rPr>
              <a:t>januari, vilket var ovanligt tidigt. </a:t>
            </a:r>
            <a:br>
              <a:rPr lang="sv-SE" sz="1600">
                <a:solidFill>
                  <a:srgbClr val="000000"/>
                </a:solidFill>
              </a:rPr>
            </a:br>
            <a:r>
              <a:rPr lang="sv-SE" sz="1600">
                <a:solidFill>
                  <a:srgbClr val="000000"/>
                </a:solidFill>
              </a:rPr>
              <a:t>Normalt </a:t>
            </a:r>
            <a:r>
              <a:rPr lang="sv-SE" sz="1600">
                <a:solidFill>
                  <a:srgbClr val="000000"/>
                </a:solidFill>
              </a:rPr>
              <a:t>är månadsskiftet februari-mars.</a:t>
            </a:r>
            <a:endParaRPr/>
          </a:p>
          <a:p>
            <a:pPr marL="179388" indent="-179388">
              <a:spcAft>
                <a:spcPts val="1200"/>
              </a:spcAft>
              <a:buFont typeface="Wingdings"/>
              <a:buChar char="§"/>
              <a:tabLst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Då var 88 000 km² täckt med havsis.</a:t>
            </a:r>
            <a:endParaRPr/>
          </a:p>
          <a:p>
            <a:pPr marL="179388" indent="-179388">
              <a:spcAft>
                <a:spcPts val="1200"/>
              </a:spcAft>
              <a:buFont typeface="Wingdings"/>
              <a:buChar char="§"/>
              <a:tabLst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Kan betecknas som en lindrig </a:t>
            </a:r>
            <a:r>
              <a:rPr lang="sv-SE" sz="1600">
                <a:solidFill>
                  <a:srgbClr val="000000"/>
                </a:solidFill>
              </a:rPr>
              <a:t>vinter vad </a:t>
            </a:r>
            <a:r>
              <a:rPr lang="sv-SE" sz="1600">
                <a:solidFill>
                  <a:srgbClr val="000000"/>
                </a:solidFill>
              </a:rPr>
              <a:t>gäller isutbredningen.</a:t>
            </a:r>
            <a:endParaRPr/>
          </a:p>
          <a:p>
            <a:pPr marL="179388" indent="-179388">
              <a:buFont typeface="Wingdings"/>
              <a:buChar char="§"/>
              <a:tabLst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Från februari blåsiga perioder som packade samman isen.</a:t>
            </a:r>
            <a:endParaRPr/>
          </a:p>
          <a:p>
            <a:pPr marL="209550">
              <a:buClrTx/>
              <a:buFontTx/>
              <a:buNone/>
              <a:defRPr/>
            </a:pPr>
            <a:endParaRPr lang="sv-SE" sz="1600">
              <a:solidFill>
                <a:srgbClr val="000000"/>
              </a:solidFill>
            </a:endParaRPr>
          </a:p>
          <a:p>
            <a:pPr>
              <a:defRPr/>
            </a:pP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7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3"/>
            <a:ext cx="7634287" cy="572318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2800">
                <a:solidFill>
                  <a:srgbClr val="000000"/>
                </a:solidFill>
              </a:rPr>
              <a:t>En lindrig </a:t>
            </a:r>
            <a:r>
              <a:rPr lang="sv-SE" sz="2800">
                <a:solidFill>
                  <a:srgbClr val="000000"/>
                </a:solidFill>
              </a:rPr>
              <a:t>isvinter</a:t>
            </a:r>
            <a:endParaRPr lang="sv-SE" sz="2800">
              <a:solidFill>
                <a:srgbClr val="000000"/>
              </a:solidFill>
            </a:endParaRPr>
          </a:p>
        </p:txBody>
      </p:sp>
      <p:pic>
        <p:nvPicPr>
          <p:cNvPr id="8" name="Picture 2" hidden="0" title="Foto"/>
          <p:cNvPicPr>
            <a:picLocks noChangeAspect="1" noChangeArrowheads="1"/>
          </p:cNvPicPr>
          <p:nvPr isPhoto="0" userDrawn="0"/>
        </p:nvPicPr>
        <p:blipFill>
          <a:blip r:embed="rId2"/>
          <a:srcRect l="8807" t="0" r="0" b="0"/>
          <a:stretch/>
        </p:blipFill>
        <p:spPr bwMode="auto">
          <a:xfrm>
            <a:off x="5004048" y="1113346"/>
            <a:ext cx="3744665" cy="5475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ruta 4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5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17</a:t>
            </a:fld>
            <a:endParaRPr lang="sv-SE"/>
          </a:p>
        </p:txBody>
      </p:sp>
      <p:sp>
        <p:nvSpPr>
          <p:cNvPr id="6" name="Text Box 3" hidden="0"/>
          <p:cNvSpPr>
            <a:spLocks noAdjustHandles="0" noChangeArrowheads="0"/>
          </p:cNvSpPr>
          <p:nvPr isPhoto="0" userDrawn="0"/>
        </p:nvSpPr>
        <p:spPr bwMode="auto">
          <a:xfrm>
            <a:off x="611188" y="2001630"/>
            <a:ext cx="4537075" cy="2677656"/>
          </a:xfrm>
          <a:prstGeom prst="rect">
            <a:avLst/>
          </a:prstGeom>
          <a:noFill/>
          <a:ln w="9360" cap="sq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9pPr>
          </a:lstStyle>
          <a:p>
            <a:pPr marL="179388" indent="-179388">
              <a:spcAft>
                <a:spcPts val="1200"/>
              </a:spcAft>
              <a:buFont typeface="Wingdings"/>
              <a:buChar char="§"/>
              <a:tabLst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Maximal isutbredning </a:t>
            </a:r>
            <a:r>
              <a:rPr lang="sv-SE" sz="1600">
                <a:solidFill>
                  <a:srgbClr val="000000"/>
                </a:solidFill>
              </a:rPr>
              <a:t>uppnåddes den </a:t>
            </a:r>
            <a:r>
              <a:rPr lang="sv-SE" sz="1600">
                <a:solidFill>
                  <a:srgbClr val="000000"/>
                </a:solidFill>
              </a:rPr>
              <a:t>27 januari, vilket var ovanligt tidigt. Normalt är månadsskiftet februari-mars.</a:t>
            </a:r>
            <a:endParaRPr/>
          </a:p>
          <a:p>
            <a:pPr marL="179388" indent="-179388">
              <a:spcAft>
                <a:spcPts val="1200"/>
              </a:spcAft>
              <a:buFont typeface="Wingdings"/>
              <a:buChar char="§"/>
              <a:tabLst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Då var 88 000 km² täckt med havsis.</a:t>
            </a:r>
            <a:endParaRPr/>
          </a:p>
          <a:p>
            <a:pPr marL="179388" indent="-179388">
              <a:spcAft>
                <a:spcPts val="1200"/>
              </a:spcAft>
              <a:buFont typeface="Wingdings"/>
              <a:buChar char="§"/>
              <a:tabLst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Kan betecknas som en lindrig </a:t>
            </a:r>
            <a:r>
              <a:rPr lang="sv-SE" sz="1600">
                <a:solidFill>
                  <a:srgbClr val="000000"/>
                </a:solidFill>
              </a:rPr>
              <a:t>vinter vad </a:t>
            </a:r>
            <a:r>
              <a:rPr lang="sv-SE" sz="1600">
                <a:solidFill>
                  <a:srgbClr val="000000"/>
                </a:solidFill>
              </a:rPr>
              <a:t>gäller isutbredningen.</a:t>
            </a:r>
            <a:endParaRPr/>
          </a:p>
          <a:p>
            <a:pPr marL="179388" indent="-179388">
              <a:buFont typeface="Wingdings"/>
              <a:buChar char="§"/>
              <a:tabLst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Från februari blåsiga perioder som packade samman isen.</a:t>
            </a:r>
            <a:endParaRPr/>
          </a:p>
          <a:p>
            <a:pPr>
              <a:defRPr/>
            </a:pP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7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2800">
                <a:solidFill>
                  <a:srgbClr val="000000"/>
                </a:solidFill>
              </a:rPr>
              <a:t>En lindrig </a:t>
            </a:r>
            <a:r>
              <a:rPr lang="sv-SE" sz="2800">
                <a:solidFill>
                  <a:srgbClr val="000000"/>
                </a:solidFill>
              </a:rPr>
              <a:t>isvinter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800" b="1">
                <a:solidFill>
                  <a:srgbClr val="000000"/>
                </a:solidFill>
                <a:latin typeface="+mn-lt"/>
              </a:rPr>
              <a:t>Maximal isutbredning vintern 2018/2019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sv-SE" sz="1800" b="1">
              <a:latin typeface="+mn-lt"/>
            </a:endParaRPr>
          </a:p>
        </p:txBody>
      </p:sp>
      <p:pic>
        <p:nvPicPr>
          <p:cNvPr id="8" name="Bildobjekt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247075" y="1493785"/>
            <a:ext cx="3465385" cy="4905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ruta 7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5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18</a:t>
            </a:fld>
            <a:endParaRPr lang="sv-SE"/>
          </a:p>
        </p:txBody>
      </p:sp>
      <p:sp>
        <p:nvSpPr>
          <p:cNvPr id="6" name="Text Box 3" hidden="0"/>
          <p:cNvSpPr>
            <a:spLocks noAdjustHandles="0" noChangeArrowheads="0"/>
          </p:cNvSpPr>
          <p:nvPr isPhoto="0" userDrawn="0"/>
        </p:nvSpPr>
        <p:spPr bwMode="auto">
          <a:xfrm>
            <a:off x="601734" y="1493838"/>
            <a:ext cx="8101272" cy="738664"/>
          </a:xfrm>
          <a:prstGeom prst="rect">
            <a:avLst/>
          </a:prstGeom>
          <a:noFill/>
          <a:ln w="9360" cap="sq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9pPr>
          </a:lstStyle>
          <a:p>
            <a:pPr>
              <a:defRPr/>
            </a:pPr>
            <a:r>
              <a:rPr lang="sv-SE" sz="1600">
                <a:solidFill>
                  <a:srgbClr val="000000"/>
                </a:solidFill>
              </a:rPr>
              <a:t>Daglig isutbredning i tusentals km² i Östersjön, Kattegatt och Skagerack. </a:t>
            </a:r>
            <a:br>
              <a:rPr lang="sv-SE" sz="1600">
                <a:solidFill>
                  <a:srgbClr val="000000"/>
                </a:solidFill>
              </a:rPr>
            </a:br>
            <a:r>
              <a:rPr lang="sv-SE" sz="1600">
                <a:solidFill>
                  <a:srgbClr val="000000"/>
                </a:solidFill>
              </a:rPr>
              <a:t>Den </a:t>
            </a:r>
            <a:r>
              <a:rPr lang="sv-SE" sz="1600">
                <a:solidFill>
                  <a:srgbClr val="000000"/>
                </a:solidFill>
              </a:rPr>
              <a:t>mörkblå linjen visar medelisutbredningen för perioden </a:t>
            </a:r>
            <a:r>
              <a:rPr lang="sv-SE" sz="1600">
                <a:solidFill>
                  <a:srgbClr val="000000"/>
                </a:solidFill>
              </a:rPr>
              <a:t>1981</a:t>
            </a:r>
            <a:r>
              <a:rPr lang="sv-SE" sz="160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</a:rPr>
              <a:t>2010</a:t>
            </a:r>
            <a:r>
              <a:rPr lang="sv-SE" sz="1600">
                <a:solidFill>
                  <a:srgbClr val="000000"/>
                </a:solidFill>
              </a:rPr>
              <a:t>.</a:t>
            </a:r>
            <a:endParaRPr/>
          </a:p>
          <a:p>
            <a:pPr>
              <a:defRPr/>
            </a:pP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7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2800">
                <a:solidFill>
                  <a:srgbClr val="000000"/>
                </a:solidFill>
              </a:rPr>
              <a:t>Isvintern </a:t>
            </a:r>
            <a:r>
              <a:rPr lang="sv-SE" sz="2800">
                <a:solidFill>
                  <a:srgbClr val="000000"/>
                </a:solidFill>
              </a:rPr>
              <a:t>2018/2019</a:t>
            </a:r>
            <a:endParaRPr lang="sv-SE" sz="2800">
              <a:solidFill>
                <a:srgbClr val="000000"/>
              </a:solidFill>
            </a:endParaRPr>
          </a:p>
        </p:txBody>
      </p:sp>
      <p:pic>
        <p:nvPicPr>
          <p:cNvPr id="8" name="Bildobjekt 3" hidden="0" title="isutbredning 2018/2019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11560" y="2375305"/>
            <a:ext cx="7863856" cy="4096520"/>
          </a:xfrm>
          <a:prstGeom prst="rect">
            <a:avLst/>
          </a:prstGeom>
        </p:spPr>
      </p:pic>
      <p:sp>
        <p:nvSpPr>
          <p:cNvPr id="9" name="textruta 1" hidden="0"/>
          <p:cNvSpPr>
            <a:spLocks noAdjustHandles="0" noChangeArrowheads="0"/>
          </p:cNvSpPr>
          <p:nvPr isPhoto="0" userDrawn="0"/>
        </p:nvSpPr>
        <p:spPr bwMode="auto">
          <a:xfrm rot="16199999">
            <a:off x="128207" y="4447831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Area i 1000 km</a:t>
            </a:r>
            <a:r>
              <a:rPr lang="sv-SE" sz="1200" b="1" baseline="30000"/>
              <a:t>2</a:t>
            </a:r>
            <a:endParaRPr lang="sv-SE" sz="1200" b="1" baseline="30000"/>
          </a:p>
        </p:txBody>
      </p:sp>
      <p:sp>
        <p:nvSpPr>
          <p:cNvPr id="10" name="textruta 11" hidden="0"/>
          <p:cNvSpPr>
            <a:spLocks noAdjustHandles="0" noChangeArrowheads="0"/>
          </p:cNvSpPr>
          <p:nvPr isPhoto="0" userDrawn="0"/>
        </p:nvSpPr>
        <p:spPr bwMode="auto">
          <a:xfrm>
            <a:off x="4387818" y="644433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År</a:t>
            </a:r>
            <a:endParaRPr lang="sv-SE"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ktangel 2" hidden="0"/>
          <p:cNvSpPr/>
          <p:nvPr isPhoto="0" userDrawn="0"/>
        </p:nvSpPr>
        <p:spPr bwMode="auto">
          <a:xfrm>
            <a:off x="5576332" y="1856039"/>
            <a:ext cx="3167309" cy="134793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" name="textruta 7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6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19</a:t>
            </a:fld>
            <a:endParaRPr lang="sv-SE"/>
          </a:p>
        </p:txBody>
      </p:sp>
      <p:sp>
        <p:nvSpPr>
          <p:cNvPr id="7" name="Text Box 3" hidden="0"/>
          <p:cNvSpPr>
            <a:spLocks noAdjustHandles="0" noChangeArrowheads="0"/>
          </p:cNvSpPr>
          <p:nvPr isPhoto="0" userDrawn="0"/>
        </p:nvSpPr>
        <p:spPr bwMode="auto">
          <a:xfrm>
            <a:off x="611188" y="2001630"/>
            <a:ext cx="4770902" cy="1641475"/>
          </a:xfrm>
          <a:prstGeom prst="rect">
            <a:avLst/>
          </a:prstGeom>
          <a:noFill/>
          <a:ln w="9360" cap="sq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9pPr>
          </a:lstStyle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1986/1987 var 394 000 km² yta istäckt.</a:t>
            </a:r>
            <a:endParaRPr/>
          </a:p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2014/2015 var endast  44 000 km² yta istäckt. </a:t>
            </a:r>
            <a:endParaRPr/>
          </a:p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Årlig maximal isutbredning något fallande trend</a:t>
            </a:r>
            <a:r>
              <a:rPr lang="sv-SE" sz="1600">
                <a:solidFill>
                  <a:srgbClr val="000000"/>
                </a:solidFill>
              </a:rPr>
              <a:t>.</a:t>
            </a:r>
            <a:endParaRPr/>
          </a:p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endParaRPr lang="sv-SE" sz="1600">
              <a:solidFill>
                <a:srgbClr val="000000"/>
              </a:solidFill>
            </a:endParaRPr>
          </a:p>
          <a:p>
            <a:pPr>
              <a:defRPr/>
            </a:pP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8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ClrTx/>
              <a:buFontTx/>
              <a:buNone/>
              <a:defRPr/>
            </a:pPr>
            <a:r>
              <a:rPr lang="sv-SE" sz="2800">
                <a:solidFill>
                  <a:srgbClr val="000000"/>
                </a:solidFill>
              </a:rPr>
              <a:t>Årlig maximal isutbredning i Östersjön </a:t>
            </a:r>
            <a:r>
              <a:rPr lang="sv-SE" sz="2800">
                <a:solidFill>
                  <a:srgbClr val="000000"/>
                </a:solidFill>
              </a:rPr>
              <a:t>1900-2019</a:t>
            </a:r>
            <a:endParaRPr lang="sv-SE" sz="1800" b="1">
              <a:latin typeface="+mn-lt"/>
            </a:endParaRPr>
          </a:p>
        </p:txBody>
      </p:sp>
      <p:sp>
        <p:nvSpPr>
          <p:cNvPr id="9" name="Rektangel 1" hidden="0"/>
          <p:cNvSpPr/>
          <p:nvPr isPhoto="0" userDrawn="0"/>
        </p:nvSpPr>
        <p:spPr bwMode="auto">
          <a:xfrm>
            <a:off x="5576332" y="1943835"/>
            <a:ext cx="3226137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Wingdings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Lindrig isvinter &lt;115 tkm²</a:t>
            </a:r>
            <a:endParaRPr/>
          </a:p>
          <a:p>
            <a:pPr marL="285750" indent="-285750">
              <a:spcAft>
                <a:spcPts val="800"/>
              </a:spcAft>
              <a:buFont typeface="Wingdings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Normal isvinter 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115</a:t>
            </a:r>
            <a:r>
              <a:rPr lang="sv-SE" sz="1600">
                <a:solidFill>
                  <a:srgbClr val="000000"/>
                </a:solidFill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230 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tkm²</a:t>
            </a:r>
            <a:endParaRPr/>
          </a:p>
          <a:p>
            <a:pPr marL="285750" indent="-285750">
              <a:spcAft>
                <a:spcPts val="800"/>
              </a:spcAft>
              <a:buFont typeface="Wingdings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Svår isvinter &gt; 230 tkm²</a:t>
            </a:r>
            <a:endParaRPr/>
          </a:p>
        </p:txBody>
      </p:sp>
      <p:pic>
        <p:nvPicPr>
          <p:cNvPr id="10" name="Bildobjekt 3" hidden="0" title="Årlig maximal isutbredning i Östersjön 1900-2019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11560" y="3338990"/>
            <a:ext cx="8132081" cy="3176021"/>
          </a:xfrm>
          <a:prstGeom prst="rect">
            <a:avLst/>
          </a:prstGeom>
        </p:spPr>
      </p:pic>
      <p:sp>
        <p:nvSpPr>
          <p:cNvPr id="11" name="textruta 11" hidden="0"/>
          <p:cNvSpPr>
            <a:spLocks noAdjustHandles="0" noChangeArrowheads="0"/>
          </p:cNvSpPr>
          <p:nvPr isPhoto="0" userDrawn="0"/>
        </p:nvSpPr>
        <p:spPr bwMode="auto">
          <a:xfrm>
            <a:off x="4572000" y="644433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År</a:t>
            </a:r>
            <a:endParaRPr lang="sv-SE"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ktangel 6" hidden="0"/>
          <p:cNvSpPr/>
          <p:nvPr isPhoto="0" userDrawn="0"/>
        </p:nvSpPr>
        <p:spPr bwMode="auto">
          <a:xfrm>
            <a:off x="616605" y="1980417"/>
            <a:ext cx="43924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1200"/>
              </a:spcAft>
              <a:buSzPct val="90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Varmare jämfört med medlet för </a:t>
            </a:r>
            <a:r>
              <a:rPr lang="sv-SE" sz="1600">
                <a:solidFill>
                  <a:srgbClr val="000000"/>
                </a:solidFill>
              </a:rPr>
              <a:t>1961</a:t>
            </a:r>
            <a:r>
              <a:rPr lang="sv-SE" sz="160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</a:rPr>
              <a:t>1990 </a:t>
            </a:r>
            <a:r>
              <a:rPr lang="sv-SE" sz="1600">
                <a:solidFill>
                  <a:srgbClr val="000000"/>
                </a:solidFill>
              </a:rPr>
              <a:t>för hela landet</a:t>
            </a:r>
            <a:endParaRPr/>
          </a:p>
          <a:p>
            <a:pPr marL="177800" indent="-177800">
              <a:spcAft>
                <a:spcPts val="1200"/>
              </a:spcAft>
              <a:buSzPct val="90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Mer nederbörd jämfört med </a:t>
            </a:r>
            <a:r>
              <a:rPr lang="sv-SE" sz="1600">
                <a:solidFill>
                  <a:srgbClr val="000000"/>
                </a:solidFill>
              </a:rPr>
              <a:t>1961</a:t>
            </a:r>
            <a:r>
              <a:rPr lang="sv-SE" sz="1600">
                <a:solidFill>
                  <a:srgbClr val="000000"/>
                </a:solidFill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</a:rPr>
              <a:t>1990 </a:t>
            </a:r>
            <a:r>
              <a:rPr lang="sv-SE" sz="1600">
                <a:solidFill>
                  <a:srgbClr val="000000"/>
                </a:solidFill>
              </a:rPr>
              <a:t>för större delen av landet</a:t>
            </a:r>
            <a:endParaRPr/>
          </a:p>
          <a:p>
            <a:pPr marL="177800" indent="-177800">
              <a:spcAft>
                <a:spcPts val="1200"/>
              </a:spcAft>
              <a:buSzPct val="90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Medeltemperaturen för Sverige under 2019 var +</a:t>
            </a:r>
            <a:r>
              <a:rPr lang="sv-SE" sz="1600">
                <a:solidFill>
                  <a:srgbClr val="000000"/>
                </a:solidFill>
              </a:rPr>
              <a:t>6,35 °</a:t>
            </a:r>
            <a:r>
              <a:rPr lang="sv-SE" sz="1600">
                <a:solidFill>
                  <a:srgbClr val="000000"/>
                </a:solidFill>
              </a:rPr>
              <a:t>C. </a:t>
            </a:r>
            <a:endParaRPr lang="sv-SE" sz="1600">
              <a:solidFill>
                <a:srgbClr val="000000"/>
              </a:solidFill>
            </a:endParaRPr>
          </a:p>
          <a:p>
            <a:pPr marL="177800" indent="-177800">
              <a:spcAft>
                <a:spcPts val="1200"/>
              </a:spcAft>
              <a:buSzPct val="90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Det </a:t>
            </a:r>
            <a:r>
              <a:rPr lang="sv-SE" sz="1600">
                <a:solidFill>
                  <a:srgbClr val="000000"/>
                </a:solidFill>
              </a:rPr>
              <a:t>tionde varmaste året sedan 1860.</a:t>
            </a:r>
            <a:endParaRPr/>
          </a:p>
        </p:txBody>
      </p:sp>
      <p:sp>
        <p:nvSpPr>
          <p:cNvPr id="5" name="Rubrik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11560" y="791718"/>
            <a:ext cx="7634287" cy="817563"/>
          </a:xfrm>
        </p:spPr>
        <p:txBody>
          <a:bodyPr/>
          <a:lstStyle/>
          <a:p>
            <a:pPr>
              <a:defRPr/>
            </a:pPr>
            <a:r>
              <a:rPr lang="sv-SE" sz="2800">
                <a:solidFill>
                  <a:srgbClr val="000000"/>
                </a:solidFill>
              </a:rPr>
              <a:t>Ett varmt och blött år</a:t>
            </a:r>
            <a:br>
              <a:rPr lang="sv-SE" sz="2800" b="1">
                <a:solidFill>
                  <a:srgbClr val="000000"/>
                </a:solidFill>
              </a:rPr>
            </a:br>
            <a:endParaRPr lang="sv-SE"/>
          </a:p>
        </p:txBody>
      </p:sp>
      <p:graphicFrame>
        <p:nvGraphicFramePr>
          <p:cNvPr id="6" name="Tabell 2" hidden="0" title="Medeltemperaturen för Sverige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5940152" y="1919152"/>
          <a:ext cx="2376264" cy="40792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{9A4C291E-C4FC-1B50-643A-A9444EFCBA8F}</a:tableStyleId>
              </a:tblPr>
              <a:tblGrid>
                <a:gridCol w="748480"/>
                <a:gridCol w="813892"/>
                <a:gridCol w="813892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 b="1"/>
                        <a:t>PLATS</a:t>
                      </a:r>
                      <a:endParaRPr lang="sv-SE" sz="1600" b="1"/>
                    </a:p>
                  </a:txBody>
                  <a:tcPr marL="0" marR="0" marT="0" marB="0" anchor="ctr"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 b="1"/>
                        <a:t>ÅR</a:t>
                      </a:r>
                      <a:endParaRPr lang="sv-SE" sz="1600" b="1"/>
                    </a:p>
                  </a:txBody>
                  <a:tcPr marL="0" marR="0" marT="0" marB="0" anchor="ctr"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 b="1"/>
                        <a:t>TEMP.</a:t>
                      </a:r>
                      <a:endParaRPr lang="sv-SE" sz="1600" b="1"/>
                    </a:p>
                  </a:txBody>
                  <a:tcPr marL="0" marR="0" marT="0" marB="0" anchor="ctr"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1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2014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6,91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2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1934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6,73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3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2015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6,71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4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1938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6,58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5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1990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6,55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6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2000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6,54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7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1989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6,53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sv-SE" sz="16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sv-SE" sz="16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6,46</a:t>
                      </a:r>
                      <a:endParaRPr lang="sv-SE" sz="16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9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2008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sv-SE" sz="1600"/>
                        <a:t>6,37</a:t>
                      </a:r>
                      <a:endParaRPr lang="sv-SE" sz="1600"/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sv-SE" sz="16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sv-SE" sz="16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sv-SE"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6,35</a:t>
                      </a:r>
                      <a:endParaRPr lang="sv-SE" sz="16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algn="ctr">
                      <a:solidFill>
                        <a:schemeClr val="tx1"/>
                      </a:solidFill>
                    </a:lnT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2</a:t>
            </a:fld>
            <a:endParaRPr lang="sv-SE"/>
          </a:p>
        </p:txBody>
      </p:sp>
      <p:sp>
        <p:nvSpPr>
          <p:cNvPr id="8" name="textruta 5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ruta 6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5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20</a:t>
            </a:fld>
            <a:endParaRPr lang="sv-SE"/>
          </a:p>
        </p:txBody>
      </p:sp>
      <p:sp>
        <p:nvSpPr>
          <p:cNvPr id="6" name="Text Box 3" hidden="0"/>
          <p:cNvSpPr>
            <a:spLocks noAdjustHandles="0" noChangeArrowheads="0"/>
          </p:cNvSpPr>
          <p:nvPr isPhoto="0" userDrawn="0"/>
        </p:nvSpPr>
        <p:spPr bwMode="auto">
          <a:xfrm>
            <a:off x="611188" y="2001630"/>
            <a:ext cx="4680892" cy="1641475"/>
          </a:xfrm>
          <a:prstGeom prst="rect">
            <a:avLst/>
          </a:prstGeom>
          <a:noFill/>
          <a:ln w="9360" cap="sq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9pPr>
          </a:lstStyle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1986/1987 var 394 000 km² istäckt yta.</a:t>
            </a:r>
            <a:endParaRPr/>
          </a:p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2014/2015 var endast  44 000 km² istäckt yta. </a:t>
            </a:r>
            <a:endParaRPr/>
          </a:p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Årlig maximal isutbredning något fallande trend.</a:t>
            </a:r>
            <a:endParaRPr/>
          </a:p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endParaRPr lang="sv-SE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endParaRPr lang="sv-SE" sz="1600"/>
          </a:p>
        </p:txBody>
      </p:sp>
      <p:sp>
        <p:nvSpPr>
          <p:cNvPr id="7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Aft>
                <a:spcPts val="400"/>
              </a:spcAft>
              <a:buClrTx/>
              <a:buFontTx/>
              <a:buNone/>
              <a:defRPr/>
            </a:pPr>
            <a:r>
              <a:rPr lang="sv-SE" sz="2800">
                <a:solidFill>
                  <a:srgbClr val="000000"/>
                </a:solidFill>
              </a:rPr>
              <a:t>Årlig maximal isutbredning i Östersjön 1957-2019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sv-SE" sz="1800" b="1">
              <a:latin typeface="+mn-lt"/>
            </a:endParaRPr>
          </a:p>
        </p:txBody>
      </p:sp>
      <p:sp>
        <p:nvSpPr>
          <p:cNvPr id="8" name="Rektangel 3" hidden="0"/>
          <p:cNvSpPr/>
          <p:nvPr isPhoto="0" userDrawn="0"/>
        </p:nvSpPr>
        <p:spPr bwMode="auto">
          <a:xfrm>
            <a:off x="5517105" y="1943834"/>
            <a:ext cx="324036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Lindrig isvinter &lt;115 tkm²</a:t>
            </a:r>
            <a:endParaRPr/>
          </a:p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Normal isvinter 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115</a:t>
            </a:r>
            <a:r>
              <a:rPr lang="sv-SE" sz="1600">
                <a:solidFill>
                  <a:srgbClr val="000000"/>
                </a:solidFill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230 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tkm²</a:t>
            </a:r>
            <a:endParaRPr/>
          </a:p>
          <a:p>
            <a:pPr marL="285750" indent="-285750">
              <a:spcAft>
                <a:spcPts val="800"/>
              </a:spcAft>
              <a:buFont typeface="Wingdings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Svår isvinter &gt; 230 tkm²</a:t>
            </a:r>
            <a:endParaRPr/>
          </a:p>
        </p:txBody>
      </p:sp>
      <p:pic>
        <p:nvPicPr>
          <p:cNvPr id="9" name="Bildobjekt 2" hidden="0" title="Årlig maximal isutbredning i Östersjön 1957-2019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30578" y="3527038"/>
            <a:ext cx="7991872" cy="2962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objekt 3" hidden="0" title="Blomningen av cyanobakterier under år 2019 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514847" y="1898830"/>
            <a:ext cx="4422657" cy="4788418"/>
          </a:xfrm>
          <a:prstGeom prst="rect">
            <a:avLst/>
          </a:prstGeom>
        </p:spPr>
      </p:pic>
      <p:sp>
        <p:nvSpPr>
          <p:cNvPr id="5" name="textruta 5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6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21</a:t>
            </a:fld>
            <a:endParaRPr lang="sv-SE"/>
          </a:p>
        </p:txBody>
      </p:sp>
      <p:sp>
        <p:nvSpPr>
          <p:cNvPr id="7" name="Text Box 3" hidden="0"/>
          <p:cNvSpPr>
            <a:spLocks noAdjustHandles="0" noChangeArrowheads="0"/>
          </p:cNvSpPr>
          <p:nvPr isPhoto="0" userDrawn="0"/>
        </p:nvSpPr>
        <p:spPr bwMode="auto">
          <a:xfrm>
            <a:off x="611188" y="2001630"/>
            <a:ext cx="3960812" cy="4154984"/>
          </a:xfrm>
          <a:prstGeom prst="rect">
            <a:avLst/>
          </a:prstGeom>
          <a:noFill/>
          <a:ln w="9360" cap="sq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9pPr>
          </a:lstStyle>
          <a:p>
            <a:pPr marL="180975" lvl="0" indent="-180975">
              <a:spcAft>
                <a:spcPts val="1200"/>
              </a:spcAft>
              <a:buSzPct val="90000"/>
              <a:buFont typeface="Wingdings"/>
              <a:buChar char="§"/>
              <a:tabLst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Blomningen av cyanobakterier under år 2019 var kraftig och </a:t>
            </a:r>
            <a:r>
              <a:rPr lang="sv-SE" sz="1600">
                <a:solidFill>
                  <a:srgbClr val="000000"/>
                </a:solidFill>
              </a:rPr>
              <a:t>utbredd, </a:t>
            </a:r>
            <a:r>
              <a:rPr lang="sv-SE" sz="1600">
                <a:solidFill>
                  <a:srgbClr val="000000"/>
                </a:solidFill>
              </a:rPr>
              <a:t>precis som </a:t>
            </a:r>
            <a:r>
              <a:rPr lang="sv-SE" sz="1600">
                <a:solidFill>
                  <a:srgbClr val="000000"/>
                </a:solidFill>
              </a:rPr>
              <a:t>2018. </a:t>
            </a:r>
            <a:r>
              <a:rPr lang="sv-SE" sz="1600">
                <a:solidFill>
                  <a:srgbClr val="000000"/>
                </a:solidFill>
              </a:rPr>
              <a:t>Ytansamlingar berörde hela Egentliga Östersjön, Finska viken och större delen av Bottenhavet. </a:t>
            </a:r>
            <a:endParaRPr/>
          </a:p>
          <a:p>
            <a:pPr marL="180975" lvl="0" indent="-180975">
              <a:spcAft>
                <a:spcPts val="1200"/>
              </a:spcAft>
              <a:buSzPct val="90000"/>
              <a:buFont typeface="Wingdings"/>
              <a:buChar char="§"/>
              <a:tabLst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I Bottenviken rapporterades endast ansamlingar av cyanobakterier vid stränder och inne i </a:t>
            </a:r>
            <a:r>
              <a:rPr lang="sv-SE" sz="1600">
                <a:solidFill>
                  <a:srgbClr val="000000"/>
                </a:solidFill>
              </a:rPr>
              <a:t>vikar. Ute </a:t>
            </a:r>
            <a:r>
              <a:rPr lang="sv-SE" sz="1600">
                <a:solidFill>
                  <a:srgbClr val="000000"/>
                </a:solidFill>
              </a:rPr>
              <a:t>till havs sågs inga ansamlingar till, vilket heller inte hör till vanligheterna.</a:t>
            </a:r>
            <a:endParaRPr/>
          </a:p>
          <a:p>
            <a:pPr marL="180975" indent="-180975">
              <a:spcAft>
                <a:spcPts val="1200"/>
              </a:spcAft>
              <a:buSzPct val="90000"/>
              <a:buFont typeface="Wingdings"/>
              <a:buChar char="§"/>
              <a:tabLst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Den </a:t>
            </a:r>
            <a:r>
              <a:rPr lang="sv-SE" sz="1600">
                <a:solidFill>
                  <a:srgbClr val="000000"/>
                </a:solidFill>
              </a:rPr>
              <a:t>25 </a:t>
            </a:r>
            <a:r>
              <a:rPr lang="sv-SE" sz="1600">
                <a:solidFill>
                  <a:srgbClr val="000000"/>
                </a:solidFill>
              </a:rPr>
              <a:t>juli såg vi en </a:t>
            </a:r>
            <a:r>
              <a:rPr lang="sv-SE" sz="1600">
                <a:solidFill>
                  <a:srgbClr val="000000"/>
                </a:solidFill>
              </a:rPr>
              <a:t>av </a:t>
            </a:r>
            <a:r>
              <a:rPr lang="sv-SE" sz="1600">
                <a:solidFill>
                  <a:srgbClr val="000000"/>
                </a:solidFill>
              </a:rPr>
              <a:t>de kraftigaste blomningarna, sett till yta och </a:t>
            </a:r>
            <a:r>
              <a:rPr lang="sv-SE" sz="1600">
                <a:solidFill>
                  <a:srgbClr val="000000"/>
                </a:solidFill>
              </a:rPr>
              <a:t>intensitet, </a:t>
            </a:r>
            <a:r>
              <a:rPr lang="sv-SE" sz="1600">
                <a:solidFill>
                  <a:srgbClr val="000000"/>
                </a:solidFill>
              </a:rPr>
              <a:t>sedan </a:t>
            </a:r>
            <a:r>
              <a:rPr lang="sv-SE" sz="1600">
                <a:solidFill>
                  <a:srgbClr val="000000"/>
                </a:solidFill>
              </a:rPr>
              <a:t>SMHIs algövervakning </a:t>
            </a:r>
            <a:r>
              <a:rPr lang="sv-SE" sz="1600">
                <a:solidFill>
                  <a:srgbClr val="000000"/>
                </a:solidFill>
              </a:rPr>
              <a:t>startade år </a:t>
            </a:r>
            <a:r>
              <a:rPr lang="sv-SE" sz="1600">
                <a:solidFill>
                  <a:srgbClr val="000000"/>
                </a:solidFill>
              </a:rPr>
              <a:t>2002. </a:t>
            </a:r>
            <a:endParaRPr lang="sv-SE" sz="1600">
              <a:solidFill>
                <a:srgbClr val="000000"/>
              </a:solidFill>
            </a:endParaRPr>
          </a:p>
          <a:p>
            <a:pPr marL="180975" indent="-180975">
              <a:spcAft>
                <a:spcPts val="1200"/>
              </a:spcAft>
              <a:buSzPct val="90000"/>
              <a:buFont typeface="Wingdings"/>
              <a:buChar char="§"/>
              <a:tabLst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8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ClrTx/>
              <a:buFontTx/>
              <a:buNone/>
              <a:defRPr/>
            </a:pPr>
            <a:r>
              <a:rPr lang="sv-SE" sz="2800">
                <a:solidFill>
                  <a:srgbClr val="000000"/>
                </a:solidFill>
              </a:rPr>
              <a:t>En omfattande algblomning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800" b="1">
                <a:solidFill>
                  <a:srgbClr val="000000"/>
                </a:solidFill>
                <a:latin typeface="+mn-lt"/>
              </a:rPr>
              <a:t>Antalet dagar med algblomning under maj-augusti 2019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sv-SE" sz="1800" b="1">
              <a:latin typeface="+mn-lt"/>
            </a:endParaRPr>
          </a:p>
        </p:txBody>
      </p:sp>
      <p:sp>
        <p:nvSpPr>
          <p:cNvPr id="9" name="textruta 1" hidden="0"/>
          <p:cNvSpPr>
            <a:spLocks noAdjustHandles="0" noChangeArrowheads="0"/>
          </p:cNvSpPr>
          <p:nvPr isPhoto="0" userDrawn="0"/>
        </p:nvSpPr>
        <p:spPr bwMode="auto">
          <a:xfrm>
            <a:off x="5517105" y="1846855"/>
            <a:ext cx="28353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1200"/>
              <a:t>Ackumulering av cyanobakterier 2019</a:t>
            </a:r>
            <a:endParaRPr lang="sv-SE" sz="1200"/>
          </a:p>
        </p:txBody>
      </p:sp>
      <p:sp>
        <p:nvSpPr>
          <p:cNvPr id="10" name="textruta 2" hidden="0"/>
          <p:cNvSpPr>
            <a:spLocks noAdjustHandles="0" noChangeArrowheads="0"/>
          </p:cNvSpPr>
          <p:nvPr isPhoto="0" userDrawn="0"/>
        </p:nvSpPr>
        <p:spPr bwMode="auto">
          <a:xfrm>
            <a:off x="5697125" y="6527376"/>
            <a:ext cx="21291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Antal dagar med blomning</a:t>
            </a:r>
            <a:endParaRPr lang="sv-SE" sz="1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ruta 4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5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22</a:t>
            </a:fld>
            <a:endParaRPr lang="sv-SE"/>
          </a:p>
        </p:txBody>
      </p:sp>
      <p:sp>
        <p:nvSpPr>
          <p:cNvPr id="6" name="Text Box 3" hidden="0"/>
          <p:cNvSpPr>
            <a:spLocks noAdjustHandles="0" noChangeArrowheads="0"/>
          </p:cNvSpPr>
          <p:nvPr isPhoto="0" userDrawn="0"/>
        </p:nvSpPr>
        <p:spPr bwMode="auto">
          <a:xfrm>
            <a:off x="611188" y="2001630"/>
            <a:ext cx="8101272" cy="1538883"/>
          </a:xfrm>
          <a:prstGeom prst="rect">
            <a:avLst/>
          </a:prstGeom>
          <a:noFill/>
          <a:ln w="9360" cap="sq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9pPr>
          </a:lstStyle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Algblomningen var som kraftigast under andra halvan av juli då livsbetingelserna var som gynnsammast med avseende på temperatur och näringstillgång.</a:t>
            </a:r>
            <a:endParaRPr lang="sv-SE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endParaRPr lang="sv-SE" sz="1600">
              <a:solidFill>
                <a:srgbClr val="000000"/>
              </a:solidFill>
            </a:endParaRPr>
          </a:p>
          <a:p>
            <a:pPr>
              <a:spcAft>
                <a:spcPts val="800"/>
              </a:spcAft>
              <a:defRPr/>
            </a:pPr>
            <a:endParaRPr lang="sv-SE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800"/>
              </a:spcAft>
              <a:buFont typeface="Wingdings"/>
              <a:buChar char="§"/>
              <a:defRPr/>
            </a:pP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7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ClrTx/>
              <a:buFontTx/>
              <a:buNone/>
              <a:defRPr/>
            </a:pPr>
            <a:r>
              <a:rPr lang="sv-SE" sz="2800">
                <a:solidFill>
                  <a:srgbClr val="000000"/>
                </a:solidFill>
              </a:rPr>
              <a:t>En omfattande algblomning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800" b="1">
                <a:solidFill>
                  <a:srgbClr val="000000"/>
                </a:solidFill>
                <a:latin typeface="+mn-lt"/>
              </a:rPr>
              <a:t>Daglig area med algblomning i 1000-tals km²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sv-SE" sz="1800" b="1">
              <a:latin typeface="+mn-lt"/>
            </a:endParaRPr>
          </a:p>
        </p:txBody>
      </p:sp>
      <p:pic>
        <p:nvPicPr>
          <p:cNvPr id="8" name="Bildobjekt 2" descr="Dalig area med algblomning i 1000-tals km2" hidden="0" title="Dalig area med algblomning 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41357" y="3892406"/>
            <a:ext cx="8471103" cy="2226401"/>
          </a:xfrm>
          <a:prstGeom prst="rect">
            <a:avLst/>
          </a:prstGeom>
        </p:spPr>
      </p:pic>
      <p:sp>
        <p:nvSpPr>
          <p:cNvPr id="9" name="textruta 1" hidden="0"/>
          <p:cNvSpPr>
            <a:spLocks noAdjustHandles="0" noChangeArrowheads="0"/>
          </p:cNvSpPr>
          <p:nvPr isPhoto="0" userDrawn="0"/>
        </p:nvSpPr>
        <p:spPr bwMode="auto">
          <a:xfrm>
            <a:off x="7050910" y="3969060"/>
            <a:ext cx="14876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/>
              <a:t>Typ av blomning</a:t>
            </a:r>
            <a:endParaRPr lang="sv-SE" sz="1400"/>
          </a:p>
        </p:txBody>
      </p:sp>
      <p:sp>
        <p:nvSpPr>
          <p:cNvPr id="10" name="textruta 9" hidden="0"/>
          <p:cNvSpPr>
            <a:spLocks noAdjustHandles="0" noChangeArrowheads="0"/>
          </p:cNvSpPr>
          <p:nvPr isPhoto="0" userDrawn="0"/>
        </p:nvSpPr>
        <p:spPr bwMode="auto">
          <a:xfrm>
            <a:off x="4343467" y="6039290"/>
            <a:ext cx="6623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 b="1"/>
              <a:t>Datum</a:t>
            </a:r>
            <a:endParaRPr lang="sv-SE" sz="1200" b="1"/>
          </a:p>
        </p:txBody>
      </p:sp>
      <p:sp>
        <p:nvSpPr>
          <p:cNvPr id="11" name="Rektangel 3" hidden="0"/>
          <p:cNvSpPr/>
          <p:nvPr isPhoto="0" userDrawn="0"/>
        </p:nvSpPr>
        <p:spPr bwMode="auto">
          <a:xfrm>
            <a:off x="8339229" y="5879253"/>
            <a:ext cx="435445" cy="225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2" name="Rektangel 10" hidden="0"/>
          <p:cNvSpPr/>
          <p:nvPr isPhoto="0" userDrawn="0"/>
        </p:nvSpPr>
        <p:spPr bwMode="auto">
          <a:xfrm>
            <a:off x="2344467" y="3564015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/>
              <a:t>Daglig total yta av cyanobakterieblomning</a:t>
            </a:r>
            <a:endParaRPr/>
          </a:p>
        </p:txBody>
      </p:sp>
      <p:sp>
        <p:nvSpPr>
          <p:cNvPr id="13" name="textruta 11" hidden="0"/>
          <p:cNvSpPr>
            <a:spLocks noAdjustHandles="0" noChangeArrowheads="0"/>
          </p:cNvSpPr>
          <p:nvPr isPhoto="0" userDrawn="0"/>
        </p:nvSpPr>
        <p:spPr bwMode="auto">
          <a:xfrm>
            <a:off x="7388485" y="4284095"/>
            <a:ext cx="89293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400"/>
              <a:t>Veckovis</a:t>
            </a:r>
            <a:endParaRPr/>
          </a:p>
          <a:p>
            <a:pPr>
              <a:defRPr/>
            </a:pPr>
            <a:r>
              <a:rPr lang="sv-SE" sz="1400"/>
              <a:t>Daglig</a:t>
            </a:r>
            <a:endParaRPr lang="sv-SE" sz="1400"/>
          </a:p>
        </p:txBody>
      </p:sp>
      <p:sp>
        <p:nvSpPr>
          <p:cNvPr id="14" name="textruta 12" hidden="0"/>
          <p:cNvSpPr>
            <a:spLocks noAdjustHandles="0" noChangeArrowheads="0"/>
          </p:cNvSpPr>
          <p:nvPr isPhoto="0" userDrawn="0"/>
        </p:nvSpPr>
        <p:spPr bwMode="auto">
          <a:xfrm>
            <a:off x="1582252" y="6534345"/>
            <a:ext cx="5870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200"/>
              <a:t>Veckosammanställningen visar den sammanlagda </a:t>
            </a:r>
            <a:r>
              <a:rPr lang="sv-SE" sz="1200"/>
              <a:t>ytan från de sju senaste </a:t>
            </a:r>
            <a:r>
              <a:rPr lang="sv-SE" sz="1200"/>
              <a:t>dagarna.</a:t>
            </a:r>
            <a:endParaRPr lang="sv-SE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objekt 1" hidden="0" title="Medeltemperaturen för 2019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415088" y="1268760"/>
            <a:ext cx="2257437" cy="5345832"/>
          </a:xfrm>
          <a:prstGeom prst="rect">
            <a:avLst/>
          </a:prstGeom>
        </p:spPr>
      </p:pic>
      <p:sp>
        <p:nvSpPr>
          <p:cNvPr id="5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1560" y="787019"/>
            <a:ext cx="7634287" cy="709417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Aft>
                <a:spcPts val="400"/>
              </a:spcAft>
              <a:defRPr/>
            </a:pPr>
            <a:r>
              <a:rPr lang="sv-SE" sz="2800">
                <a:solidFill>
                  <a:srgbClr val="000000"/>
                </a:solidFill>
              </a:rPr>
              <a:t>Det var varmare än normalt</a:t>
            </a:r>
            <a:endParaRPr/>
          </a:p>
          <a:p>
            <a:pPr>
              <a:defRPr/>
            </a:pPr>
            <a:r>
              <a:rPr lang="sv-SE" sz="1800" b="1">
                <a:solidFill>
                  <a:srgbClr val="000000"/>
                </a:solidFill>
                <a:latin typeface="+mn-lt"/>
              </a:rPr>
              <a:t>Medeltemperaturen för </a:t>
            </a:r>
            <a:r>
              <a:rPr lang="sv-SE" sz="1800" b="1">
                <a:solidFill>
                  <a:srgbClr val="000000"/>
                </a:solidFill>
                <a:latin typeface="+mn-lt"/>
              </a:rPr>
              <a:t>2019</a:t>
            </a:r>
            <a:endParaRPr lang="sv-SE" sz="1800" b="1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br>
              <a:rPr lang="sv-SE" sz="2800" b="1">
                <a:solidFill>
                  <a:srgbClr val="000000"/>
                </a:solidFill>
              </a:rPr>
            </a:br>
            <a:endParaRPr lang="sv-SE"/>
          </a:p>
        </p:txBody>
      </p:sp>
      <p:sp>
        <p:nvSpPr>
          <p:cNvPr id="6" name="textruta 16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3</a:t>
            </a:fld>
            <a:endParaRPr lang="sv-SE"/>
          </a:p>
        </p:txBody>
      </p:sp>
      <p:sp>
        <p:nvSpPr>
          <p:cNvPr id="8" name="textruta 47" hidden="0"/>
          <p:cNvSpPr>
            <a:spLocks noAdjustHandles="0" noChangeArrowheads="0"/>
          </p:cNvSpPr>
          <p:nvPr isPhoto="0" userDrawn="0"/>
        </p:nvSpPr>
        <p:spPr bwMode="auto">
          <a:xfrm>
            <a:off x="1277452" y="3071572"/>
            <a:ext cx="3888432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defRPr/>
            </a:pPr>
            <a:r>
              <a:rPr lang="sv-SE" sz="1600">
                <a:solidFill>
                  <a:srgbClr val="000000"/>
                </a:solidFill>
              </a:rPr>
              <a:t>Årets högsta temperatur </a:t>
            </a:r>
            <a:r>
              <a:rPr lang="sv-SE" sz="1600">
                <a:solidFill>
                  <a:srgbClr val="000000"/>
                </a:solidFill>
              </a:rPr>
              <a:t>var +34,8 </a:t>
            </a:r>
            <a:r>
              <a:rPr lang="sv-SE" sz="1600">
                <a:solidFill>
                  <a:srgbClr val="000000"/>
                </a:solidFill>
              </a:rPr>
              <a:t>°</a:t>
            </a:r>
            <a:r>
              <a:rPr lang="sv-SE" sz="1600">
                <a:solidFill>
                  <a:srgbClr val="000000"/>
                </a:solidFill>
              </a:rPr>
              <a:t>C</a:t>
            </a:r>
            <a:endParaRPr/>
          </a:p>
          <a:p>
            <a:pPr algn="r">
              <a:defRPr/>
            </a:pPr>
            <a:r>
              <a:rPr lang="sv-SE" sz="1600">
                <a:solidFill>
                  <a:srgbClr val="000000"/>
                </a:solidFill>
              </a:rPr>
              <a:t>i </a:t>
            </a:r>
            <a:r>
              <a:rPr lang="sv-SE" sz="1600">
                <a:solidFill>
                  <a:srgbClr val="000000"/>
                </a:solidFill>
              </a:rPr>
              <a:t>Markusvinsa</a:t>
            </a:r>
            <a:r>
              <a:rPr lang="sv-SE" sz="1600">
                <a:solidFill>
                  <a:srgbClr val="000000"/>
                </a:solidFill>
              </a:rPr>
              <a:t> den 26 juli.</a:t>
            </a:r>
            <a:endParaRPr lang="sv-SE" sz="1600"/>
          </a:p>
        </p:txBody>
      </p:sp>
      <p:grpSp>
        <p:nvGrpSpPr>
          <p:cNvPr id="9" name="Grupp 49" hidden="0" title="Värmerekord för månadsmedeltemperatur"/>
          <p:cNvGrpSpPr/>
          <p:nvPr isPhoto="0" userDrawn="0"/>
        </p:nvGrpSpPr>
        <p:grpSpPr bwMode="auto">
          <a:xfrm>
            <a:off x="1709500" y="5795681"/>
            <a:ext cx="4518684" cy="738664"/>
            <a:chOff x="1687060" y="5643275"/>
            <a:chExt cx="4518684" cy="738664"/>
          </a:xfrm>
        </p:grpSpPr>
        <p:sp>
          <p:nvSpPr>
            <p:cNvPr id="10" name="textruta 50" descr="Karlshamn satte nytt värmerekord för &#10;månadsmedeltemperatur för februari den 26 med +16,7 °C&#10;" hidden="0" title="Värmerekord"/>
            <p:cNvSpPr>
              <a:spLocks noAdjustHandles="0" noChangeArrowheads="0"/>
            </p:cNvSpPr>
            <p:nvPr isPhoto="0" userDrawn="0"/>
          </p:nvSpPr>
          <p:spPr bwMode="auto">
            <a:xfrm>
              <a:off x="1687060" y="5643275"/>
              <a:ext cx="3456384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defRPr/>
              </a:pPr>
              <a:r>
                <a:rPr lang="sv-SE" sz="1600">
                  <a:solidFill>
                    <a:srgbClr val="000000"/>
                  </a:solidFill>
                </a:rPr>
                <a:t>Karlshamn noterade nytt nationellt värmerekord för februari med 16,7° den 26 februari.</a:t>
              </a:r>
              <a:endParaRPr lang="sv-SE" sz="1600"/>
            </a:p>
          </p:txBody>
        </p:sp>
        <p:cxnSp>
          <p:nvCxnSpPr>
            <p:cNvPr id="11" name="Rak pil 51" hidden="0"/>
            <p:cNvCxnSpPr>
              <a:cxnSpLocks/>
            </p:cNvCxnSpPr>
            <p:nvPr isPhoto="0" userDrawn="0"/>
          </p:nvCxnSpPr>
          <p:spPr bwMode="auto">
            <a:xfrm>
              <a:off x="5292080" y="6012605"/>
              <a:ext cx="913664" cy="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 52" hidden="0" title="pil"/>
          <p:cNvGrpSpPr/>
          <p:nvPr isPhoto="0" userDrawn="0"/>
        </p:nvGrpSpPr>
        <p:grpSpPr bwMode="auto">
          <a:xfrm>
            <a:off x="1349460" y="1853825"/>
            <a:ext cx="5459474" cy="720080"/>
            <a:chOff x="1254830" y="2774539"/>
            <a:chExt cx="5459474" cy="720080"/>
          </a:xfrm>
        </p:grpSpPr>
        <p:sp>
          <p:nvSpPr>
            <p:cNvPr id="13" name="textruta 53" descr="Årets lägsta temperatur var -39,5 °C&#10; i Nikkaluokta 31 januari&#10;" hidden="0" title="Årets lägsta temperatur"/>
            <p:cNvSpPr>
              <a:spLocks noAdjustHandles="0" noChangeArrowheads="0"/>
            </p:cNvSpPr>
            <p:nvPr isPhoto="0" userDrawn="0"/>
          </p:nvSpPr>
          <p:spPr bwMode="auto">
            <a:xfrm>
              <a:off x="1254830" y="3002175"/>
              <a:ext cx="381642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defRPr/>
              </a:pPr>
              <a:r>
                <a:rPr lang="sv-SE" sz="1600">
                  <a:solidFill>
                    <a:srgbClr val="000000"/>
                  </a:solidFill>
                </a:rPr>
                <a:t>Årets lägsta </a:t>
              </a:r>
              <a:r>
                <a:rPr lang="sv-SE" sz="1600">
                  <a:solidFill>
                    <a:srgbClr val="000000"/>
                  </a:solidFill>
                </a:rPr>
                <a:t>temperatur var -39,5 </a:t>
              </a:r>
              <a:r>
                <a:rPr lang="sv-SE" sz="1600">
                  <a:solidFill>
                    <a:srgbClr val="000000"/>
                  </a:solidFill>
                </a:rPr>
                <a:t>°C</a:t>
              </a:r>
              <a:endParaRPr lang="sv-SE" sz="1600">
                <a:solidFill>
                  <a:srgbClr val="000000"/>
                </a:solidFill>
              </a:endParaRPr>
            </a:p>
            <a:p>
              <a:pPr algn="r">
                <a:defRPr/>
              </a:pPr>
              <a:r>
                <a:rPr lang="sv-SE" sz="1600">
                  <a:solidFill>
                    <a:srgbClr val="000000"/>
                  </a:solidFill>
                </a:rPr>
                <a:t> i Nikkaluokta den 31 januari.</a:t>
              </a:r>
              <a:endParaRPr lang="sv-SE" sz="1600"/>
            </a:p>
          </p:txBody>
        </p:sp>
        <p:cxnSp>
          <p:nvCxnSpPr>
            <p:cNvPr id="14" name="Rak pil 54" hidden="0" title="pil pekar på Nikkaluokta"/>
            <p:cNvCxnSpPr>
              <a:cxnSpLocks/>
            </p:cNvCxnSpPr>
            <p:nvPr isPhoto="0" userDrawn="0"/>
          </p:nvCxnSpPr>
          <p:spPr bwMode="auto">
            <a:xfrm>
              <a:off x="4972425" y="2774539"/>
              <a:ext cx="174187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Bildobjekt 5" descr="Legend till Medeltemperaturen för 2019" hidden="0" title="Legend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285006" y="4823778"/>
            <a:ext cx="356964" cy="1710567"/>
          </a:xfrm>
          <a:prstGeom prst="rect">
            <a:avLst/>
          </a:prstGeom>
        </p:spPr>
      </p:pic>
      <p:cxnSp>
        <p:nvCxnSpPr>
          <p:cNvPr id="16" name="Rak 12" hidden="0" title="pil"/>
          <p:cNvCxnSpPr>
            <a:cxnSpLocks/>
          </p:cNvCxnSpPr>
          <p:nvPr isPhoto="0" userDrawn="0"/>
        </p:nvCxnSpPr>
        <p:spPr bwMode="auto">
          <a:xfrm>
            <a:off x="5314520" y="3294063"/>
            <a:ext cx="2002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4" hidden="0" title="pil pekar på Markusvinsa"/>
          <p:cNvCxnSpPr>
            <a:cxnSpLocks/>
          </p:cNvCxnSpPr>
          <p:nvPr isPhoto="0" userDrawn="0"/>
        </p:nvCxnSpPr>
        <p:spPr bwMode="auto">
          <a:xfrm flipV="1">
            <a:off x="7317305" y="2168860"/>
            <a:ext cx="0" cy="1125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23" hidden="0" title="pil"/>
          <p:cNvCxnSpPr>
            <a:cxnSpLocks/>
          </p:cNvCxnSpPr>
          <p:nvPr isPhoto="0" userDrawn="0"/>
        </p:nvCxnSpPr>
        <p:spPr bwMode="auto">
          <a:xfrm>
            <a:off x="5067055" y="1853825"/>
            <a:ext cx="0" cy="135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\\WINFS\prod\Fmpd\S - Samhälle och säkerhet\PPT Året 2019 Erik Engström\Underlag\VsW_tmp_avv1901_1912.png" hidden="0" title="Medeltemperaturens avvikelse från den normala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237893" y="1313765"/>
            <a:ext cx="2557705" cy="5364000"/>
          </a:xfrm>
          <a:prstGeom prst="rect">
            <a:avLst/>
          </a:prstGeom>
          <a:noFill/>
        </p:spPr>
      </p:pic>
      <p:sp>
        <p:nvSpPr>
          <p:cNvPr id="5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2200" y="786301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2800">
                <a:solidFill>
                  <a:srgbClr val="000000"/>
                </a:solidFill>
              </a:rPr>
              <a:t>Det var varmare än normalt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sv-SE" sz="1800" b="1">
                <a:solidFill>
                  <a:srgbClr val="000000"/>
                </a:solidFill>
                <a:latin typeface="+mn-lt"/>
              </a:rPr>
              <a:t>Medeltemperaturens avvikelse från </a:t>
            </a:r>
            <a:r>
              <a:rPr lang="sv-SE" sz="1800" b="1">
                <a:solidFill>
                  <a:srgbClr val="000000"/>
                </a:solidFill>
                <a:latin typeface="+mn-lt"/>
              </a:rPr>
              <a:t>det normala</a:t>
            </a:r>
            <a:endParaRPr lang="sv-SE" sz="1800"/>
          </a:p>
        </p:txBody>
      </p:sp>
      <p:sp>
        <p:nvSpPr>
          <p:cNvPr id="6" name="textruta 3" hidden="0"/>
          <p:cNvSpPr>
            <a:spLocks noAdjustHandles="0" noChangeArrowheads="0"/>
          </p:cNvSpPr>
          <p:nvPr isPhoto="0" userDrawn="0"/>
        </p:nvSpPr>
        <p:spPr bwMode="auto">
          <a:xfrm>
            <a:off x="610661" y="2002766"/>
            <a:ext cx="396133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sv-SE" sz="1600">
                <a:solidFill>
                  <a:srgbClr val="000000"/>
                </a:solidFill>
              </a:rPr>
              <a:t>Helåret 2019 var </a:t>
            </a:r>
            <a:r>
              <a:rPr lang="sv-SE" sz="1600">
                <a:solidFill>
                  <a:srgbClr val="000000"/>
                </a:solidFill>
              </a:rPr>
              <a:t>drygt </a:t>
            </a:r>
            <a:r>
              <a:rPr lang="sv-SE" sz="1600">
                <a:solidFill>
                  <a:srgbClr val="000000"/>
                </a:solidFill>
              </a:rPr>
              <a:t>2 °C </a:t>
            </a:r>
            <a:r>
              <a:rPr lang="sv-SE" sz="1600">
                <a:solidFill>
                  <a:srgbClr val="000000"/>
                </a:solidFill>
              </a:rPr>
              <a:t>varmare än </a:t>
            </a:r>
            <a:r>
              <a:rPr lang="sv-SE" sz="1600">
                <a:solidFill>
                  <a:srgbClr val="000000"/>
                </a:solidFill>
              </a:rPr>
              <a:t>normalt </a:t>
            </a:r>
            <a:r>
              <a:rPr lang="sv-SE" sz="1600">
                <a:solidFill>
                  <a:srgbClr val="000000"/>
                </a:solidFill>
              </a:rPr>
              <a:t>i Götaland, </a:t>
            </a:r>
            <a:r>
              <a:rPr lang="sv-SE" sz="1600">
                <a:solidFill>
                  <a:srgbClr val="000000"/>
                </a:solidFill>
              </a:rPr>
              <a:t>medan </a:t>
            </a:r>
            <a:r>
              <a:rPr lang="sv-SE" sz="1600">
                <a:solidFill>
                  <a:srgbClr val="000000"/>
                </a:solidFill>
              </a:rPr>
              <a:t>det i Norrland och </a:t>
            </a:r>
            <a:r>
              <a:rPr lang="sv-SE" sz="1600">
                <a:solidFill>
                  <a:srgbClr val="000000"/>
                </a:solidFill>
              </a:rPr>
              <a:t>norra </a:t>
            </a:r>
            <a:r>
              <a:rPr lang="sv-SE" sz="1600">
                <a:solidFill>
                  <a:srgbClr val="000000"/>
                </a:solidFill>
              </a:rPr>
              <a:t>Svealand var </a:t>
            </a:r>
            <a:r>
              <a:rPr lang="sv-SE" sz="1600">
                <a:solidFill>
                  <a:srgbClr val="000000"/>
                </a:solidFill>
              </a:rPr>
              <a:t>1</a:t>
            </a:r>
            <a:r>
              <a:rPr lang="sv-SE" sz="1600">
                <a:solidFill>
                  <a:srgbClr val="000000"/>
                </a:solidFill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</a:rPr>
              <a:t>2 °C </a:t>
            </a:r>
            <a:r>
              <a:rPr lang="sv-SE" sz="1600">
                <a:solidFill>
                  <a:srgbClr val="000000"/>
                </a:solidFill>
              </a:rPr>
              <a:t>varmare än </a:t>
            </a:r>
            <a:r>
              <a:rPr lang="sv-SE" sz="1600">
                <a:solidFill>
                  <a:srgbClr val="000000"/>
                </a:solidFill>
              </a:rPr>
              <a:t>normalt (1961</a:t>
            </a:r>
            <a:r>
              <a:rPr lang="sv-SE" sz="1600">
                <a:solidFill>
                  <a:srgbClr val="000000"/>
                </a:solidFill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</a:rPr>
              <a:t>1990).</a:t>
            </a:r>
            <a:endParaRPr lang="sv-SE" sz="1600"/>
          </a:p>
        </p:txBody>
      </p:sp>
      <p:sp>
        <p:nvSpPr>
          <p:cNvPr id="7" name="textruta 10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8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4</a:t>
            </a:fld>
            <a:endParaRPr lang="sv-SE"/>
          </a:p>
        </p:txBody>
      </p:sp>
      <p:pic>
        <p:nvPicPr>
          <p:cNvPr id="9" name="Bildobjekt 1" descr="Legend till medeltemperaturens avvikelse från den normala" hidden="0" title="Legend 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286400" y="4824000"/>
            <a:ext cx="351665" cy="17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objekt 2" hidden="0" title="Nederbördssumma för 2019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202070" y="1306145"/>
            <a:ext cx="2672536" cy="5394461"/>
          </a:xfrm>
          <a:prstGeom prst="rect">
            <a:avLst/>
          </a:prstGeom>
        </p:spPr>
      </p:pic>
      <p:sp>
        <p:nvSpPr>
          <p:cNvPr id="5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1560" y="785176"/>
            <a:ext cx="7634287" cy="1069457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ClrTx/>
              <a:buFontTx/>
              <a:buNone/>
              <a:defRPr/>
            </a:pPr>
            <a:r>
              <a:rPr lang="sv-SE" sz="2800">
                <a:solidFill>
                  <a:srgbClr val="000000"/>
                </a:solidFill>
              </a:rPr>
              <a:t>Övervägande blött år</a:t>
            </a:r>
            <a:endParaRPr lang="sv-SE" sz="28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sv-SE" sz="1800" b="1">
                <a:solidFill>
                  <a:srgbClr val="000000"/>
                </a:solidFill>
                <a:latin typeface="+mn-lt"/>
              </a:rPr>
              <a:t>Nederbördssumma för </a:t>
            </a:r>
            <a:r>
              <a:rPr lang="sv-SE" sz="1800" b="1">
                <a:solidFill>
                  <a:srgbClr val="000000"/>
                </a:solidFill>
                <a:latin typeface="+mn-lt"/>
              </a:rPr>
              <a:t>2019</a:t>
            </a:r>
            <a:endParaRPr lang="sv-SE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ruta 17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5</a:t>
            </a:fld>
            <a:endParaRPr lang="sv-SE"/>
          </a:p>
        </p:txBody>
      </p:sp>
      <p:grpSp>
        <p:nvGrpSpPr>
          <p:cNvPr id="8" name="Grupp 37" descr="Årets största dygnsnederbörd var &#10;70,1 mm i Ramsjöholm i Småland 29 juli&#10;" hidden="0" title="pil"/>
          <p:cNvGrpSpPr/>
          <p:nvPr isPhoto="0" userDrawn="0"/>
        </p:nvGrpSpPr>
        <p:grpSpPr bwMode="auto">
          <a:xfrm>
            <a:off x="1331839" y="4646747"/>
            <a:ext cx="4950351" cy="492443"/>
            <a:chOff x="1331839" y="3113965"/>
            <a:chExt cx="4950351" cy="492443"/>
          </a:xfrm>
        </p:grpSpPr>
        <p:sp>
          <p:nvSpPr>
            <p:cNvPr id="9" name="textruta 38" descr="Årets största dygnsnederbörd var &#10;70,1 mm i Ramsjöholm i Småland 29 juli&#10;" hidden="0" title="Årets största dygnsnederbörd"/>
            <p:cNvSpPr>
              <a:spLocks noAdjustHandles="0" noChangeArrowheads="0"/>
            </p:cNvSpPr>
            <p:nvPr isPhoto="0" userDrawn="0"/>
          </p:nvSpPr>
          <p:spPr bwMode="auto">
            <a:xfrm>
              <a:off x="1331839" y="3113965"/>
              <a:ext cx="381642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buClrTx/>
                <a:buFontTx/>
                <a:buNone/>
                <a:defRPr/>
              </a:pPr>
              <a:r>
                <a:rPr lang="sv-SE" sz="1600">
                  <a:solidFill>
                    <a:srgbClr val="000000"/>
                  </a:solidFill>
                </a:rPr>
                <a:t>Årets största dygnsnederbörd var </a:t>
              </a:r>
              <a:endParaRPr lang="sv-SE" sz="1600">
                <a:solidFill>
                  <a:srgbClr val="000000"/>
                </a:solidFill>
              </a:endParaRPr>
            </a:p>
            <a:p>
              <a:pPr algn="r">
                <a:buClrTx/>
                <a:buFontTx/>
                <a:buNone/>
                <a:defRPr/>
              </a:pPr>
              <a:r>
                <a:rPr lang="sv-SE" sz="1600">
                  <a:solidFill>
                    <a:srgbClr val="000000"/>
                  </a:solidFill>
                </a:rPr>
                <a:t>70,1 mm </a:t>
              </a:r>
              <a:r>
                <a:rPr lang="sv-SE" sz="1600">
                  <a:solidFill>
                    <a:srgbClr val="000000"/>
                  </a:solidFill>
                </a:rPr>
                <a:t>i </a:t>
              </a:r>
              <a:r>
                <a:rPr lang="sv-SE" sz="1600">
                  <a:solidFill>
                    <a:srgbClr val="000000"/>
                  </a:solidFill>
                </a:rPr>
                <a:t>Ramsjöholm</a:t>
              </a:r>
              <a:r>
                <a:rPr lang="sv-SE" sz="1600">
                  <a:solidFill>
                    <a:srgbClr val="000000"/>
                  </a:solidFill>
                </a:rPr>
                <a:t> </a:t>
              </a:r>
              <a:r>
                <a:rPr lang="sv-SE" sz="1600">
                  <a:solidFill>
                    <a:srgbClr val="000000"/>
                  </a:solidFill>
                </a:rPr>
                <a:t>i </a:t>
              </a:r>
              <a:r>
                <a:rPr lang="sv-SE" sz="1600">
                  <a:solidFill>
                    <a:srgbClr val="000000"/>
                  </a:solidFill>
                </a:rPr>
                <a:t>Småland 29 juli.</a:t>
              </a:r>
              <a:endParaRPr lang="sv-SE" sz="1600">
                <a:solidFill>
                  <a:srgbClr val="000000"/>
                </a:solidFill>
              </a:endParaRPr>
            </a:p>
          </p:txBody>
        </p:sp>
        <p:cxnSp>
          <p:nvCxnSpPr>
            <p:cNvPr id="10" name="Rak pil 39" hidden="0"/>
            <p:cNvCxnSpPr>
              <a:cxnSpLocks/>
            </p:cNvCxnSpPr>
            <p:nvPr isPhoto="0" userDrawn="0"/>
          </p:nvCxnSpPr>
          <p:spPr bwMode="auto">
            <a:xfrm>
              <a:off x="5202070" y="3429000"/>
              <a:ext cx="1080120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40" hidden="0" title="pil"/>
          <p:cNvGrpSpPr/>
          <p:nvPr isPhoto="0" userDrawn="0"/>
        </p:nvGrpSpPr>
        <p:grpSpPr bwMode="auto">
          <a:xfrm>
            <a:off x="1259831" y="5321822"/>
            <a:ext cx="5354751" cy="492443"/>
            <a:chOff x="1259831" y="6357467"/>
            <a:chExt cx="5354751" cy="492443"/>
          </a:xfrm>
        </p:grpSpPr>
        <p:sp>
          <p:nvSpPr>
            <p:cNvPr id="12" name="textruta 41" descr="Minst nederbörd detta år kom det vid&#10;Ölands norra udde med 337,1 mm &#10;" hidden="0" title="Minst nederbörd"/>
            <p:cNvSpPr>
              <a:spLocks noAdjustHandles="0" noChangeArrowheads="0"/>
            </p:cNvSpPr>
            <p:nvPr isPhoto="0" userDrawn="0"/>
          </p:nvSpPr>
          <p:spPr bwMode="auto">
            <a:xfrm>
              <a:off x="1259831" y="6357467"/>
              <a:ext cx="3888432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defRPr/>
              </a:pPr>
              <a:r>
                <a:rPr lang="sv-SE" sz="1600"/>
                <a:t>Minst nederbörd detta år kom det vid</a:t>
              </a:r>
              <a:endParaRPr/>
            </a:p>
            <a:p>
              <a:pPr algn="r">
                <a:defRPr/>
              </a:pPr>
              <a:r>
                <a:rPr lang="sv-SE" sz="1600"/>
                <a:t>Ölands norra udde med 337,1 mm. </a:t>
              </a:r>
              <a:endParaRPr lang="sv-SE" sz="1600"/>
            </a:p>
          </p:txBody>
        </p:sp>
        <p:cxnSp>
          <p:nvCxnSpPr>
            <p:cNvPr id="13" name="Rak pil 42" hidden="0"/>
            <p:cNvCxnSpPr>
              <a:cxnSpLocks/>
            </p:cNvCxnSpPr>
            <p:nvPr isPhoto="0" userDrawn="0"/>
          </p:nvCxnSpPr>
          <p:spPr bwMode="auto">
            <a:xfrm>
              <a:off x="5202070" y="6759901"/>
              <a:ext cx="141251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 43" hidden="0" title="pil"/>
          <p:cNvGrpSpPr/>
          <p:nvPr isPhoto="0" userDrawn="0"/>
        </p:nvGrpSpPr>
        <p:grpSpPr bwMode="auto">
          <a:xfrm>
            <a:off x="1478430" y="5994285"/>
            <a:ext cx="4263700" cy="492443"/>
            <a:chOff x="1337805" y="5039938"/>
            <a:chExt cx="4263700" cy="492443"/>
          </a:xfrm>
        </p:grpSpPr>
        <p:sp>
          <p:nvSpPr>
            <p:cNvPr id="15" name="textruta 44" hidden="0" title="Årets största årsnederbörd"/>
            <p:cNvSpPr>
              <a:spLocks noAdjustHandles="0" noChangeArrowheads="0"/>
            </p:cNvSpPr>
            <p:nvPr isPhoto="0" userDrawn="0"/>
          </p:nvSpPr>
          <p:spPr bwMode="auto">
            <a:xfrm>
              <a:off x="1337805" y="5039938"/>
              <a:ext cx="366983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buClrTx/>
                <a:buFontTx/>
                <a:buNone/>
                <a:defRPr/>
              </a:pPr>
              <a:r>
                <a:rPr lang="sv-SE" sz="1600">
                  <a:solidFill>
                    <a:srgbClr val="000000"/>
                  </a:solidFill>
                </a:rPr>
                <a:t>Den största årsnederbörden </a:t>
              </a:r>
              <a:r>
                <a:rPr lang="sv-SE" sz="1600">
                  <a:solidFill>
                    <a:srgbClr val="000000"/>
                  </a:solidFill>
                </a:rPr>
                <a:t>var </a:t>
              </a:r>
              <a:endParaRPr lang="sv-SE" sz="1600">
                <a:solidFill>
                  <a:srgbClr val="000000"/>
                </a:solidFill>
              </a:endParaRPr>
            </a:p>
            <a:p>
              <a:pPr algn="r">
                <a:buClrTx/>
                <a:buFontTx/>
                <a:buNone/>
                <a:defRPr/>
              </a:pPr>
              <a:r>
                <a:rPr lang="sv-SE" sz="1600">
                  <a:solidFill>
                    <a:srgbClr val="000000"/>
                  </a:solidFill>
                </a:rPr>
                <a:t>1 455,8 mm </a:t>
              </a:r>
              <a:r>
                <a:rPr lang="sv-SE" sz="1600">
                  <a:solidFill>
                    <a:srgbClr val="000000"/>
                  </a:solidFill>
                </a:rPr>
                <a:t>i </a:t>
              </a:r>
              <a:r>
                <a:rPr lang="sv-SE" sz="1600">
                  <a:solidFill>
                    <a:srgbClr val="000000"/>
                  </a:solidFill>
                </a:rPr>
                <a:t>Källsjö </a:t>
              </a:r>
              <a:r>
                <a:rPr lang="sv-SE" sz="1600">
                  <a:solidFill>
                    <a:srgbClr val="000000"/>
                  </a:solidFill>
                </a:rPr>
                <a:t>i </a:t>
              </a:r>
              <a:r>
                <a:rPr lang="sv-SE" sz="1600">
                  <a:solidFill>
                    <a:srgbClr val="000000"/>
                  </a:solidFill>
                </a:rPr>
                <a:t>Halland.</a:t>
              </a:r>
              <a:endParaRPr lang="sv-SE" sz="1600">
                <a:solidFill>
                  <a:srgbClr val="000000"/>
                </a:solidFill>
              </a:endParaRPr>
            </a:p>
          </p:txBody>
        </p:sp>
        <p:cxnSp>
          <p:nvCxnSpPr>
            <p:cNvPr id="16" name="Rak pil 45" hidden="0"/>
            <p:cNvCxnSpPr>
              <a:cxnSpLocks/>
            </p:cNvCxnSpPr>
            <p:nvPr isPhoto="0" userDrawn="0"/>
          </p:nvCxnSpPr>
          <p:spPr bwMode="auto">
            <a:xfrm flipV="1">
              <a:off x="5106450" y="5263600"/>
              <a:ext cx="495055" cy="13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Bildobjekt 5" hidden="0" title="Legend nederbördssumma för 2019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286400" y="5091421"/>
            <a:ext cx="396000" cy="1442924"/>
          </a:xfrm>
          <a:prstGeom prst="rect">
            <a:avLst/>
          </a:prstGeom>
        </p:spPr>
      </p:pic>
      <p:cxnSp>
        <p:nvCxnSpPr>
          <p:cNvPr id="18" name="Rak 24" hidden="0" title="linje"/>
          <p:cNvCxnSpPr>
            <a:cxnSpLocks/>
          </p:cNvCxnSpPr>
          <p:nvPr isPhoto="0" userDrawn="0"/>
        </p:nvCxnSpPr>
        <p:spPr bwMode="auto">
          <a:xfrm flipV="1">
            <a:off x="5742130" y="5860633"/>
            <a:ext cx="0" cy="35867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25" hidden="0" title="linje"/>
          <p:cNvCxnSpPr>
            <a:cxnSpLocks/>
          </p:cNvCxnSpPr>
          <p:nvPr isPhoto="0" userDrawn="0"/>
        </p:nvCxnSpPr>
        <p:spPr bwMode="auto">
          <a:xfrm flipV="1">
            <a:off x="6282190" y="4959170"/>
            <a:ext cx="0" cy="54006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3" hidden="0"/>
          <p:cNvSpPr>
            <a:spLocks noAdjustHandles="0" noChangeArrowheads="0"/>
          </p:cNvSpPr>
          <p:nvPr isPhoto="0" userDrawn="0"/>
        </p:nvSpPr>
        <p:spPr bwMode="auto">
          <a:xfrm>
            <a:off x="611187" y="2001630"/>
            <a:ext cx="4537075" cy="492443"/>
          </a:xfrm>
          <a:prstGeom prst="rect">
            <a:avLst/>
          </a:prstGeom>
          <a:noFill/>
          <a:ln w="9360" cap="sq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9pPr>
          </a:lstStyle>
          <a:p>
            <a:pPr>
              <a:defRPr/>
            </a:pPr>
            <a:r>
              <a:rPr lang="sv-SE" sz="1600">
                <a:solidFill>
                  <a:srgbClr val="000000"/>
                </a:solidFill>
              </a:rPr>
              <a:t>Nästan hela landet fick mer nederbörd än normalt (</a:t>
            </a:r>
            <a:r>
              <a:rPr lang="sv-SE" sz="1600">
                <a:solidFill>
                  <a:srgbClr val="000000"/>
                </a:solidFill>
              </a:rPr>
              <a:t>1961</a:t>
            </a:r>
            <a:r>
              <a:rPr lang="sv-SE" sz="1600">
                <a:solidFill>
                  <a:srgbClr val="000000"/>
                </a:solidFill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</a:rPr>
              <a:t>1990</a:t>
            </a:r>
            <a:r>
              <a:rPr lang="sv-SE" sz="1600">
                <a:solidFill>
                  <a:srgbClr val="000000"/>
                </a:solidFill>
              </a:rPr>
              <a:t>), men </a:t>
            </a:r>
            <a:r>
              <a:rPr lang="sv-SE" sz="1600">
                <a:solidFill>
                  <a:srgbClr val="000000"/>
                </a:solidFill>
              </a:rPr>
              <a:t>kraftiga regn var </a:t>
            </a:r>
            <a:r>
              <a:rPr lang="sv-SE" sz="1600">
                <a:solidFill>
                  <a:srgbClr val="000000"/>
                </a:solidFill>
              </a:rPr>
              <a:t>sällsynta.</a:t>
            </a:r>
            <a:endParaRPr/>
          </a:p>
        </p:txBody>
      </p:sp>
      <p:sp>
        <p:nvSpPr>
          <p:cNvPr id="5" name="textruta 9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6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6</a:t>
            </a:fld>
            <a:endParaRPr lang="sv-SE"/>
          </a:p>
        </p:txBody>
      </p:sp>
      <p:pic>
        <p:nvPicPr>
          <p:cNvPr id="7" name="Bildobjekt 2" hidden="0" title="Nederbörd i procent av det normala under 2019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189984" y="1300561"/>
            <a:ext cx="2532366" cy="5278039"/>
          </a:xfrm>
          <a:prstGeom prst="rect">
            <a:avLst/>
          </a:prstGeom>
        </p:spPr>
      </p:pic>
      <p:sp>
        <p:nvSpPr>
          <p:cNvPr id="8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2800">
                <a:solidFill>
                  <a:srgbClr val="000000"/>
                </a:solidFill>
              </a:rPr>
              <a:t>Övervägande blött år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800" b="1">
                <a:solidFill>
                  <a:srgbClr val="000000"/>
                </a:solidFill>
                <a:latin typeface="+mn-lt"/>
              </a:rPr>
              <a:t>Nederbörden i procent av det normala under </a:t>
            </a:r>
            <a:r>
              <a:rPr lang="sv-SE" sz="1800" b="1">
                <a:solidFill>
                  <a:srgbClr val="000000"/>
                </a:solidFill>
                <a:latin typeface="+mn-lt"/>
              </a:rPr>
              <a:t>2019</a:t>
            </a:r>
            <a:endParaRPr lang="sv-SE" sz="1800" b="1">
              <a:latin typeface="+mn-lt"/>
            </a:endParaRPr>
          </a:p>
        </p:txBody>
      </p:sp>
      <p:pic>
        <p:nvPicPr>
          <p:cNvPr id="9" name="Bildobjekt 3" descr="Legend till Nederbörden i procent av det normala under 2019" hidden="0" title="Legend 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330409" y="4824345"/>
            <a:ext cx="476044" cy="17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4" hidden="0"/>
          <p:cNvSpPr>
            <a:spLocks noAdjustHandles="0" noChangeArrowheads="0"/>
          </p:cNvSpPr>
          <p:nvPr isPhoto="0" userDrawn="0"/>
        </p:nvSpPr>
        <p:spPr bwMode="auto">
          <a:xfrm>
            <a:off x="611188" y="2001440"/>
            <a:ext cx="3960812" cy="18012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03200" indent="-203200"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1pPr>
            <a:lvl2pPr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2pPr>
            <a:lvl3pPr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3pPr>
            <a:lvl4pPr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4pPr>
            <a:lvl5pPr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9pPr>
          </a:lstStyle>
          <a:p>
            <a:pPr marL="180975" indent="-180975">
              <a:spcAft>
                <a:spcPts val="1200"/>
              </a:spcAft>
              <a:buSzPct val="90000"/>
              <a:buFont typeface="Wingdings"/>
              <a:buChar char="§"/>
              <a:tabLst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2019 </a:t>
            </a:r>
            <a:r>
              <a:rPr lang="sv-SE" sz="1600">
                <a:solidFill>
                  <a:srgbClr val="000000"/>
                </a:solidFill>
              </a:rPr>
              <a:t>blev ett </a:t>
            </a:r>
            <a:r>
              <a:rPr lang="sv-SE" sz="1600">
                <a:solidFill>
                  <a:srgbClr val="000000"/>
                </a:solidFill>
              </a:rPr>
              <a:t>relativt </a:t>
            </a:r>
            <a:r>
              <a:rPr lang="sv-SE" sz="1600">
                <a:solidFill>
                  <a:srgbClr val="000000"/>
                </a:solidFill>
              </a:rPr>
              <a:t>soligt år. </a:t>
            </a:r>
            <a:endParaRPr lang="sv-SE" sz="1600">
              <a:solidFill>
                <a:srgbClr val="000000"/>
              </a:solidFill>
            </a:endParaRPr>
          </a:p>
          <a:p>
            <a:pPr marL="180975" indent="-180975">
              <a:spcAft>
                <a:spcPts val="1200"/>
              </a:spcAft>
              <a:buSzPct val="90000"/>
              <a:buFont typeface="Wingdings"/>
              <a:buChar char="§"/>
              <a:tabLst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Flest soltimmar var det i Hoburgen på sydligaste Gotland med 2 342 timmar.</a:t>
            </a:r>
            <a:endParaRPr lang="sv-SE" sz="1600">
              <a:solidFill>
                <a:srgbClr val="000000"/>
              </a:solidFill>
            </a:endParaRPr>
          </a:p>
          <a:p>
            <a:pPr marL="180975" indent="-180975">
              <a:spcAft>
                <a:spcPts val="1200"/>
              </a:spcAft>
              <a:buSzPct val="90000"/>
              <a:buFont typeface="Wingdings"/>
              <a:buChar char="§"/>
              <a:tabLst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</a:rPr>
              <a:t>Hoburgen, Karlskrona och Växjö hade det fjärde soligaste året sedan mätningarna startade.</a:t>
            </a:r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5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5176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2800">
                <a:solidFill>
                  <a:srgbClr val="000000"/>
                </a:solidFill>
              </a:rPr>
              <a:t>Ett förhållandevis soligt år</a:t>
            </a:r>
            <a:endParaRPr/>
          </a:p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1800" b="1">
                <a:solidFill>
                  <a:srgbClr val="000000"/>
                </a:solidFill>
                <a:latin typeface="+mn-lt"/>
              </a:rPr>
              <a:t>Antal soltimmar 2019</a:t>
            </a:r>
            <a:endParaRPr/>
          </a:p>
          <a:p>
            <a:pPr>
              <a:spcBef>
                <a:spcPts val="0"/>
              </a:spcBef>
              <a:spcAft>
                <a:spcPts val="400"/>
              </a:spcAft>
              <a:defRPr/>
            </a:pPr>
            <a:endParaRPr lang="sv-SE" sz="2800">
              <a:solidFill>
                <a:srgbClr val="000000"/>
              </a:solidFill>
            </a:endParaRPr>
          </a:p>
        </p:txBody>
      </p:sp>
      <p:sp>
        <p:nvSpPr>
          <p:cNvPr id="6" name="textruta 25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7</a:t>
            </a:fld>
            <a:endParaRPr lang="sv-SE"/>
          </a:p>
        </p:txBody>
      </p:sp>
      <p:pic>
        <p:nvPicPr>
          <p:cNvPr id="8" name="Bildobjekt 1" hidden="0" title="Antal soltimmar 2019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067055" y="1178750"/>
            <a:ext cx="2767808" cy="5535615"/>
          </a:xfrm>
          <a:prstGeom prst="rect">
            <a:avLst/>
          </a:prstGeom>
        </p:spPr>
      </p:pic>
      <p:cxnSp>
        <p:nvCxnSpPr>
          <p:cNvPr id="9" name="Rak 7" hidden="0" title="pil pekar på Hoburgen"/>
          <p:cNvCxnSpPr>
            <a:cxnSpLocks/>
          </p:cNvCxnSpPr>
          <p:nvPr isPhoto="0" userDrawn="0"/>
        </p:nvCxnSpPr>
        <p:spPr bwMode="auto">
          <a:xfrm flipH="1">
            <a:off x="5292080" y="5994285"/>
            <a:ext cx="1350150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 hidden="0"/>
          <p:cNvSpPr>
            <a:spLocks noAdjustHandles="0" noChangeArrowheads="0"/>
          </p:cNvSpPr>
          <p:nvPr isPhoto="0" userDrawn="0"/>
        </p:nvSpPr>
        <p:spPr bwMode="auto">
          <a:xfrm>
            <a:off x="4256965" y="5871174"/>
            <a:ext cx="810301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5pPr>
            <a:lvl6pPr marL="25146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6pPr>
            <a:lvl7pPr marL="29718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7pPr>
            <a:lvl8pPr marL="34290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8pPr>
            <a:lvl9pPr marL="3886200" indent="-228600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/>
                <a:ea typeface="DejaVu Sans"/>
                <a:cs typeface="DejaVu Sans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sv-SE" sz="1600">
                <a:solidFill>
                  <a:srgbClr val="000000"/>
                </a:solidFill>
              </a:rPr>
              <a:t>Hoburgen</a:t>
            </a:r>
            <a:endParaRPr lang="sv-SE" sz="1600">
              <a:solidFill>
                <a:srgbClr val="000000"/>
              </a:solidFill>
            </a:endParaRPr>
          </a:p>
        </p:txBody>
      </p:sp>
      <p:pic>
        <p:nvPicPr>
          <p:cNvPr id="11" name="Bildobjekt 4" descr="Legend till antal soltimmar 2019" hidden="0" title="Legend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275182" y="4914355"/>
            <a:ext cx="518433" cy="17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ruta 10" hidden="0"/>
          <p:cNvSpPr>
            <a:spLocks noAdjustHandles="0" noChangeArrowheads="0"/>
          </p:cNvSpPr>
          <p:nvPr isPhoto="0" userDrawn="0"/>
        </p:nvSpPr>
        <p:spPr bwMode="auto">
          <a:xfrm>
            <a:off x="611188" y="2005585"/>
            <a:ext cx="396081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8000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Sammantaget blev vintern 2019/2020 mildare än normalt i nästan hela landet. </a:t>
            </a:r>
            <a:endParaRPr/>
          </a:p>
          <a:p>
            <a:pPr>
              <a:buSzPct val="8000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endParaRPr lang="sv-SE" sz="160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>
              <a:buSzPct val="8000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Temperaturen var över den normala (1961</a:t>
            </a:r>
            <a:r>
              <a:rPr lang="sv-SE" sz="1600">
                <a:solidFill>
                  <a:srgbClr val="000000"/>
                </a:solidFill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1990) med 2</a:t>
            </a:r>
            <a:r>
              <a:rPr lang="sv-SE" sz="1600">
                <a:solidFill>
                  <a:srgbClr val="000000"/>
                </a:solidFill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3 °C medan det i Norrland var 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0</a:t>
            </a:r>
            <a:r>
              <a:rPr lang="sv-SE" sz="1600">
                <a:solidFill>
                  <a:srgbClr val="000000"/>
                </a:solidFill>
                <a:cs typeface="Arial"/>
              </a:rPr>
              <a:t>–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2 °C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.</a:t>
            </a:r>
            <a:endParaRPr lang="sv-SE" sz="160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>
              <a:buSzPct val="8000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endParaRPr lang="sv-SE" sz="160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>
              <a:buSzPct val="8000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/>
            </a:pP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Vinterns högsta temperatur blev 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16,7 °C </a:t>
            </a:r>
            <a:r>
              <a:rPr lang="sv-SE" sz="160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uppmätt i Karlshamn den 26 februari, vilket är nationellt värmerekord för februari.</a:t>
            </a:r>
            <a:endParaRPr/>
          </a:p>
        </p:txBody>
      </p:sp>
      <p:sp>
        <p:nvSpPr>
          <p:cNvPr id="5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2800">
                <a:solidFill>
                  <a:srgbClr val="000000"/>
                </a:solidFill>
              </a:rPr>
              <a:t>En mild vinter</a:t>
            </a:r>
            <a:endParaRPr/>
          </a:p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1800" b="1">
                <a:latin typeface="+mn-lt"/>
              </a:rPr>
              <a:t>Medeltemperaturens avvikelse från den </a:t>
            </a:r>
            <a:br>
              <a:rPr lang="sv-SE" sz="1800" b="1">
                <a:latin typeface="+mn-lt"/>
              </a:rPr>
            </a:br>
            <a:r>
              <a:rPr lang="sv-SE" sz="1800" b="1">
                <a:latin typeface="+mn-lt"/>
              </a:rPr>
              <a:t>normala (</a:t>
            </a:r>
            <a:r>
              <a:rPr lang="sv-SE" sz="1800" b="1">
                <a:latin typeface="+mn-lt"/>
              </a:rPr>
              <a:t>1961</a:t>
            </a:r>
            <a:r>
              <a:rPr lang="sv-SE" sz="1800">
                <a:solidFill>
                  <a:srgbClr val="000000"/>
                </a:solidFill>
                <a:cs typeface="Arial"/>
              </a:rPr>
              <a:t>–</a:t>
            </a:r>
            <a:r>
              <a:rPr lang="sv-SE" sz="1800" b="1">
                <a:latin typeface="+mn-lt"/>
              </a:rPr>
              <a:t>1990</a:t>
            </a:r>
            <a:r>
              <a:rPr lang="sv-SE" sz="1800" b="1">
                <a:latin typeface="+mn-lt"/>
              </a:rPr>
              <a:t>), vintern 2018/2019.</a:t>
            </a:r>
            <a:endParaRPr lang="sv-SE" sz="2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ruta 8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7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8</a:t>
            </a:fld>
            <a:endParaRPr lang="sv-SE"/>
          </a:p>
        </p:txBody>
      </p:sp>
      <p:pic>
        <p:nvPicPr>
          <p:cNvPr id="8" name="Bildobjekt 2" descr="Medeltemperaturens avvikelse från den normala (1961-1990), vintern 2019/2019" hidden="0" title="Medeltemperaturens avvikelse från den normala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022050" y="1170365"/>
            <a:ext cx="2772000" cy="5544000"/>
          </a:xfrm>
          <a:prstGeom prst="rect">
            <a:avLst/>
          </a:prstGeom>
        </p:spPr>
      </p:pic>
      <p:pic>
        <p:nvPicPr>
          <p:cNvPr id="9" name="Bildobjekt 4" descr="Legend till Medeltemperaturens avvikelse från den normala " hidden="0" title="Legend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275641" y="4828402"/>
            <a:ext cx="382783" cy="17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objekt 2" hidden="0" title="Snödjup 2019-01-15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345296" y="998730"/>
            <a:ext cx="2187317" cy="5625625"/>
          </a:xfrm>
          <a:prstGeom prst="rect">
            <a:avLst/>
          </a:prstGeom>
        </p:spPr>
      </p:pic>
      <p:sp>
        <p:nvSpPr>
          <p:cNvPr id="5" name="textruta 11" hidden="0"/>
          <p:cNvSpPr>
            <a:spLocks noAdjustHandles="0" noChangeArrowheads="0"/>
          </p:cNvSpPr>
          <p:nvPr isPhoto="0" userDrawn="0"/>
        </p:nvSpPr>
        <p:spPr bwMode="auto">
          <a:xfrm>
            <a:off x="611188" y="2002557"/>
            <a:ext cx="3961338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I norra Sverige </a:t>
            </a:r>
            <a:r>
              <a:rPr lang="sv-SE" sz="1600">
                <a:solidFill>
                  <a:srgbClr val="000000"/>
                </a:solidFill>
              </a:rPr>
              <a:t>låg ett stabilt snötäcke i stort sett hela vintern.</a:t>
            </a:r>
            <a:endParaRPr lang="sv-SE" sz="1600">
              <a:solidFill>
                <a:srgbClr val="000000"/>
              </a:solidFill>
            </a:endParaRPr>
          </a:p>
          <a:p>
            <a:pPr marL="179388" indent="-179388">
              <a:spcAft>
                <a:spcPts val="1200"/>
              </a:spcAft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I </a:t>
            </a:r>
            <a:r>
              <a:rPr lang="sv-SE" sz="1600">
                <a:solidFill>
                  <a:srgbClr val="000000"/>
                </a:solidFill>
              </a:rPr>
              <a:t>Götaland och Svealand </a:t>
            </a:r>
            <a:r>
              <a:rPr lang="sv-SE" sz="1600">
                <a:solidFill>
                  <a:srgbClr val="000000"/>
                </a:solidFill>
              </a:rPr>
              <a:t>låg snön kortvarigt i december. Inte förrän i slutet av januari kom det ny snö som låg kvar någon vecka.</a:t>
            </a:r>
            <a:endParaRPr lang="sv-SE" sz="1600">
              <a:solidFill>
                <a:srgbClr val="000000"/>
              </a:solidFill>
            </a:endParaRPr>
          </a:p>
          <a:p>
            <a:pPr marL="179388" indent="-179388"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Det mesta av snön i Götaland smälte snabbt bort i mitten av februari då vädret blev </a:t>
            </a:r>
            <a:r>
              <a:rPr lang="sv-SE" sz="1600">
                <a:solidFill>
                  <a:srgbClr val="000000"/>
                </a:solidFill>
              </a:rPr>
              <a:t>mildare.</a:t>
            </a:r>
            <a:endParaRPr/>
          </a:p>
          <a:p>
            <a:pPr marL="179388" indent="-179388">
              <a:buSzPct val="75000"/>
              <a:buFont typeface="Wingdings"/>
              <a:buChar char="§"/>
              <a:defRPr/>
            </a:pPr>
            <a:endParaRPr lang="sv-SE" sz="1600">
              <a:solidFill>
                <a:srgbClr val="000000"/>
              </a:solidFill>
            </a:endParaRPr>
          </a:p>
          <a:p>
            <a:pPr marL="179388" indent="-179388">
              <a:buSzPct val="75000"/>
              <a:buFont typeface="Wingdings"/>
              <a:buChar char="§"/>
              <a:defRPr/>
            </a:pPr>
            <a:r>
              <a:rPr lang="sv-SE" sz="1600">
                <a:solidFill>
                  <a:srgbClr val="000000"/>
                </a:solidFill>
              </a:rPr>
              <a:t>Det största snödjupet under vintern uppmättes till 158 cm den 20 februari i Katterjåkk</a:t>
            </a:r>
            <a:r>
              <a:rPr lang="sv-SE" sz="1600">
                <a:solidFill>
                  <a:srgbClr val="000000"/>
                </a:solidFill>
              </a:rPr>
              <a:t>.</a:t>
            </a:r>
            <a:endParaRPr/>
          </a:p>
        </p:txBody>
      </p:sp>
      <p:sp>
        <p:nvSpPr>
          <p:cNvPr id="6" name="Rubrik 1" hidden="0"/>
          <p:cNvSpPr>
            <a:spLocks noAdjustHandles="0" noChangeArrowheads="0"/>
          </p:cNvSpPr>
          <p:nvPr isPhoto="0" userDrawn="0"/>
        </p:nvSpPr>
        <p:spPr bwMode="auto">
          <a:xfrm>
            <a:off x="610662" y="786582"/>
            <a:ext cx="7634287" cy="106945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  <a:latin typeface="Arial Black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latin typeface="Arial Black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sv-SE" sz="2800"/>
              <a:t>Kortvarigt snötäcke i söder</a:t>
            </a:r>
            <a:endParaRPr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Tx/>
              <a:buNone/>
              <a:defRPr/>
            </a:pPr>
            <a:r>
              <a:rPr lang="sv-SE" sz="1800" b="1">
                <a:solidFill>
                  <a:srgbClr val="000000"/>
                </a:solidFill>
                <a:latin typeface="+mn-lt"/>
              </a:rPr>
              <a:t>Snödjup </a:t>
            </a:r>
            <a:r>
              <a:rPr lang="sv-SE" sz="1800" b="1">
                <a:solidFill>
                  <a:srgbClr val="000000"/>
                </a:solidFill>
                <a:latin typeface="+mn-lt"/>
              </a:rPr>
              <a:t>2019-01-15</a:t>
            </a:r>
            <a:endParaRPr/>
          </a:p>
          <a:p>
            <a:pPr>
              <a:spcBef>
                <a:spcPts val="0"/>
              </a:spcBef>
              <a:spcAft>
                <a:spcPts val="400"/>
              </a:spcAft>
              <a:defRPr/>
            </a:pPr>
            <a:endParaRPr lang="sv-SE" sz="2800"/>
          </a:p>
        </p:txBody>
      </p:sp>
      <p:sp>
        <p:nvSpPr>
          <p:cNvPr id="7" name="textruta 9" hidden="0"/>
          <p:cNvSpPr>
            <a:spLocks noAdjustHandles="0" noChangeArrowheads="0"/>
          </p:cNvSpPr>
          <p:nvPr isPhoto="0" userDrawn="0"/>
        </p:nvSpPr>
        <p:spPr bwMode="auto">
          <a:xfrm>
            <a:off x="601734" y="436529"/>
            <a:ext cx="113492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sv-SE" sz="900">
                <a:latin typeface="+mj-lt"/>
              </a:rPr>
              <a:t>VÄDERÅRET 2019</a:t>
            </a:r>
            <a:endParaRPr lang="sv-SE" sz="900">
              <a:latin typeface="+mj-lt"/>
            </a:endParaRPr>
          </a:p>
        </p:txBody>
      </p:sp>
      <p:sp>
        <p:nvSpPr>
          <p:cNvPr id="8" name="Rectangle 6" hidden="0"/>
          <p:cNvSpPr>
            <a:spLocks noChangeArrowheads="1" noGrp="1"/>
          </p:cNvSpPr>
          <p:nvPr isPhoto="0" userDrawn="0">
            <p:ph type="sldNum" sz="quarter" idx="4294967295" hasCustomPrompt="0"/>
          </p:nvPr>
        </p:nvSpPr>
        <p:spPr bwMode="auto">
          <a:xfrm>
            <a:off x="8487433" y="6667538"/>
            <a:ext cx="511175" cy="10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/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E560AB44-2D2E-436A-A514-8534E37AF1DB}" type="slidenum">
              <a:rPr lang="sv-SE"/>
              <a:t>9</a:t>
            </a:fld>
            <a:endParaRPr lang="sv-SE"/>
          </a:p>
        </p:txBody>
      </p:sp>
      <p:pic>
        <p:nvPicPr>
          <p:cNvPr id="9" name="Bildobjekt 3" hidden="0" title="Legend snödjup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092280" y="4239090"/>
            <a:ext cx="1116359" cy="254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ONLYOFFICE/6.2.0.0</Application>
  <DocSecurity>0</DocSecurity>
  <PresentationFormat>Bildspel på skärmen (4:3)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>SMHI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Året 2018 – Varmare än normalt</dc:title>
  <dc:subject/>
  <dc:creator>Engström Erik</dc:creator>
  <cp:keywords/>
  <dc:description/>
  <dc:identifier/>
  <dc:language/>
  <cp:lastModifiedBy>Pontus Wallin</cp:lastModifiedBy>
  <cp:revision>233</cp:revision>
  <dcterms:created xsi:type="dcterms:W3CDTF">2019-03-25T09:21:03Z</dcterms:created>
  <dcterms:modified xsi:type="dcterms:W3CDTF">2021-11-25T15:22:57Z</dcterms:modified>
  <cp:category/>
  <cp:contentStatus/>
  <cp:version/>
</cp:coreProperties>
</file>