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8" r:id="rId3"/>
    <p:sldMasterId id="2147483711" r:id="rId4"/>
  </p:sldMasterIdLst>
  <p:notesMasterIdLst>
    <p:notesMasterId r:id="rId37"/>
  </p:notesMasterIdLst>
  <p:sldIdLst>
    <p:sldId id="256"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1361" autoAdjust="0"/>
  </p:normalViewPr>
  <p:slideViewPr>
    <p:cSldViewPr showGuides="1">
      <p:cViewPr varScale="1">
        <p:scale>
          <a:sx n="137" d="100"/>
          <a:sy n="137" d="100"/>
        </p:scale>
        <p:origin x="456" y="192"/>
      </p:cViewPr>
      <p:guideLst>
        <p:guide orient="horz" pos="1620"/>
        <p:guide pos="288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DB1DD5-B9AD-4106-92E2-5D26309784B2}" type="datetimeFigureOut">
              <a:rPr lang="sv-SE" smtClean="0"/>
              <a:t>2020-06-16</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6B45B-6AAB-4B3D-AE73-ADA9BAFE5825}" type="slidenum">
              <a:rPr lang="sv-SE" smtClean="0"/>
              <a:t>‹#›</a:t>
            </a:fld>
            <a:endParaRPr lang="sv-SE"/>
          </a:p>
        </p:txBody>
      </p:sp>
    </p:spTree>
    <p:extLst>
      <p:ext uri="{BB962C8B-B14F-4D97-AF65-F5344CB8AC3E}">
        <p14:creationId xmlns:p14="http://schemas.microsoft.com/office/powerpoint/2010/main" val="1837719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986B45B-6AAB-4B3D-AE73-ADA9BAFE5825}" type="slidenum">
              <a:rPr lang="sv-SE" smtClean="0"/>
              <a:t>1</a:t>
            </a:fld>
            <a:endParaRPr lang="sv-SE"/>
          </a:p>
        </p:txBody>
      </p:sp>
    </p:spTree>
    <p:extLst>
      <p:ext uri="{BB962C8B-B14F-4D97-AF65-F5344CB8AC3E}">
        <p14:creationId xmlns:p14="http://schemas.microsoft.com/office/powerpoint/2010/main" val="2608921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986B45B-6AAB-4B3D-AE73-ADA9BAFE5825}" type="slidenum">
              <a:rPr lang="sv-SE" smtClean="0"/>
              <a:t>10</a:t>
            </a:fld>
            <a:endParaRPr lang="sv-SE"/>
          </a:p>
        </p:txBody>
      </p:sp>
    </p:spTree>
    <p:extLst>
      <p:ext uri="{BB962C8B-B14F-4D97-AF65-F5344CB8AC3E}">
        <p14:creationId xmlns:p14="http://schemas.microsoft.com/office/powerpoint/2010/main" val="17797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nuvarande system benämns varningsnivåerna med klass 1, 2 och 3. Efter april 2021 övergår detta till gul, orange och röd.</a:t>
            </a:r>
          </a:p>
          <a:p>
            <a:endParaRPr lang="sv-SE" dirty="0"/>
          </a:p>
          <a:p>
            <a:r>
              <a:rPr lang="sv-SE" sz="1200" b="0" i="0" u="none" strike="noStrike" kern="1200" dirty="0">
                <a:solidFill>
                  <a:schemeClr val="tx1"/>
                </a:solidFill>
                <a:effectLst/>
                <a:latin typeface="+mn-lt"/>
                <a:ea typeface="+mn-ea"/>
                <a:cs typeface="+mn-cs"/>
              </a:rPr>
              <a:t>”Risk” som fram till april 2021 utfärdas för allvarliga vädersituationer som har en förhöjd osäkerhet tas bort. Risk indikeras nu med blå färg på varningskartan. I motsvarande situationer i det nya varningssystemet kommer istället en varning att utfärdas och aktörernas uppmärksammas särskilt i WIS om att prognoserna som ligger till grund för varningen har en hög osäkerhet.</a:t>
            </a:r>
            <a:br>
              <a:rPr lang="sv-SE" kern="1200" dirty="0"/>
            </a:br>
            <a:endParaRPr lang="sv-SE" dirty="0"/>
          </a:p>
          <a:p>
            <a:r>
              <a:rPr lang="sv-SE" kern="1200" dirty="0"/>
              <a:t>SMHI publicerar även "Meddelande" för specifika vädersituationer där endast särskilda riskgrupper berörs. Det gäller till exempel ”Meddelande om höga temperaturer”. Meddelande kan också̊ publiceras när det handlar om en indirekt fara som uppstår på̊ grund av väder- eller vattenförhållanden , ofta under längre tid. SMHI publicerar från och med april 2021 meddelanden för: </a:t>
            </a:r>
          </a:p>
          <a:p>
            <a:pPr lvl="1"/>
            <a:r>
              <a:rPr lang="sv-SE" kern="1200" dirty="0"/>
              <a:t>Risk för vattenbrist </a:t>
            </a:r>
          </a:p>
          <a:p>
            <a:pPr lvl="1"/>
            <a:r>
              <a:rPr lang="sv-SE" kern="1200" dirty="0"/>
              <a:t>Höga temperaturer </a:t>
            </a:r>
          </a:p>
          <a:p>
            <a:pPr lvl="1"/>
            <a:r>
              <a:rPr lang="sv-SE" kern="1200" dirty="0"/>
              <a:t>Brandrisk</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B986B45B-6AAB-4B3D-AE73-ADA9BAFE5825}" type="slidenum">
              <a:rPr lang="sv-SE" smtClean="0"/>
              <a:t>11</a:t>
            </a:fld>
            <a:endParaRPr lang="sv-SE"/>
          </a:p>
        </p:txBody>
      </p:sp>
    </p:spTree>
    <p:extLst>
      <p:ext uri="{BB962C8B-B14F-4D97-AF65-F5344CB8AC3E}">
        <p14:creationId xmlns:p14="http://schemas.microsoft.com/office/powerpoint/2010/main" val="2308700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pPr marL="0" indent="0">
              <a:buNone/>
            </a:pPr>
            <a:r>
              <a:rPr lang="sv-SE" kern="0" dirty="0"/>
              <a:t>I nuvarande system beskrivs varningsnivåerna med en allmän definition. I det förnyade varningarna utgörs beskrivningen av en viss varningsnivå av fyra komponenter;</a:t>
            </a:r>
          </a:p>
          <a:p>
            <a:pPr marL="0" indent="0">
              <a:buNone/>
            </a:pPr>
            <a:endParaRPr lang="sv-SE" kern="0" dirty="0"/>
          </a:p>
          <a:p>
            <a:r>
              <a:rPr lang="sv-SE" kern="0" dirty="0"/>
              <a:t>Allmän definition</a:t>
            </a:r>
          </a:p>
          <a:p>
            <a:r>
              <a:rPr lang="sv-SE" kern="0" dirty="0"/>
              <a:t>En önskvärd respons från offentlig verksamhet</a:t>
            </a:r>
          </a:p>
          <a:p>
            <a:r>
              <a:rPr lang="sv-SE" kern="0" dirty="0"/>
              <a:t>En önskvärd respons från allmänheten</a:t>
            </a:r>
          </a:p>
          <a:p>
            <a:r>
              <a:rPr lang="sv-SE" kern="0" dirty="0"/>
              <a:t>Påverkansexempel som är exempel på konsekvenser som kan uppstå vid en viss varningstyp.</a:t>
            </a:r>
          </a:p>
          <a:p>
            <a:endParaRPr lang="sv-SE" dirty="0"/>
          </a:p>
        </p:txBody>
      </p:sp>
      <p:sp>
        <p:nvSpPr>
          <p:cNvPr id="4" name="Platshållare för bildnummer 3"/>
          <p:cNvSpPr>
            <a:spLocks noGrp="1"/>
          </p:cNvSpPr>
          <p:nvPr>
            <p:ph type="sldNum" sz="quarter" idx="10"/>
          </p:nvPr>
        </p:nvSpPr>
        <p:spPr/>
        <p:txBody>
          <a:bodyPr/>
          <a:lstStyle/>
          <a:p>
            <a:fld id="{B986B45B-6AAB-4B3D-AE73-ADA9BAFE5825}" type="slidenum">
              <a:rPr lang="sv-SE" smtClean="0"/>
              <a:t>12</a:t>
            </a:fld>
            <a:endParaRPr lang="sv-SE"/>
          </a:p>
        </p:txBody>
      </p:sp>
    </p:spTree>
    <p:extLst>
      <p:ext uri="{BB962C8B-B14F-4D97-AF65-F5344CB8AC3E}">
        <p14:creationId xmlns:p14="http://schemas.microsoft.com/office/powerpoint/2010/main" val="3699372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Idag utfärdas vädervarningar utifrån gränsvärden som i stor utsträckning är gemensamma för hela landet. Exempelvis är 5 mm snö (i smält form) på 6 timmar en klass 1-varning oberoende av var i Sverige och när på</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dygnet det inträffar. Detta medför att konsekvenserna som uppstår vid exempelvis en klass 1-varning för snö skiljer sig åt</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avsevärt</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geografiskt. </a:t>
            </a:r>
            <a:r>
              <a:rPr lang="sv-SE" sz="1200" dirty="0"/>
              <a:t>Andra aspekter utöver värdena som styr påverkan är föregående/efterföljande väder (ex mycket snö som man inte hunnit få undan) eller kombinationer av </a:t>
            </a:r>
            <a:br>
              <a:rPr lang="sv-SE" sz="1200" dirty="0"/>
            </a:br>
            <a:r>
              <a:rPr lang="sv-SE" sz="1200" dirty="0"/>
              <a:t>t ex högt vattenstånd i hav och höga flöden. Det kan också finnas en lokalt förhöjd känslighet (ex stora evenemang, eller nedsatt förmåga).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På vissa platser där samhället är anpassat och konsekvenserna därmed försumbara, utfärdas varningar ändå</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vilket får till följd att SMHI upplevs ”ropa på</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vargen”. I det förnyade varningssystemet kommer en viss nivå̊ av vädervarning motsvara en viss omfattning av konsekvenser. En varning för snö ska upplevas lika relevant oavsett om man bor i Kiruna eller i Malmö̈. </a:t>
            </a:r>
          </a:p>
          <a:p>
            <a:endParaRPr lang="sv-SE" dirty="0"/>
          </a:p>
        </p:txBody>
      </p:sp>
      <p:sp>
        <p:nvSpPr>
          <p:cNvPr id="4" name="Platshållare för bildnummer 3"/>
          <p:cNvSpPr>
            <a:spLocks noGrp="1"/>
          </p:cNvSpPr>
          <p:nvPr>
            <p:ph type="sldNum" sz="quarter" idx="10"/>
          </p:nvPr>
        </p:nvSpPr>
        <p:spPr/>
        <p:txBody>
          <a:bodyPr/>
          <a:lstStyle/>
          <a:p>
            <a:fld id="{B986B45B-6AAB-4B3D-AE73-ADA9BAFE5825}" type="slidenum">
              <a:rPr lang="sv-SE" smtClean="0"/>
              <a:t>13</a:t>
            </a:fld>
            <a:endParaRPr lang="sv-SE"/>
          </a:p>
        </p:txBody>
      </p:sp>
    </p:spTree>
    <p:extLst>
      <p:ext uri="{BB962C8B-B14F-4D97-AF65-F5344CB8AC3E}">
        <p14:creationId xmlns:p14="http://schemas.microsoft.com/office/powerpoint/2010/main" val="4253469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a:t>Regionalt anpassade tröskelvärden</a:t>
            </a:r>
          </a:p>
          <a:p>
            <a:r>
              <a:rPr lang="sv-SE" sz="1200" dirty="0"/>
              <a:t>Istället för fasta kriterier så anpassas riktvärdena för varningsnivåerna till var i landet som vädret infaller. Detta för att en viss nivå ska motsvara samma omfattning av konsekvenser över hela landet.</a:t>
            </a:r>
          </a:p>
          <a:p>
            <a:endParaRPr lang="sv-SE" dirty="0"/>
          </a:p>
          <a:p>
            <a:endParaRPr lang="sv-SE" dirty="0"/>
          </a:p>
          <a:p>
            <a:r>
              <a:rPr lang="sv-SE" b="1" i="1" dirty="0"/>
              <a:t>Riskfaktorer</a:t>
            </a:r>
          </a:p>
          <a:p>
            <a:r>
              <a:rPr lang="sv-SE" sz="1200" dirty="0"/>
              <a:t>Riskfaktorer är faktorer som är ett stöd i att bedöma konsekvenserna utifrån mer än enbart värden i prognosen. En riskfaktor skulle kunna vara till exempel tid på dygnet eller säsongen, kombinationer av väder som får mer påverkan eller påverkan av vädret som varit dagarna innan.</a:t>
            </a:r>
          </a:p>
          <a:p>
            <a:endParaRPr lang="sv-SE" sz="1200" dirty="0"/>
          </a:p>
          <a:p>
            <a:r>
              <a:rPr lang="sv-SE" b="1" i="1" dirty="0"/>
              <a:t>Ett nytt samverkansbaserat arbetssätt</a:t>
            </a:r>
          </a:p>
          <a:p>
            <a:r>
              <a:rPr lang="sv-SE" dirty="0"/>
              <a:t>För att fånga upp lokal och regional påverkan i beslutsunderlaget inför beslut införs ett nytt arbetssätt runt vädervarningar. Det nya arbetssättet innebär att samverkan med aktörerna integreras i arbetet med att ta fram beslutsunderlag inför beslut om varning.</a:t>
            </a:r>
            <a:endParaRPr lang="sv-SE" i="1" dirty="0"/>
          </a:p>
          <a:p>
            <a:endParaRPr lang="sv-SE" dirty="0"/>
          </a:p>
        </p:txBody>
      </p:sp>
      <p:sp>
        <p:nvSpPr>
          <p:cNvPr id="4" name="Platshållare för bildnummer 3"/>
          <p:cNvSpPr>
            <a:spLocks noGrp="1"/>
          </p:cNvSpPr>
          <p:nvPr>
            <p:ph type="sldNum" sz="quarter" idx="10"/>
          </p:nvPr>
        </p:nvSpPr>
        <p:spPr/>
        <p:txBody>
          <a:bodyPr/>
          <a:lstStyle/>
          <a:p>
            <a:fld id="{B986B45B-6AAB-4B3D-AE73-ADA9BAFE5825}" type="slidenum">
              <a:rPr lang="sv-SE" smtClean="0"/>
              <a:t>14</a:t>
            </a:fld>
            <a:endParaRPr lang="sv-SE"/>
          </a:p>
        </p:txBody>
      </p:sp>
    </p:spTree>
    <p:extLst>
      <p:ext uri="{BB962C8B-B14F-4D97-AF65-F5344CB8AC3E}">
        <p14:creationId xmlns:p14="http://schemas.microsoft.com/office/powerpoint/2010/main" val="690462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986B45B-6AAB-4B3D-AE73-ADA9BAFE5825}" type="slidenum">
              <a:rPr lang="sv-SE" smtClean="0"/>
              <a:t>15</a:t>
            </a:fld>
            <a:endParaRPr lang="sv-SE"/>
          </a:p>
        </p:txBody>
      </p:sp>
    </p:spTree>
    <p:extLst>
      <p:ext uri="{BB962C8B-B14F-4D97-AF65-F5344CB8AC3E}">
        <p14:creationId xmlns:p14="http://schemas.microsoft.com/office/powerpoint/2010/main" val="2379137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pPr>
            <a:r>
              <a:rPr lang="sv-SE" sz="1200" b="1" kern="1200" dirty="0"/>
              <a:t>Varningsnivå̊ och varningstyp </a:t>
            </a:r>
            <a:endParaRPr lang="sv-SE" sz="1200" dirty="0"/>
          </a:p>
          <a:p>
            <a:pPr marL="0" indent="0">
              <a:lnSpc>
                <a:spcPct val="90000"/>
              </a:lnSpc>
              <a:buNone/>
            </a:pPr>
            <a:r>
              <a:rPr lang="sv-SE" sz="1200" kern="1200" dirty="0"/>
              <a:t>För varje varning finns beskrivningar av gällande varningsnivå</a:t>
            </a:r>
            <a:r>
              <a:rPr lang="sv-SE" sz="1200" kern="1200" baseline="0" dirty="0"/>
              <a:t> </a:t>
            </a:r>
            <a:r>
              <a:rPr lang="sv-SE" sz="1200" kern="1200" dirty="0"/>
              <a:t>(gul, orange eller röd) samt varningstyp. Varningsnivå̊ och varningstyp framgår alltid i varningens rubrik. Vid flera samtidiga varningar finns beskrivning av vilken varningsnivå̊ som är mest allvarlig. </a:t>
            </a:r>
            <a:br>
              <a:rPr lang="sv-SE" sz="1200" kern="1200" dirty="0"/>
            </a:br>
            <a:endParaRPr lang="sv-SE" sz="1200" dirty="0"/>
          </a:p>
          <a:p>
            <a:pPr>
              <a:lnSpc>
                <a:spcPct val="90000"/>
              </a:lnSpc>
            </a:pPr>
            <a:r>
              <a:rPr lang="sv-SE" sz="1200" b="1" kern="1200" dirty="0"/>
              <a:t>Konsekvenser av vädret </a:t>
            </a:r>
            <a:endParaRPr lang="sv-SE" sz="1200" dirty="0"/>
          </a:p>
          <a:p>
            <a:pPr marL="0" indent="0">
              <a:lnSpc>
                <a:spcPct val="90000"/>
              </a:lnSpc>
              <a:buNone/>
            </a:pPr>
            <a:r>
              <a:rPr lang="sv-SE" sz="1200" kern="1200" dirty="0"/>
              <a:t>Med varje vädervarning följer exempel på</a:t>
            </a:r>
            <a:r>
              <a:rPr lang="sv-SE" sz="1200" kern="1200" baseline="0" dirty="0"/>
              <a:t> </a:t>
            </a:r>
            <a:r>
              <a:rPr lang="sv-SE" sz="1200" kern="1200" dirty="0"/>
              <a:t>konsekvenser som förväntas i samband med aktuell väderhändelse. </a:t>
            </a:r>
            <a:br>
              <a:rPr lang="sv-SE" sz="1200" kern="1200" dirty="0"/>
            </a:br>
            <a:endParaRPr lang="sv-SE" sz="1200" dirty="0"/>
          </a:p>
          <a:p>
            <a:pPr>
              <a:lnSpc>
                <a:spcPct val="90000"/>
              </a:lnSpc>
            </a:pPr>
            <a:r>
              <a:rPr lang="sv-SE" sz="1200" b="1" kern="1200" dirty="0"/>
              <a:t>Varningsperiod </a:t>
            </a:r>
            <a:endParaRPr lang="sv-SE" sz="1200" dirty="0"/>
          </a:p>
          <a:p>
            <a:pPr marL="0" indent="0">
              <a:lnSpc>
                <a:spcPct val="90000"/>
              </a:lnSpc>
              <a:buNone/>
            </a:pPr>
            <a:r>
              <a:rPr lang="sv-SE" sz="1200" kern="1200" dirty="0"/>
              <a:t>Start- och sluttid för utfärdade vädervarningar beskrivs inom ramen för fyra dygn framåt. </a:t>
            </a:r>
            <a:endParaRPr lang="sv-SE" dirty="0"/>
          </a:p>
        </p:txBody>
      </p:sp>
      <p:sp>
        <p:nvSpPr>
          <p:cNvPr id="4" name="Platshållare för bildnummer 3"/>
          <p:cNvSpPr>
            <a:spLocks noGrp="1"/>
          </p:cNvSpPr>
          <p:nvPr>
            <p:ph type="sldNum" sz="quarter" idx="10"/>
          </p:nvPr>
        </p:nvSpPr>
        <p:spPr/>
        <p:txBody>
          <a:bodyPr/>
          <a:lstStyle/>
          <a:p>
            <a:fld id="{B986B45B-6AAB-4B3D-AE73-ADA9BAFE5825}" type="slidenum">
              <a:rPr lang="sv-SE" smtClean="0"/>
              <a:t>16</a:t>
            </a:fld>
            <a:endParaRPr lang="sv-SE"/>
          </a:p>
        </p:txBody>
      </p:sp>
    </p:spTree>
    <p:extLst>
      <p:ext uri="{BB962C8B-B14F-4D97-AF65-F5344CB8AC3E}">
        <p14:creationId xmlns:p14="http://schemas.microsoft.com/office/powerpoint/2010/main" val="661453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pPr>
            <a:r>
              <a:rPr lang="sv-SE" sz="1200" b="1" kern="1200" dirty="0"/>
              <a:t>Vädrets förlopp </a:t>
            </a:r>
            <a:endParaRPr lang="sv-SE" sz="1200" dirty="0"/>
          </a:p>
          <a:p>
            <a:pPr marL="0" lvl="0" indent="0" fontAlgn="auto">
              <a:lnSpc>
                <a:spcPct val="90000"/>
              </a:lnSpc>
              <a:spcBef>
                <a:spcPts val="0"/>
              </a:spcBef>
              <a:spcAft>
                <a:spcPts val="0"/>
              </a:spcAft>
              <a:buSzTx/>
              <a:buNone/>
              <a:defRPr/>
            </a:pPr>
            <a:r>
              <a:rPr lang="sv-SE" sz="1200" kern="1200" dirty="0"/>
              <a:t>För varje utfärdad varning presenteras en översiktlig beskrivning av vädrets förlopp samt vilken intensitet som förväntas. Vid exempelvis en storm beskrivs stormens rörelse och hur kraftig vind som väntas.</a:t>
            </a:r>
            <a:br>
              <a:rPr lang="sv-SE" sz="1200" kern="1200" dirty="0"/>
            </a:br>
            <a:endParaRPr lang="sv-SE" sz="1200" b="1" kern="1200" dirty="0"/>
          </a:p>
          <a:p>
            <a:pPr>
              <a:lnSpc>
                <a:spcPct val="90000"/>
              </a:lnSpc>
            </a:pPr>
            <a:r>
              <a:rPr lang="sv-SE" sz="1200" b="1" kern="1200" dirty="0"/>
              <a:t>Varningsområden </a:t>
            </a:r>
            <a:endParaRPr lang="sv-SE" sz="1200" dirty="0"/>
          </a:p>
          <a:p>
            <a:pPr marL="0" indent="0">
              <a:lnSpc>
                <a:spcPct val="90000"/>
              </a:lnSpc>
              <a:buNone/>
            </a:pPr>
            <a:r>
              <a:rPr lang="sv-SE" sz="1200" kern="1200" dirty="0"/>
              <a:t>Det geografiska området, där vädret väntas ge påverkan, presenteras för varje utfärdad varning med en skräddarsydd karta. Tidigare fördefinierade varningsdi- strikt ersätts av meteorologens mer detaljerade beskrivning av var vädret kan orsaka störningar. </a:t>
            </a:r>
            <a:br>
              <a:rPr lang="sv-SE" sz="1200" kern="1200" dirty="0"/>
            </a:br>
            <a:endParaRPr lang="sv-SE" sz="1200" dirty="0"/>
          </a:p>
          <a:p>
            <a:pPr>
              <a:lnSpc>
                <a:spcPct val="90000"/>
              </a:lnSpc>
            </a:pPr>
            <a:r>
              <a:rPr lang="sv-SE" sz="1200" b="1" kern="1200" dirty="0"/>
              <a:t>Tillgänglighet </a:t>
            </a:r>
            <a:endParaRPr lang="sv-SE" sz="1200" dirty="0"/>
          </a:p>
          <a:p>
            <a:pPr marL="0" indent="0">
              <a:lnSpc>
                <a:spcPct val="90000"/>
              </a:lnSpc>
              <a:buNone/>
            </a:pPr>
            <a:r>
              <a:rPr lang="sv-SE" sz="1200" kern="1200" dirty="0"/>
              <a:t>De uppdaterade varningstjänsterna anpassas så att så många som möjligt, oavsett förmåga, ska kunna ta del av varningsinformationen på</a:t>
            </a:r>
            <a:r>
              <a:rPr lang="sv-SE" sz="1200" kern="1200" baseline="0" dirty="0"/>
              <a:t> </a:t>
            </a:r>
            <a:r>
              <a:rPr lang="sv-SE" sz="1200" kern="1200" dirty="0"/>
              <a:t>ett självständigt sätt. </a:t>
            </a:r>
            <a:endParaRPr lang="sv-SE" dirty="0"/>
          </a:p>
        </p:txBody>
      </p:sp>
      <p:sp>
        <p:nvSpPr>
          <p:cNvPr id="4" name="Platshållare för bildnummer 3"/>
          <p:cNvSpPr>
            <a:spLocks noGrp="1"/>
          </p:cNvSpPr>
          <p:nvPr>
            <p:ph type="sldNum" sz="quarter" idx="10"/>
          </p:nvPr>
        </p:nvSpPr>
        <p:spPr/>
        <p:txBody>
          <a:bodyPr/>
          <a:lstStyle/>
          <a:p>
            <a:fld id="{B986B45B-6AAB-4B3D-AE73-ADA9BAFE5825}" type="slidenum">
              <a:rPr lang="sv-SE" smtClean="0"/>
              <a:t>17</a:t>
            </a:fld>
            <a:endParaRPr lang="sv-SE"/>
          </a:p>
        </p:txBody>
      </p:sp>
    </p:spTree>
    <p:extLst>
      <p:ext uri="{BB962C8B-B14F-4D97-AF65-F5344CB8AC3E}">
        <p14:creationId xmlns:p14="http://schemas.microsoft.com/office/powerpoint/2010/main" val="3995839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986B45B-6AAB-4B3D-AE73-ADA9BAFE5825}" type="slidenum">
              <a:rPr lang="sv-SE" smtClean="0"/>
              <a:t>18</a:t>
            </a:fld>
            <a:endParaRPr lang="sv-SE"/>
          </a:p>
        </p:txBody>
      </p:sp>
    </p:spTree>
    <p:extLst>
      <p:ext uri="{BB962C8B-B14F-4D97-AF65-F5344CB8AC3E}">
        <p14:creationId xmlns:p14="http://schemas.microsoft.com/office/powerpoint/2010/main" val="1257398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Från och med april 2021 kommer bedömning av val av beslutsprocess inför beslut om vädervarning att initieras genom en bedömning, som görs av SMHIs vakthavande. Denna består av två delar:</a:t>
            </a:r>
            <a:br>
              <a:rPr lang="sv-SE" sz="1200" dirty="0"/>
            </a:br>
            <a:br>
              <a:rPr lang="sv-SE" sz="1200" dirty="0"/>
            </a:br>
            <a:r>
              <a:rPr lang="sv-SE" sz="1200" dirty="0"/>
              <a:t>1) En bedömning utifrån tröskelvärden som är anpassade utifrån den del av landet som berörs av vädret. </a:t>
            </a:r>
            <a:br>
              <a:rPr lang="sv-SE" sz="1200" dirty="0"/>
            </a:br>
            <a:r>
              <a:rPr lang="sv-SE" sz="1200" dirty="0"/>
              <a:t>2) En bedömning av situationen utifrån de nationella riskfaktorer som är aktuella. SMHIs vakthavande gör även en bedömning av behovet av samverkan. </a:t>
            </a:r>
          </a:p>
          <a:p>
            <a:endParaRPr lang="sv-SE" dirty="0"/>
          </a:p>
        </p:txBody>
      </p:sp>
      <p:sp>
        <p:nvSpPr>
          <p:cNvPr id="4" name="Platshållare för bildnummer 3"/>
          <p:cNvSpPr>
            <a:spLocks noGrp="1"/>
          </p:cNvSpPr>
          <p:nvPr>
            <p:ph type="sldNum" sz="quarter" idx="5"/>
          </p:nvPr>
        </p:nvSpPr>
        <p:spPr/>
        <p:txBody>
          <a:bodyPr/>
          <a:lstStyle/>
          <a:p>
            <a:fld id="{B986B45B-6AAB-4B3D-AE73-ADA9BAFE5825}" type="slidenum">
              <a:rPr lang="sv-SE" smtClean="0"/>
              <a:t>19</a:t>
            </a:fld>
            <a:endParaRPr lang="sv-SE"/>
          </a:p>
        </p:txBody>
      </p:sp>
    </p:spTree>
    <p:extLst>
      <p:ext uri="{BB962C8B-B14F-4D97-AF65-F5344CB8AC3E}">
        <p14:creationId xmlns:p14="http://schemas.microsoft.com/office/powerpoint/2010/main" val="96485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986B45B-6AAB-4B3D-AE73-ADA9BAFE5825}" type="slidenum">
              <a:rPr lang="sv-SE" smtClean="0"/>
              <a:t>2</a:t>
            </a:fld>
            <a:endParaRPr lang="sv-SE"/>
          </a:p>
        </p:txBody>
      </p:sp>
    </p:spTree>
    <p:extLst>
      <p:ext uri="{BB962C8B-B14F-4D97-AF65-F5344CB8AC3E}">
        <p14:creationId xmlns:p14="http://schemas.microsoft.com/office/powerpoint/2010/main" val="1416147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lvl="1" indent="0">
              <a:buNone/>
            </a:pPr>
            <a:r>
              <a:rPr lang="sv-SE" kern="1200" dirty="0"/>
              <a:t>För de varningstyper där SMHI bedömt att beslutsunderlaget kan bli bättre med hjälp av dialog med lokala och regionala aktörer integreras samverkan i beslutsprocessen, alternativ A. Vid alternativ A finns två</a:t>
            </a:r>
            <a:r>
              <a:rPr lang="sv-SE" kern="1200" baseline="0" dirty="0"/>
              <a:t> </a:t>
            </a:r>
            <a:r>
              <a:rPr lang="sv-SE" kern="1200" dirty="0"/>
              <a:t>varianter, A1 och A2. A1 är en ordinarie ”</a:t>
            </a:r>
            <a:r>
              <a:rPr lang="sv-SE" i="1" kern="1200" dirty="0"/>
              <a:t>Beslutsprocess med integrerad samverkan</a:t>
            </a:r>
            <a:r>
              <a:rPr lang="sv-SE" kern="1200" dirty="0"/>
              <a:t>”. </a:t>
            </a:r>
            <a:br>
              <a:rPr lang="sv-SE" kern="1200" dirty="0"/>
            </a:br>
            <a:endParaRPr lang="sv-SE" dirty="0"/>
          </a:p>
          <a:p>
            <a:pPr marL="457200" lvl="1" indent="0">
              <a:buNone/>
            </a:pPr>
            <a:r>
              <a:rPr lang="sv-SE" kern="1200" dirty="0"/>
              <a:t>För vissa varningstyper har SMHI bedömt att det inte behövs samverkan med andra aktörer inför beslut. En beslutsprocess utan samverkan kan till exempel vara aktuell när påverkan helt styrs av vädermässiga faktorer, eller när värdeutvecklingen är så osäker att en regional påverkansbedömning är svår att genomföra. Det kan också</a:t>
            </a:r>
            <a:r>
              <a:rPr lang="sv-SE" kern="1200" baseline="0" dirty="0"/>
              <a:t> </a:t>
            </a:r>
            <a:r>
              <a:rPr lang="sv-SE" kern="1200" dirty="0"/>
              <a:t>vara så att kriterierna för varningstypen är styrd av andra processer och då genomförs inte heller någon samverkan. Vid dessa varningstyper fattar SMHI beslut helt utifrån den bedömning som vakthavande gör. Denna process kallas ”</a:t>
            </a:r>
            <a:r>
              <a:rPr lang="sv-SE" i="1" kern="1200" dirty="0"/>
              <a:t>Beslutsprocess utan integrerad samverkan</a:t>
            </a:r>
            <a:r>
              <a:rPr lang="sv-SE" kern="1200" dirty="0"/>
              <a:t>” (alternativ B). Om det är aktuellt med alternativ B sker beslutsprocessen i stora drag som i det system som är gällande fram till april 2021. </a:t>
            </a:r>
          </a:p>
          <a:p>
            <a:pPr marL="457200" lvl="1" indent="0">
              <a:buNone/>
            </a:pPr>
            <a:endParaRPr lang="sv-SE" dirty="0"/>
          </a:p>
          <a:p>
            <a:pPr marL="457200" lvl="1" indent="0">
              <a:buNone/>
            </a:pPr>
            <a:r>
              <a:rPr lang="sv-SE" dirty="0"/>
              <a:t>Se nästa </a:t>
            </a:r>
            <a:r>
              <a:rPr lang="sv-SE" dirty="0" err="1"/>
              <a:t>slide</a:t>
            </a:r>
            <a:r>
              <a:rPr lang="sv-SE" dirty="0"/>
              <a:t> för att se vilka som ingår i A och B. </a:t>
            </a:r>
          </a:p>
          <a:p>
            <a:endParaRPr lang="sv-SE" dirty="0"/>
          </a:p>
          <a:p>
            <a:endParaRPr lang="sv-SE" dirty="0"/>
          </a:p>
        </p:txBody>
      </p:sp>
      <p:sp>
        <p:nvSpPr>
          <p:cNvPr id="4" name="Platshållare för bildnummer 3"/>
          <p:cNvSpPr>
            <a:spLocks noGrp="1"/>
          </p:cNvSpPr>
          <p:nvPr>
            <p:ph type="sldNum" sz="quarter" idx="10"/>
          </p:nvPr>
        </p:nvSpPr>
        <p:spPr/>
        <p:txBody>
          <a:bodyPr/>
          <a:lstStyle/>
          <a:p>
            <a:fld id="{B986B45B-6AAB-4B3D-AE73-ADA9BAFE5825}" type="slidenum">
              <a:rPr lang="sv-SE" smtClean="0"/>
              <a:t>20</a:t>
            </a:fld>
            <a:endParaRPr lang="sv-SE"/>
          </a:p>
        </p:txBody>
      </p:sp>
    </p:spTree>
    <p:extLst>
      <p:ext uri="{BB962C8B-B14F-4D97-AF65-F5344CB8AC3E}">
        <p14:creationId xmlns:p14="http://schemas.microsoft.com/office/powerpoint/2010/main" val="4082328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Det finns även Meddelande om Höga temperaturer för de lägre varianterna av höga temperaturer. Dessa kommer det inte samverkas runt. </a:t>
            </a:r>
            <a:endParaRPr lang="sv-SE" dirty="0"/>
          </a:p>
        </p:txBody>
      </p:sp>
      <p:sp>
        <p:nvSpPr>
          <p:cNvPr id="4" name="Platshållare för bildnummer 3"/>
          <p:cNvSpPr>
            <a:spLocks noGrp="1"/>
          </p:cNvSpPr>
          <p:nvPr>
            <p:ph type="sldNum" sz="quarter" idx="5"/>
          </p:nvPr>
        </p:nvSpPr>
        <p:spPr/>
        <p:txBody>
          <a:bodyPr/>
          <a:lstStyle/>
          <a:p>
            <a:fld id="{B986B45B-6AAB-4B3D-AE73-ADA9BAFE5825}" type="slidenum">
              <a:rPr lang="sv-SE" smtClean="0"/>
              <a:t>21</a:t>
            </a:fld>
            <a:endParaRPr lang="sv-SE"/>
          </a:p>
        </p:txBody>
      </p:sp>
    </p:spTree>
    <p:extLst>
      <p:ext uri="{BB962C8B-B14F-4D97-AF65-F5344CB8AC3E}">
        <p14:creationId xmlns:p14="http://schemas.microsoft.com/office/powerpoint/2010/main" val="1172533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Vid snabba väderförlopp kan det </a:t>
            </a:r>
            <a:endParaRPr lang="sv-SE" dirty="0"/>
          </a:p>
          <a:p>
            <a:r>
              <a:rPr lang="sv-SE" sz="1200" kern="1200" dirty="0">
                <a:solidFill>
                  <a:schemeClr val="tx1"/>
                </a:solidFill>
                <a:effectLst/>
                <a:latin typeface="+mn-lt"/>
                <a:ea typeface="+mn-ea"/>
                <a:cs typeface="+mn-cs"/>
              </a:rPr>
              <a:t>vara svårt att hinna med en samverkansprocess i samband med beslut. </a:t>
            </a:r>
            <a:r>
              <a:rPr lang="sv-SE" sz="1200" kern="1200" dirty="0" err="1">
                <a:solidFill>
                  <a:schemeClr val="tx1"/>
                </a:solidFill>
                <a:effectLst/>
                <a:latin typeface="+mn-lt"/>
                <a:ea typeface="+mn-ea"/>
                <a:cs typeface="+mn-cs"/>
              </a:rPr>
              <a:t>För</a:t>
            </a:r>
            <a:r>
              <a:rPr lang="sv-SE" sz="1200" kern="1200" dirty="0">
                <a:solidFill>
                  <a:schemeClr val="tx1"/>
                </a:solidFill>
                <a:effectLst/>
                <a:latin typeface="+mn-lt"/>
                <a:ea typeface="+mn-ea"/>
                <a:cs typeface="+mn-cs"/>
              </a:rPr>
              <a:t> att hantera dessa situationer finns en variant av beslutsprocess framtagen – ”</a:t>
            </a:r>
            <a:r>
              <a:rPr lang="sv-SE" sz="1200" i="1" kern="1200" dirty="0">
                <a:solidFill>
                  <a:schemeClr val="tx1"/>
                </a:solidFill>
                <a:effectLst/>
                <a:latin typeface="+mn-lt"/>
                <a:ea typeface="+mn-ea"/>
                <a:cs typeface="+mn-cs"/>
              </a:rPr>
              <a:t>Beslutsprocess med integrerad samverkan </a:t>
            </a:r>
            <a:r>
              <a:rPr lang="sv-SE" sz="1200" i="1" kern="1200">
                <a:solidFill>
                  <a:schemeClr val="tx1"/>
                </a:solidFill>
                <a:effectLst/>
                <a:latin typeface="+mn-lt"/>
                <a:ea typeface="+mn-ea"/>
                <a:cs typeface="+mn-cs"/>
              </a:rPr>
              <a:t>– Påskyndad </a:t>
            </a:r>
            <a:r>
              <a:rPr lang="sv-SE" sz="1200" i="1" kern="1200" dirty="0">
                <a:solidFill>
                  <a:schemeClr val="tx1"/>
                </a:solidFill>
                <a:effectLst/>
                <a:latin typeface="+mn-lt"/>
                <a:ea typeface="+mn-ea"/>
                <a:cs typeface="+mn-cs"/>
              </a:rPr>
              <a:t>process” </a:t>
            </a:r>
            <a:r>
              <a:rPr lang="sv-SE" sz="1200" kern="1200" dirty="0">
                <a:solidFill>
                  <a:schemeClr val="tx1"/>
                </a:solidFill>
                <a:effectLst/>
                <a:latin typeface="+mn-lt"/>
                <a:ea typeface="+mn-ea"/>
                <a:cs typeface="+mn-cs"/>
              </a:rPr>
              <a:t>(alternativ A2). </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B986B45B-6AAB-4B3D-AE73-ADA9BAFE5825}" type="slidenum">
              <a:rPr lang="sv-SE" smtClean="0"/>
              <a:t>22</a:t>
            </a:fld>
            <a:endParaRPr lang="sv-SE"/>
          </a:p>
        </p:txBody>
      </p:sp>
    </p:spTree>
    <p:extLst>
      <p:ext uri="{BB962C8B-B14F-4D97-AF65-F5344CB8AC3E}">
        <p14:creationId xmlns:p14="http://schemas.microsoft.com/office/powerpoint/2010/main" val="2211765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986B45B-6AAB-4B3D-AE73-ADA9BAFE5825}" type="slidenum">
              <a:rPr lang="sv-SE" smtClean="0"/>
              <a:t>23</a:t>
            </a:fld>
            <a:endParaRPr lang="sv-SE"/>
          </a:p>
        </p:txBody>
      </p:sp>
    </p:spTree>
    <p:extLst>
      <p:ext uri="{BB962C8B-B14F-4D97-AF65-F5344CB8AC3E}">
        <p14:creationId xmlns:p14="http://schemas.microsoft.com/office/powerpoint/2010/main" val="9588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986B45B-6AAB-4B3D-AE73-ADA9BAFE5825}" type="slidenum">
              <a:rPr lang="sv-SE" smtClean="0"/>
              <a:t>24</a:t>
            </a:fld>
            <a:endParaRPr lang="sv-SE"/>
          </a:p>
        </p:txBody>
      </p:sp>
    </p:spTree>
    <p:extLst>
      <p:ext uri="{BB962C8B-B14F-4D97-AF65-F5344CB8AC3E}">
        <p14:creationId xmlns:p14="http://schemas.microsoft.com/office/powerpoint/2010/main" val="291071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986B45B-6AAB-4B3D-AE73-ADA9BAFE5825}" type="slidenum">
              <a:rPr lang="sv-SE" smtClean="0"/>
              <a:t>25</a:t>
            </a:fld>
            <a:endParaRPr lang="sv-SE"/>
          </a:p>
        </p:txBody>
      </p:sp>
    </p:spTree>
    <p:extLst>
      <p:ext uri="{BB962C8B-B14F-4D97-AF65-F5344CB8AC3E}">
        <p14:creationId xmlns:p14="http://schemas.microsoft.com/office/powerpoint/2010/main" val="1230422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986B45B-6AAB-4B3D-AE73-ADA9BAFE5825}" type="slidenum">
              <a:rPr lang="sv-SE" smtClean="0"/>
              <a:t>26</a:t>
            </a:fld>
            <a:endParaRPr lang="sv-SE"/>
          </a:p>
        </p:txBody>
      </p:sp>
    </p:spTree>
    <p:extLst>
      <p:ext uri="{BB962C8B-B14F-4D97-AF65-F5344CB8AC3E}">
        <p14:creationId xmlns:p14="http://schemas.microsoft.com/office/powerpoint/2010/main" val="248953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986B45B-6AAB-4B3D-AE73-ADA9BAFE5825}" type="slidenum">
              <a:rPr lang="sv-SE" smtClean="0"/>
              <a:t>27</a:t>
            </a:fld>
            <a:endParaRPr lang="sv-SE"/>
          </a:p>
        </p:txBody>
      </p:sp>
    </p:spTree>
    <p:extLst>
      <p:ext uri="{BB962C8B-B14F-4D97-AF65-F5344CB8AC3E}">
        <p14:creationId xmlns:p14="http://schemas.microsoft.com/office/powerpoint/2010/main" val="753623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986B45B-6AAB-4B3D-AE73-ADA9BAFE5825}" type="slidenum">
              <a:rPr lang="sv-SE" smtClean="0"/>
              <a:t>28</a:t>
            </a:fld>
            <a:endParaRPr lang="sv-SE"/>
          </a:p>
        </p:txBody>
      </p:sp>
    </p:spTree>
    <p:extLst>
      <p:ext uri="{BB962C8B-B14F-4D97-AF65-F5344CB8AC3E}">
        <p14:creationId xmlns:p14="http://schemas.microsoft.com/office/powerpoint/2010/main" val="1662274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986B45B-6AAB-4B3D-AE73-ADA9BAFE5825}" type="slidenum">
              <a:rPr lang="sv-SE" smtClean="0"/>
              <a:t>29</a:t>
            </a:fld>
            <a:endParaRPr lang="sv-SE"/>
          </a:p>
        </p:txBody>
      </p:sp>
    </p:spTree>
    <p:extLst>
      <p:ext uri="{BB962C8B-B14F-4D97-AF65-F5344CB8AC3E}">
        <p14:creationId xmlns:p14="http://schemas.microsoft.com/office/powerpoint/2010/main" val="26184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986B45B-6AAB-4B3D-AE73-ADA9BAFE5825}" type="slidenum">
              <a:rPr lang="sv-SE" smtClean="0"/>
              <a:t>3</a:t>
            </a:fld>
            <a:endParaRPr lang="sv-SE"/>
          </a:p>
        </p:txBody>
      </p:sp>
    </p:spTree>
    <p:extLst>
      <p:ext uri="{BB962C8B-B14F-4D97-AF65-F5344CB8AC3E}">
        <p14:creationId xmlns:p14="http://schemas.microsoft.com/office/powerpoint/2010/main" val="118146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986B45B-6AAB-4B3D-AE73-ADA9BAFE5825}" type="slidenum">
              <a:rPr lang="sv-SE" smtClean="0"/>
              <a:t>30</a:t>
            </a:fld>
            <a:endParaRPr lang="sv-SE"/>
          </a:p>
        </p:txBody>
      </p:sp>
    </p:spTree>
    <p:extLst>
      <p:ext uri="{BB962C8B-B14F-4D97-AF65-F5344CB8AC3E}">
        <p14:creationId xmlns:p14="http://schemas.microsoft.com/office/powerpoint/2010/main" val="400193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986B45B-6AAB-4B3D-AE73-ADA9BAFE5825}" type="slidenum">
              <a:rPr lang="sv-SE" smtClean="0"/>
              <a:t>31</a:t>
            </a:fld>
            <a:endParaRPr lang="sv-SE"/>
          </a:p>
        </p:txBody>
      </p:sp>
    </p:spTree>
    <p:extLst>
      <p:ext uri="{BB962C8B-B14F-4D97-AF65-F5344CB8AC3E}">
        <p14:creationId xmlns:p14="http://schemas.microsoft.com/office/powerpoint/2010/main" val="184158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986B45B-6AAB-4B3D-AE73-ADA9BAFE5825}" type="slidenum">
              <a:rPr lang="sv-SE" smtClean="0"/>
              <a:t>32</a:t>
            </a:fld>
            <a:endParaRPr lang="sv-SE"/>
          </a:p>
        </p:txBody>
      </p:sp>
    </p:spTree>
    <p:extLst>
      <p:ext uri="{BB962C8B-B14F-4D97-AF65-F5344CB8AC3E}">
        <p14:creationId xmlns:p14="http://schemas.microsoft.com/office/powerpoint/2010/main" val="259079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Den 14 april är det datum som är planerat – dock kan mycket hända. Exempelvis kan den aktuella perioden vara en varningstät period och det därför är olämpligt att gå över i det nya just då. Beslut om övergångsdatum fattas närmre inpå och det är 14 april som är arbetsdatum. </a:t>
            </a:r>
            <a:endParaRPr lang="sv-SE" dirty="0"/>
          </a:p>
        </p:txBody>
      </p:sp>
      <p:sp>
        <p:nvSpPr>
          <p:cNvPr id="4" name="Platshållare för bildnummer 3"/>
          <p:cNvSpPr>
            <a:spLocks noGrp="1"/>
          </p:cNvSpPr>
          <p:nvPr>
            <p:ph type="sldNum" sz="quarter" idx="5"/>
          </p:nvPr>
        </p:nvSpPr>
        <p:spPr/>
        <p:txBody>
          <a:bodyPr/>
          <a:lstStyle/>
          <a:p>
            <a:fld id="{B986B45B-6AAB-4B3D-AE73-ADA9BAFE5825}" type="slidenum">
              <a:rPr lang="sv-SE" smtClean="0"/>
              <a:t>4</a:t>
            </a:fld>
            <a:endParaRPr lang="sv-SE"/>
          </a:p>
        </p:txBody>
      </p:sp>
    </p:spTree>
    <p:extLst>
      <p:ext uri="{BB962C8B-B14F-4D97-AF65-F5344CB8AC3E}">
        <p14:creationId xmlns:p14="http://schemas.microsoft.com/office/powerpoint/2010/main" val="43802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pPr>
            <a:r>
              <a:rPr lang="sv-SE" sz="1200" dirty="0"/>
              <a:t>Vädervarningar utgör en viktig del av samhällets förmåga att hantera svåra vädersituationer. Detta genom att varningarna är starten på samhällets responssystem inför besvärliga vädersituationer.</a:t>
            </a:r>
          </a:p>
          <a:p>
            <a:pPr>
              <a:lnSpc>
                <a:spcPct val="90000"/>
              </a:lnSpc>
            </a:pPr>
            <a:endParaRPr lang="sv-SE" sz="1200" dirty="0"/>
          </a:p>
          <a:p>
            <a:pPr>
              <a:lnSpc>
                <a:spcPct val="90000"/>
              </a:lnSpc>
            </a:pPr>
            <a:r>
              <a:rPr lang="sv-SE" sz="1200" dirty="0"/>
              <a:t>Systemet som är i bruk fram till april 2021 bygger på fasta kriterier som är gemensamma för hela landet. Dessa är oberoende av  omkringliggande förutsättningar såsom tid på dygn, lokal responsförmåga och föregående dagars väder.</a:t>
            </a:r>
          </a:p>
          <a:p>
            <a:pPr>
              <a:lnSpc>
                <a:spcPct val="90000"/>
              </a:lnSpc>
            </a:pPr>
            <a:endParaRPr lang="sv-SE" sz="1200" dirty="0"/>
          </a:p>
          <a:p>
            <a:pPr>
              <a:lnSpc>
                <a:spcPct val="90000"/>
              </a:lnSpc>
            </a:pPr>
            <a:r>
              <a:rPr lang="sv-SE" sz="1200" dirty="0"/>
              <a:t>För att uppnå mer relevanta vädervarningar införs konsekvensbaserade vädervarningar. Konsekvensbaserade vädervarningar är varningar där beslut om varning baseras på en bedömning av den påverkan som kan tänkas uppstå i samband med ett väder.</a:t>
            </a:r>
          </a:p>
          <a:p>
            <a:endParaRPr lang="sv-SE" dirty="0"/>
          </a:p>
        </p:txBody>
      </p:sp>
      <p:sp>
        <p:nvSpPr>
          <p:cNvPr id="4" name="Platshållare för bildnummer 3"/>
          <p:cNvSpPr>
            <a:spLocks noGrp="1"/>
          </p:cNvSpPr>
          <p:nvPr>
            <p:ph type="sldNum" sz="quarter" idx="10"/>
          </p:nvPr>
        </p:nvSpPr>
        <p:spPr/>
        <p:txBody>
          <a:bodyPr/>
          <a:lstStyle/>
          <a:p>
            <a:fld id="{B986B45B-6AAB-4B3D-AE73-ADA9BAFE5825}" type="slidenum">
              <a:rPr lang="sv-SE" smtClean="0"/>
              <a:t>5</a:t>
            </a:fld>
            <a:endParaRPr lang="sv-SE"/>
          </a:p>
        </p:txBody>
      </p:sp>
    </p:spTree>
    <p:extLst>
      <p:ext uri="{BB962C8B-B14F-4D97-AF65-F5344CB8AC3E}">
        <p14:creationId xmlns:p14="http://schemas.microsoft.com/office/powerpoint/2010/main" val="161766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Syftet med konsekvensbaserade vädervarningar är att ge ett bättre planerings- och beslutsunderlag inför svåra väderlägen - för såväl samhällsaktörer som individer i samhället</a:t>
            </a:r>
            <a:br>
              <a:rPr lang="sv-SE" dirty="0"/>
            </a:br>
            <a:endParaRPr lang="sv-SE" dirty="0"/>
          </a:p>
          <a:p>
            <a:r>
              <a:rPr lang="sv-SE" dirty="0"/>
              <a:t>Varningarna ska bli lättare att förstå och tolka utifrån vilka åtgärder som kan vidtas för att minska konsekvenserna av vädret.</a:t>
            </a:r>
            <a:br>
              <a:rPr lang="sv-SE" dirty="0"/>
            </a:br>
            <a:endParaRPr lang="sv-SE" dirty="0"/>
          </a:p>
          <a:p>
            <a:r>
              <a:rPr lang="sv-SE" dirty="0"/>
              <a:t>Det förnyade varningssystemet innebär ett visst merarbete för aktörerna såväl under införande som efter övergången – men de samhälleliga vinsterna är stora</a:t>
            </a:r>
          </a:p>
          <a:p>
            <a:endParaRPr lang="sv-SE" dirty="0"/>
          </a:p>
        </p:txBody>
      </p:sp>
      <p:sp>
        <p:nvSpPr>
          <p:cNvPr id="4" name="Platshållare för bildnummer 3"/>
          <p:cNvSpPr>
            <a:spLocks noGrp="1"/>
          </p:cNvSpPr>
          <p:nvPr>
            <p:ph type="sldNum" sz="quarter" idx="10"/>
          </p:nvPr>
        </p:nvSpPr>
        <p:spPr/>
        <p:txBody>
          <a:bodyPr/>
          <a:lstStyle/>
          <a:p>
            <a:fld id="{B986B45B-6AAB-4B3D-AE73-ADA9BAFE5825}" type="slidenum">
              <a:rPr lang="sv-SE" smtClean="0"/>
              <a:t>6</a:t>
            </a:fld>
            <a:endParaRPr lang="sv-SE"/>
          </a:p>
        </p:txBody>
      </p:sp>
    </p:spTree>
    <p:extLst>
      <p:ext uri="{BB962C8B-B14F-4D97-AF65-F5344CB8AC3E}">
        <p14:creationId xmlns:p14="http://schemas.microsoft.com/office/powerpoint/2010/main" val="382635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WMO (World </a:t>
            </a:r>
            <a:r>
              <a:rPr lang="sv-SE" dirty="0" err="1"/>
              <a:t>Meteorological</a:t>
            </a:r>
            <a:r>
              <a:rPr lang="sv-SE" dirty="0"/>
              <a:t> </a:t>
            </a:r>
            <a:r>
              <a:rPr lang="sv-SE" dirty="0" err="1"/>
              <a:t>Organization</a:t>
            </a:r>
            <a:r>
              <a:rPr lang="sv-SE" dirty="0"/>
              <a:t>) är ett FN-organ för meteorologi</a:t>
            </a:r>
          </a:p>
          <a:p>
            <a:pPr marL="0" indent="0">
              <a:buNone/>
            </a:pPr>
            <a:endParaRPr lang="sv-SE" dirty="0"/>
          </a:p>
          <a:p>
            <a:r>
              <a:rPr lang="sv-SE" kern="1200" dirty="0"/>
              <a:t>WMO lyfter fram kopplingar mellan samhällets oförmåga att uppskatta farorna vid oväder och de konsekvenser som uppstå. </a:t>
            </a:r>
            <a:r>
              <a:rPr lang="sv-SE" dirty="0"/>
              <a:t>De lyfter även att det finns stora samhälleliga vinster med att tillhandahålla vädervarningar som innehåller mer utförlig information om konsekvenser. Därför har WMO beslutat att stötta medlemsländerna i övergången till konsekvensbaserade vädervarningar och har med anledning av det tagit fram en </a:t>
            </a:r>
            <a:r>
              <a:rPr lang="sv-SE" dirty="0" err="1"/>
              <a:t>guideline</a:t>
            </a:r>
            <a:r>
              <a:rPr lang="sv-SE" dirty="0"/>
              <a:t> för detta.</a:t>
            </a:r>
          </a:p>
          <a:p>
            <a:endParaRPr lang="sv-SE" dirty="0"/>
          </a:p>
          <a:p>
            <a:r>
              <a:rPr lang="sv-SE" dirty="0"/>
              <a:t>Då ett väderinstitut inte kan förväntas kunna ha kunskap om samhällspåverkan vid en vädervarning så är samverkan en nyckelfaktor.</a:t>
            </a:r>
          </a:p>
          <a:p>
            <a:endParaRPr lang="sv-SE" dirty="0"/>
          </a:p>
          <a:p>
            <a:endParaRPr lang="sv-SE" dirty="0"/>
          </a:p>
        </p:txBody>
      </p:sp>
      <p:sp>
        <p:nvSpPr>
          <p:cNvPr id="4" name="Platshållare för bildnummer 3"/>
          <p:cNvSpPr>
            <a:spLocks noGrp="1"/>
          </p:cNvSpPr>
          <p:nvPr>
            <p:ph type="sldNum" sz="quarter" idx="10"/>
          </p:nvPr>
        </p:nvSpPr>
        <p:spPr/>
        <p:txBody>
          <a:bodyPr/>
          <a:lstStyle/>
          <a:p>
            <a:fld id="{B986B45B-6AAB-4B3D-AE73-ADA9BAFE5825}" type="slidenum">
              <a:rPr lang="sv-SE" smtClean="0"/>
              <a:t>7</a:t>
            </a:fld>
            <a:endParaRPr lang="sv-SE"/>
          </a:p>
        </p:txBody>
      </p:sp>
    </p:spTree>
    <p:extLst>
      <p:ext uri="{BB962C8B-B14F-4D97-AF65-F5344CB8AC3E}">
        <p14:creationId xmlns:p14="http://schemas.microsoft.com/office/powerpoint/2010/main" val="1724158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Förstudien </a:t>
            </a:r>
          </a:p>
          <a:p>
            <a:r>
              <a:rPr lang="sv-SE" dirty="0"/>
              <a:t>År 2016 genomfördes en förstudie med syfte att utreda Sveriges förutsättningar</a:t>
            </a:r>
            <a:r>
              <a:rPr lang="sv-SE" baseline="0" dirty="0"/>
              <a:t> </a:t>
            </a:r>
            <a:r>
              <a:rPr lang="sv-SE" dirty="0"/>
              <a:t>att införa ett konsekvensbaserat vädervarningssystem utifrån WMO:s definitioner. Inspiration för införandet hämtades från bland annat Storbritannien som sedan många år</a:t>
            </a:r>
            <a:r>
              <a:rPr lang="sv-SE" baseline="0" dirty="0"/>
              <a:t> </a:t>
            </a:r>
            <a:r>
              <a:rPr lang="sv-SE" dirty="0"/>
              <a:t>arbetat med konsekvensbaserade vädervarningar. </a:t>
            </a:r>
          </a:p>
          <a:p>
            <a:r>
              <a:rPr lang="sv-SE" dirty="0"/>
              <a:t>Resultatet av förstudien visade att de svenska samverkansstrukturerna medför goda förutsättningar att införa ett liknande system. Förstudien visade också</a:t>
            </a:r>
            <a:r>
              <a:rPr lang="sv-SE" baseline="0" dirty="0"/>
              <a:t> </a:t>
            </a:r>
            <a:r>
              <a:rPr lang="sv-SE" dirty="0"/>
              <a:t>att nyttan av ett konsekvensbaserat vädervarningssystem skulle vara stor för</a:t>
            </a:r>
            <a:r>
              <a:rPr lang="sv-SE" baseline="0" dirty="0"/>
              <a:t> såväl samhällsaktörerna som för samhället. </a:t>
            </a:r>
          </a:p>
          <a:p>
            <a:r>
              <a:rPr lang="sv-SE" dirty="0"/>
              <a:t>Ur förstudien kom även ett förslag på</a:t>
            </a:r>
            <a:r>
              <a:rPr lang="sv-SE" baseline="0" dirty="0"/>
              <a:t> </a:t>
            </a:r>
            <a:r>
              <a:rPr lang="sv-SE" dirty="0"/>
              <a:t>metodik för</a:t>
            </a:r>
            <a:r>
              <a:rPr lang="sv-SE" baseline="0" dirty="0"/>
              <a:t> </a:t>
            </a:r>
            <a:r>
              <a:rPr lang="sv-SE" dirty="0"/>
              <a:t>att gå över</a:t>
            </a:r>
            <a:r>
              <a:rPr lang="sv-SE" baseline="0" dirty="0"/>
              <a:t> </a:t>
            </a:r>
            <a:r>
              <a:rPr lang="sv-SE" dirty="0"/>
              <a:t>till konsekvensbaserade vädervarningar. Metodiken innebär ett nytt arbetssätt, en besluts-</a:t>
            </a:r>
            <a:br>
              <a:rPr lang="sv-SE" dirty="0"/>
            </a:br>
            <a:r>
              <a:rPr lang="sv-SE" dirty="0"/>
              <a:t>och samverkansprocess för vädervarningar. Beslutsprocessen startar vid uppmärksammande av</a:t>
            </a:r>
            <a:br>
              <a:rPr lang="sv-SE" dirty="0"/>
            </a:br>
            <a:r>
              <a:rPr lang="sv-SE" dirty="0"/>
              <a:t>en möjlig vädervarningssituation och slutar med ett beslut om varning. För att uppnå̊ en varning som är konsekvensbaserad integreras samverkan mellan SMHI och ett antal viktiga samhällsaktörer i beslutsprocessen. </a:t>
            </a:r>
          </a:p>
          <a:p>
            <a:endParaRPr lang="sv-SE" dirty="0"/>
          </a:p>
          <a:p>
            <a:r>
              <a:rPr lang="sv-SE" b="1" dirty="0"/>
              <a:t>Pilotprojektet </a:t>
            </a:r>
          </a:p>
          <a:p>
            <a:r>
              <a:rPr lang="sv-SE" dirty="0"/>
              <a:t>I pilotprojektet 2017—2018 testade och utvärderade ett urval centrala, regionala och lokala aktörer den tänkta besluts- och samverkansprocessen. Under pilotprojektet användes fyra varningstyper (snö, vind, höga flöden och högt vattenstånd) och tre </a:t>
            </a:r>
            <a:r>
              <a:rPr lang="sv-SE" dirty="0" err="1"/>
              <a:t>pilotlän</a:t>
            </a:r>
            <a:r>
              <a:rPr lang="sv-SE" dirty="0"/>
              <a:t> (Västernorrland, Jämtland och Västra Götaland). Under projektet genomfördes flera workshops och totalt fem regionala samverkansövningar. Under dessa testades metodiken utifrån funktionalitet och tillämpbarhet och när pilotprojektet avslutades hade metodiken konkretiserats till en fungerande och praktiskt användbar arbetsprocess. Under pilotprojektet tydliggjordes även kopplingarna till Gemensamma grunder för samverkan och ledning vid </a:t>
            </a:r>
          </a:p>
          <a:p>
            <a:r>
              <a:rPr lang="sv-SE" dirty="0"/>
              <a:t>Samhällsstörningar. Under projektets avslutande del genomfördes en bedömning av nyttan med ett förändrat varningssystem och innebörd för berörda aktörer, vilket motiverade uppstart av ett införandeprojekt. </a:t>
            </a:r>
          </a:p>
          <a:p>
            <a:endParaRPr lang="sv-SE" dirty="0"/>
          </a:p>
          <a:p>
            <a:r>
              <a:rPr lang="sv-SE" b="1" dirty="0"/>
              <a:t>Införandeprojektet </a:t>
            </a:r>
          </a:p>
          <a:p>
            <a:r>
              <a:rPr lang="sv-SE" dirty="0"/>
              <a:t>I mars 2019 startade införandeprojektet av konsekvensbaserade vädervarningar. Införandeprojektet drivs av SMHI i samverkan med samhällsaktörer från lokal, regional och central nivå.</a:t>
            </a:r>
            <a:r>
              <a:rPr lang="sv-SE" baseline="0" dirty="0"/>
              <a:t> </a:t>
            </a:r>
            <a:r>
              <a:rPr lang="sv-SE" dirty="0"/>
              <a:t>Det övergripande målet med projektet är att skapa samhälleliga förutsättningar för en övergång till konsekvensbaserade vädervarningar. I inledningen av projektet förankrades införandet i nätverket för Sveriges försvarsdirektörer för att uppnå förankring för arbetet hos länsstyrelserna. </a:t>
            </a:r>
          </a:p>
          <a:p>
            <a:endParaRPr lang="sv-SE" dirty="0"/>
          </a:p>
          <a:p>
            <a:r>
              <a:rPr lang="sv-SE" dirty="0"/>
              <a:t>Pilotprojektet och införandeprojektet är finansierat via MSB från anslag 2:4 Krisberedskap för utvecklings- och samverkansprojekt. </a:t>
            </a:r>
          </a:p>
          <a:p>
            <a:endParaRPr lang="sv-SE" dirty="0"/>
          </a:p>
          <a:p>
            <a:endParaRPr lang="sv-SE" dirty="0"/>
          </a:p>
        </p:txBody>
      </p:sp>
      <p:sp>
        <p:nvSpPr>
          <p:cNvPr id="4" name="Platshållare för bildnummer 3"/>
          <p:cNvSpPr>
            <a:spLocks noGrp="1"/>
          </p:cNvSpPr>
          <p:nvPr>
            <p:ph type="sldNum" sz="quarter" idx="10"/>
          </p:nvPr>
        </p:nvSpPr>
        <p:spPr/>
        <p:txBody>
          <a:bodyPr/>
          <a:lstStyle/>
          <a:p>
            <a:fld id="{B986B45B-6AAB-4B3D-AE73-ADA9BAFE5825}" type="slidenum">
              <a:rPr lang="sv-SE" smtClean="0"/>
              <a:t>8</a:t>
            </a:fld>
            <a:endParaRPr lang="sv-SE"/>
          </a:p>
        </p:txBody>
      </p:sp>
    </p:spTree>
    <p:extLst>
      <p:ext uri="{BB962C8B-B14F-4D97-AF65-F5344CB8AC3E}">
        <p14:creationId xmlns:p14="http://schemas.microsoft.com/office/powerpoint/2010/main" val="750777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986B45B-6AAB-4B3D-AE73-ADA9BAFE5825}" type="slidenum">
              <a:rPr lang="sv-SE" smtClean="0"/>
              <a:t>9</a:t>
            </a:fld>
            <a:endParaRPr lang="sv-SE"/>
          </a:p>
        </p:txBody>
      </p:sp>
    </p:spTree>
    <p:extLst>
      <p:ext uri="{BB962C8B-B14F-4D97-AF65-F5344CB8AC3E}">
        <p14:creationId xmlns:p14="http://schemas.microsoft.com/office/powerpoint/2010/main" val="1838509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6875" name="Rectangle 3"/>
          <p:cNvSpPr>
            <a:spLocks noGrp="1" noChangeArrowheads="1"/>
          </p:cNvSpPr>
          <p:nvPr>
            <p:ph type="ctrTitle"/>
          </p:nvPr>
        </p:nvSpPr>
        <p:spPr>
          <a:xfrm>
            <a:off x="519116" y="2221708"/>
            <a:ext cx="8226425" cy="1102519"/>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a:t>Klicka här för att ändra format</a:t>
            </a:r>
          </a:p>
        </p:txBody>
      </p:sp>
      <p:sp>
        <p:nvSpPr>
          <p:cNvPr id="36876" name="Rectangle 4"/>
          <p:cNvSpPr>
            <a:spLocks noGrp="1" noChangeArrowheads="1"/>
          </p:cNvSpPr>
          <p:nvPr>
            <p:ph type="subTitle" idx="1"/>
          </p:nvPr>
        </p:nvSpPr>
        <p:spPr>
          <a:xfrm>
            <a:off x="531815" y="1753793"/>
            <a:ext cx="8213725" cy="421481"/>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a:t>Klicka här för att ändra format på underrubrik i bakgrunden</a:t>
            </a:r>
          </a:p>
        </p:txBody>
      </p:sp>
      <p:pic>
        <p:nvPicPr>
          <p:cNvPr id="7" name="Picture 11" descr="SMHI Logotype_svart_new"/>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4763" y="293688"/>
            <a:ext cx="1185862"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2020-06-16</a:t>
            </a:fld>
            <a:endParaRPr lang="sv-SE"/>
          </a:p>
        </p:txBody>
      </p:sp>
    </p:spTree>
    <p:extLst>
      <p:ext uri="{BB962C8B-B14F-4D97-AF65-F5344CB8AC3E}">
        <p14:creationId xmlns:p14="http://schemas.microsoft.com/office/powerpoint/2010/main" val="396192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3" y="621507"/>
            <a:ext cx="1908175" cy="4035029"/>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621507"/>
            <a:ext cx="5573712" cy="403502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2020-06-16</a:t>
            </a:fld>
            <a:endParaRPr lang="sv-SE"/>
          </a:p>
        </p:txBody>
      </p:sp>
    </p:spTree>
    <p:extLst>
      <p:ext uri="{BB962C8B-B14F-4D97-AF65-F5344CB8AC3E}">
        <p14:creationId xmlns:p14="http://schemas.microsoft.com/office/powerpoint/2010/main" val="385645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1" y="621508"/>
            <a:ext cx="7634287" cy="613172"/>
          </a:xfrm>
        </p:spPr>
        <p:txBody>
          <a:bodyPr/>
          <a:lstStyle/>
          <a:p>
            <a:r>
              <a:rPr lang="sv-SE"/>
              <a:t>Klicka här för att ändra format</a:t>
            </a:r>
          </a:p>
        </p:txBody>
      </p:sp>
      <p:sp>
        <p:nvSpPr>
          <p:cNvPr id="3" name="Platshållare för text 2"/>
          <p:cNvSpPr>
            <a:spLocks noGrp="1"/>
          </p:cNvSpPr>
          <p:nvPr>
            <p:ph type="body" sz="half" idx="1"/>
          </p:nvPr>
        </p:nvSpPr>
        <p:spPr>
          <a:xfrm>
            <a:off x="757238" y="1291830"/>
            <a:ext cx="3740150"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2020-06-16</a:t>
            </a:fld>
            <a:endParaRPr lang="sv-SE"/>
          </a:p>
        </p:txBody>
      </p:sp>
    </p:spTree>
    <p:extLst>
      <p:ext uri="{BB962C8B-B14F-4D97-AF65-F5344CB8AC3E}">
        <p14:creationId xmlns:p14="http://schemas.microsoft.com/office/powerpoint/2010/main" val="6094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3" y="220266"/>
            <a:ext cx="1190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6" y="2221708"/>
            <a:ext cx="8226425" cy="1102519"/>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a:t>Klicka här för att ändra format</a:t>
            </a:r>
          </a:p>
        </p:txBody>
      </p:sp>
      <p:sp>
        <p:nvSpPr>
          <p:cNvPr id="37891" name="Rectangle 4"/>
          <p:cNvSpPr>
            <a:spLocks noGrp="1" noChangeArrowheads="1"/>
          </p:cNvSpPr>
          <p:nvPr>
            <p:ph type="subTitle" idx="1"/>
          </p:nvPr>
        </p:nvSpPr>
        <p:spPr>
          <a:xfrm>
            <a:off x="531815" y="1753793"/>
            <a:ext cx="8213725" cy="421481"/>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a:t>Klicka här för att ändra format på underrubrik i bakgrunden</a:t>
            </a:r>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pPr/>
              <a:t>2020-06-16</a:t>
            </a:fld>
            <a:endParaRPr lang="sv-SE"/>
          </a:p>
        </p:txBody>
      </p:sp>
    </p:spTree>
    <p:extLst>
      <p:ext uri="{BB962C8B-B14F-4D97-AF65-F5344CB8AC3E}">
        <p14:creationId xmlns:p14="http://schemas.microsoft.com/office/powerpoint/2010/main" val="4092476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pPr/>
              <a:t>2020-06-16</a:t>
            </a:fld>
            <a:endParaRPr lang="sv-SE"/>
          </a:p>
        </p:txBody>
      </p:sp>
    </p:spTree>
    <p:extLst>
      <p:ext uri="{BB962C8B-B14F-4D97-AF65-F5344CB8AC3E}">
        <p14:creationId xmlns:p14="http://schemas.microsoft.com/office/powerpoint/2010/main" val="3545192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291830"/>
            <a:ext cx="3740150" cy="3302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02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pPr/>
              <a:t>2020-06-16</a:t>
            </a:fld>
            <a:endParaRPr lang="sv-SE"/>
          </a:p>
        </p:txBody>
      </p:sp>
    </p:spTree>
    <p:extLst>
      <p:ext uri="{BB962C8B-B14F-4D97-AF65-F5344CB8AC3E}">
        <p14:creationId xmlns:p14="http://schemas.microsoft.com/office/powerpoint/2010/main" val="2321704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pPr/>
              <a:t>2020-06-16</a:t>
            </a:fld>
            <a:endParaRPr lang="sv-SE"/>
          </a:p>
        </p:txBody>
      </p:sp>
    </p:spTree>
    <p:extLst>
      <p:ext uri="{BB962C8B-B14F-4D97-AF65-F5344CB8AC3E}">
        <p14:creationId xmlns:p14="http://schemas.microsoft.com/office/powerpoint/2010/main" val="11437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pPr/>
              <a:t>2020-06-16</a:t>
            </a:fld>
            <a:endParaRPr lang="sv-SE"/>
          </a:p>
        </p:txBody>
      </p:sp>
    </p:spTree>
    <p:extLst>
      <p:ext uri="{BB962C8B-B14F-4D97-AF65-F5344CB8AC3E}">
        <p14:creationId xmlns:p14="http://schemas.microsoft.com/office/powerpoint/2010/main" val="2151777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pPr/>
              <a:t>2020-06-16</a:t>
            </a:fld>
            <a:endParaRPr lang="sv-SE"/>
          </a:p>
        </p:txBody>
      </p:sp>
    </p:spTree>
    <p:extLst>
      <p:ext uri="{BB962C8B-B14F-4D97-AF65-F5344CB8AC3E}">
        <p14:creationId xmlns:p14="http://schemas.microsoft.com/office/powerpoint/2010/main" val="217638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2020-06-16</a:t>
            </a:fld>
            <a:endParaRPr lang="sv-SE"/>
          </a:p>
        </p:txBody>
      </p:sp>
    </p:spTree>
    <p:extLst>
      <p:ext uri="{BB962C8B-B14F-4D97-AF65-F5344CB8AC3E}">
        <p14:creationId xmlns:p14="http://schemas.microsoft.com/office/powerpoint/2010/main" val="2649861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3" y="204787"/>
            <a:ext cx="3008313" cy="871538"/>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pPr/>
              <a:t>2020-06-16</a:t>
            </a:fld>
            <a:endParaRPr lang="sv-SE"/>
          </a:p>
        </p:txBody>
      </p:sp>
    </p:spTree>
    <p:extLst>
      <p:ext uri="{BB962C8B-B14F-4D97-AF65-F5344CB8AC3E}">
        <p14:creationId xmlns:p14="http://schemas.microsoft.com/office/powerpoint/2010/main" val="1264638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1"/>
            <a:ext cx="5486400" cy="425054"/>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pPr/>
              <a:t>2020-06-16</a:t>
            </a:fld>
            <a:endParaRPr lang="sv-SE"/>
          </a:p>
        </p:txBody>
      </p:sp>
    </p:spTree>
    <p:extLst>
      <p:ext uri="{BB962C8B-B14F-4D97-AF65-F5344CB8AC3E}">
        <p14:creationId xmlns:p14="http://schemas.microsoft.com/office/powerpoint/2010/main" val="3361347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pPr/>
              <a:t>2020-06-16</a:t>
            </a:fld>
            <a:endParaRPr lang="sv-SE"/>
          </a:p>
        </p:txBody>
      </p:sp>
    </p:spTree>
    <p:extLst>
      <p:ext uri="{BB962C8B-B14F-4D97-AF65-F5344CB8AC3E}">
        <p14:creationId xmlns:p14="http://schemas.microsoft.com/office/powerpoint/2010/main" val="4055513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3" y="621506"/>
            <a:ext cx="1908175" cy="3973116"/>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621506"/>
            <a:ext cx="5573712" cy="3973116"/>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pPr/>
              <a:t>2020-06-16</a:t>
            </a:fld>
            <a:endParaRPr lang="sv-SE"/>
          </a:p>
        </p:txBody>
      </p:sp>
    </p:spTree>
    <p:extLst>
      <p:ext uri="{BB962C8B-B14F-4D97-AF65-F5344CB8AC3E}">
        <p14:creationId xmlns:p14="http://schemas.microsoft.com/office/powerpoint/2010/main" val="894104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1" y="621508"/>
            <a:ext cx="7634287" cy="613172"/>
          </a:xfrm>
        </p:spPr>
        <p:txBody>
          <a:bodyPr/>
          <a:lstStyle/>
          <a:p>
            <a:r>
              <a:rPr lang="sv-SE"/>
              <a:t>Klicka här för att ändra format</a:t>
            </a:r>
          </a:p>
        </p:txBody>
      </p:sp>
      <p:sp>
        <p:nvSpPr>
          <p:cNvPr id="3" name="Platshållare för text 2"/>
          <p:cNvSpPr>
            <a:spLocks noGrp="1"/>
          </p:cNvSpPr>
          <p:nvPr>
            <p:ph type="body" sz="half" idx="1"/>
          </p:nvPr>
        </p:nvSpPr>
        <p:spPr>
          <a:xfrm>
            <a:off x="757238" y="1291830"/>
            <a:ext cx="3740150"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a:xfrm>
            <a:off x="431800" y="426245"/>
            <a:ext cx="6858000" cy="80963"/>
          </a:xfrm>
        </p:spPr>
        <p:txBody>
          <a:bodyPr/>
          <a:lstStyle>
            <a:lvl1pPr>
              <a:defRPr/>
            </a:lvl1pPr>
          </a:lstStyle>
          <a:p>
            <a:r>
              <a:rPr lang="sv-SE"/>
              <a:t>Exempel på sidhuvud - ÅÅÅÅ MM DD (Välj Visa, Sidhuvud sidfot för att ändra)</a:t>
            </a:r>
          </a:p>
        </p:txBody>
      </p:sp>
      <p:sp>
        <p:nvSpPr>
          <p:cNvPr id="6" name="Platshållare för bildnummer 5"/>
          <p:cNvSpPr>
            <a:spLocks noGrp="1"/>
          </p:cNvSpPr>
          <p:nvPr>
            <p:ph type="sldNum" sz="quarter" idx="11"/>
          </p:nvPr>
        </p:nvSpPr>
        <p:spPr>
          <a:xfrm>
            <a:off x="8234366" y="4911329"/>
            <a:ext cx="511175" cy="80963"/>
          </a:xfrm>
        </p:spPr>
        <p:txBody>
          <a:bodyPr/>
          <a:lstStyle>
            <a:lvl1pPr>
              <a:defRPr/>
            </a:lvl1pPr>
          </a:lstStyle>
          <a:p>
            <a:pPr>
              <a:defRPr/>
            </a:pPr>
            <a:fld id="{3246301B-971C-4865-ADC1-277655B24857}" type="slidenum">
              <a:rPr lang="sv-SE"/>
              <a:pPr>
                <a:defRPr/>
              </a:pPr>
              <a:t>‹#›</a:t>
            </a:fld>
            <a:endParaRPr lang="sv-SE"/>
          </a:p>
        </p:txBody>
      </p:sp>
      <p:sp>
        <p:nvSpPr>
          <p:cNvPr id="7" name="Platshållare för datum 6"/>
          <p:cNvSpPr>
            <a:spLocks noGrp="1"/>
          </p:cNvSpPr>
          <p:nvPr>
            <p:ph type="dt" sz="half" idx="12"/>
          </p:nvPr>
        </p:nvSpPr>
        <p:spPr>
          <a:xfrm>
            <a:off x="431800" y="323851"/>
            <a:ext cx="2133600" cy="80963"/>
          </a:xfrm>
        </p:spPr>
        <p:txBody>
          <a:bodyPr/>
          <a:lstStyle>
            <a:lvl1pPr>
              <a:defRPr/>
            </a:lvl1pPr>
          </a:lstStyle>
          <a:p>
            <a:fld id="{9529641F-83AB-4E9D-BAC6-48AB68F2E59B}" type="datetime1">
              <a:rPr lang="sv-SE"/>
              <a:pPr/>
              <a:t>2020-06-16</a:t>
            </a:fld>
            <a:endParaRPr lang="sv-SE"/>
          </a:p>
        </p:txBody>
      </p:sp>
    </p:spTree>
    <p:extLst>
      <p:ext uri="{BB962C8B-B14F-4D97-AF65-F5344CB8AC3E}">
        <p14:creationId xmlns:p14="http://schemas.microsoft.com/office/powerpoint/2010/main" val="63151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6877" name="Picture 13" descr="front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0716"/>
            <a:ext cx="9182100" cy="5164932"/>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1" descr="SMHI Logotype_svart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63" y="220267"/>
            <a:ext cx="11858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6" y="2221708"/>
            <a:ext cx="8226425" cy="1102519"/>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a:t>Klicka här för att ändra format</a:t>
            </a:r>
          </a:p>
        </p:txBody>
      </p:sp>
      <p:sp>
        <p:nvSpPr>
          <p:cNvPr id="36876" name="Rectangle 4"/>
          <p:cNvSpPr>
            <a:spLocks noGrp="1" noChangeArrowheads="1"/>
          </p:cNvSpPr>
          <p:nvPr>
            <p:ph type="subTitle" idx="1"/>
          </p:nvPr>
        </p:nvSpPr>
        <p:spPr>
          <a:xfrm>
            <a:off x="531815" y="1753793"/>
            <a:ext cx="8213725" cy="421481"/>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a:t>Klicka här för att ändra format på underrubrik i bakgrunden</a:t>
            </a:r>
          </a:p>
        </p:txBody>
      </p:sp>
      <p:pic>
        <p:nvPicPr>
          <p:cNvPr id="6" name="Picture 13" descr="front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10716"/>
            <a:ext cx="9182100" cy="5164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SMHI Logotype_svart_ne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4763" y="220267"/>
            <a:ext cx="11858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6C1B99D5-E59A-444C-BD10-52EA5CDCFCF6}"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4709E285-8C5F-4F90-A746-E99902CAF33B}" type="datetime1">
              <a:rPr lang="sv-SE" smtClean="0"/>
              <a:pPr/>
              <a:t>2020-06-16</a:t>
            </a:fld>
            <a:endParaRPr lang="sv-SE"/>
          </a:p>
        </p:txBody>
      </p:sp>
    </p:spTree>
    <p:extLst>
      <p:ext uri="{BB962C8B-B14F-4D97-AF65-F5344CB8AC3E}">
        <p14:creationId xmlns:p14="http://schemas.microsoft.com/office/powerpoint/2010/main" val="2649861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66BB4E01-B607-4627-96BD-879611A956D0}"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C7DE6777-E126-4123-8A01-0D08418C9B72}" type="datetime1">
              <a:rPr lang="sv-SE" smtClean="0"/>
              <a:pPr/>
              <a:t>2020-06-16</a:t>
            </a:fld>
            <a:endParaRPr lang="sv-SE"/>
          </a:p>
        </p:txBody>
      </p:sp>
    </p:spTree>
    <p:extLst>
      <p:ext uri="{BB962C8B-B14F-4D97-AF65-F5344CB8AC3E}">
        <p14:creationId xmlns:p14="http://schemas.microsoft.com/office/powerpoint/2010/main" val="4058912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291830"/>
            <a:ext cx="3740150" cy="33647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49D8817C-5447-4384-AE96-F064ACCCC36D}"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3C8BAC10-2457-43DB-BB62-9D08F5FD11D3}" type="datetime1">
              <a:rPr lang="sv-SE" smtClean="0"/>
              <a:pPr/>
              <a:t>2020-06-16</a:t>
            </a:fld>
            <a:endParaRPr lang="sv-SE"/>
          </a:p>
        </p:txBody>
      </p:sp>
    </p:spTree>
    <p:extLst>
      <p:ext uri="{BB962C8B-B14F-4D97-AF65-F5344CB8AC3E}">
        <p14:creationId xmlns:p14="http://schemas.microsoft.com/office/powerpoint/2010/main" val="323431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69E88E30-EA9E-47C5-B1E4-159EC579DC0D}" type="slidenum">
              <a:rPr lang="sv-SE" smtClean="0"/>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9AF61FD1-E8F9-4C2B-BB3E-515BC36455ED}" type="datetime1">
              <a:rPr lang="sv-SE" smtClean="0"/>
              <a:pPr/>
              <a:t>2020-06-16</a:t>
            </a:fld>
            <a:endParaRPr lang="sv-SE"/>
          </a:p>
        </p:txBody>
      </p:sp>
    </p:spTree>
    <p:extLst>
      <p:ext uri="{BB962C8B-B14F-4D97-AF65-F5344CB8AC3E}">
        <p14:creationId xmlns:p14="http://schemas.microsoft.com/office/powerpoint/2010/main" val="152442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2020-06-16</a:t>
            </a:fld>
            <a:endParaRPr lang="sv-SE"/>
          </a:p>
        </p:txBody>
      </p:sp>
    </p:spTree>
    <p:extLst>
      <p:ext uri="{BB962C8B-B14F-4D97-AF65-F5344CB8AC3E}">
        <p14:creationId xmlns:p14="http://schemas.microsoft.com/office/powerpoint/2010/main" val="4058912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579CAD83-103D-4CE9-928B-52F863B1BC49}" type="slidenum">
              <a:rPr lang="sv-SE" smtClean="0"/>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15F5F327-38FF-498B-AE62-B55E07C7F10A}" type="datetime1">
              <a:rPr lang="sv-SE" smtClean="0"/>
              <a:pPr/>
              <a:t>2020-06-16</a:t>
            </a:fld>
            <a:endParaRPr lang="sv-SE"/>
          </a:p>
        </p:txBody>
      </p:sp>
    </p:spTree>
    <p:extLst>
      <p:ext uri="{BB962C8B-B14F-4D97-AF65-F5344CB8AC3E}">
        <p14:creationId xmlns:p14="http://schemas.microsoft.com/office/powerpoint/2010/main" val="2743296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82D10211-B8E2-4EB0-B03D-6DFACE2A9D1A}" type="slidenum">
              <a:rPr lang="sv-SE" smtClean="0"/>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0BBBC6A4-A7A4-475E-8F37-C7212F325AA7}" type="datetime1">
              <a:rPr lang="sv-SE" smtClean="0"/>
              <a:pPr/>
              <a:t>2020-06-16</a:t>
            </a:fld>
            <a:endParaRPr lang="sv-SE"/>
          </a:p>
        </p:txBody>
      </p:sp>
    </p:spTree>
    <p:extLst>
      <p:ext uri="{BB962C8B-B14F-4D97-AF65-F5344CB8AC3E}">
        <p14:creationId xmlns:p14="http://schemas.microsoft.com/office/powerpoint/2010/main" val="1007670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3" y="204787"/>
            <a:ext cx="3008313" cy="871538"/>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9EDDB49F-5A01-4F87-9865-B16ED5D9F78A}"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105BC4AF-8631-4BF2-851B-3939AEF0F89C}" type="datetime1">
              <a:rPr lang="sv-SE" smtClean="0"/>
              <a:pPr/>
              <a:t>2020-06-16</a:t>
            </a:fld>
            <a:endParaRPr lang="sv-SE"/>
          </a:p>
        </p:txBody>
      </p:sp>
    </p:spTree>
    <p:extLst>
      <p:ext uri="{BB962C8B-B14F-4D97-AF65-F5344CB8AC3E}">
        <p14:creationId xmlns:p14="http://schemas.microsoft.com/office/powerpoint/2010/main" val="1663859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1"/>
            <a:ext cx="5486400" cy="425054"/>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8CF91B13-CD46-4A6E-A33C-76E8E99E5A40}"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1F548ED4-0602-4A45-A0EB-BD14189ED3F6}" type="datetime1">
              <a:rPr lang="sv-SE" smtClean="0"/>
              <a:pPr/>
              <a:t>2020-06-16</a:t>
            </a:fld>
            <a:endParaRPr lang="sv-SE"/>
          </a:p>
        </p:txBody>
      </p:sp>
    </p:spTree>
    <p:extLst>
      <p:ext uri="{BB962C8B-B14F-4D97-AF65-F5344CB8AC3E}">
        <p14:creationId xmlns:p14="http://schemas.microsoft.com/office/powerpoint/2010/main" val="3755787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3E3F777-BB1B-45A8-BA87-DD5B1299A953}"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A5BD0050-9FCF-409A-AA2C-C171E67A4CC6}" type="datetime1">
              <a:rPr lang="sv-SE" smtClean="0"/>
              <a:pPr/>
              <a:t>2020-06-16</a:t>
            </a:fld>
            <a:endParaRPr lang="sv-SE"/>
          </a:p>
        </p:txBody>
      </p:sp>
    </p:spTree>
    <p:extLst>
      <p:ext uri="{BB962C8B-B14F-4D97-AF65-F5344CB8AC3E}">
        <p14:creationId xmlns:p14="http://schemas.microsoft.com/office/powerpoint/2010/main" val="3961923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3" y="621507"/>
            <a:ext cx="1908175" cy="4035029"/>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621507"/>
            <a:ext cx="5573712" cy="403502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021C6CF-2A45-467C-9946-BDF329A529DB}"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F21ADA1C-2D84-4893-B334-53C29827B070}" type="datetime1">
              <a:rPr lang="sv-SE" smtClean="0"/>
              <a:pPr/>
              <a:t>2020-06-16</a:t>
            </a:fld>
            <a:endParaRPr lang="sv-SE"/>
          </a:p>
        </p:txBody>
      </p:sp>
    </p:spTree>
    <p:extLst>
      <p:ext uri="{BB962C8B-B14F-4D97-AF65-F5344CB8AC3E}">
        <p14:creationId xmlns:p14="http://schemas.microsoft.com/office/powerpoint/2010/main" val="3856459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1" y="621508"/>
            <a:ext cx="7634287" cy="613172"/>
          </a:xfrm>
        </p:spPr>
        <p:txBody>
          <a:bodyPr/>
          <a:lstStyle/>
          <a:p>
            <a:r>
              <a:rPr lang="sv-SE"/>
              <a:t>Klicka här för att ändra format</a:t>
            </a:r>
          </a:p>
        </p:txBody>
      </p:sp>
      <p:sp>
        <p:nvSpPr>
          <p:cNvPr id="3" name="Platshållare för text 2"/>
          <p:cNvSpPr>
            <a:spLocks noGrp="1"/>
          </p:cNvSpPr>
          <p:nvPr>
            <p:ph type="body" sz="half" idx="1"/>
          </p:nvPr>
        </p:nvSpPr>
        <p:spPr>
          <a:xfrm>
            <a:off x="757238" y="1291830"/>
            <a:ext cx="3740150"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A0567B01-7F18-422B-9401-A833AD048036}"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C79485AE-1910-47FD-9A0C-9CBE92B287B1}" type="datetime1">
              <a:rPr lang="sv-SE" smtClean="0"/>
              <a:pPr/>
              <a:t>2020-06-16</a:t>
            </a:fld>
            <a:endParaRPr lang="sv-SE"/>
          </a:p>
        </p:txBody>
      </p:sp>
    </p:spTree>
    <p:extLst>
      <p:ext uri="{BB962C8B-B14F-4D97-AF65-F5344CB8AC3E}">
        <p14:creationId xmlns:p14="http://schemas.microsoft.com/office/powerpoint/2010/main" val="60948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3" y="220266"/>
            <a:ext cx="1190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6" y="2221708"/>
            <a:ext cx="8226425" cy="1102519"/>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a:t>Klicka här för att ändra format</a:t>
            </a:r>
          </a:p>
        </p:txBody>
      </p:sp>
      <p:sp>
        <p:nvSpPr>
          <p:cNvPr id="37891" name="Rectangle 4"/>
          <p:cNvSpPr>
            <a:spLocks noGrp="1" noChangeArrowheads="1"/>
          </p:cNvSpPr>
          <p:nvPr>
            <p:ph type="subTitle" idx="1"/>
          </p:nvPr>
        </p:nvSpPr>
        <p:spPr>
          <a:xfrm>
            <a:off x="531815" y="1753793"/>
            <a:ext cx="8213725" cy="421481"/>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a:t>Klicka här för att ändra format på underrubrik i bakgrunden</a:t>
            </a:r>
          </a:p>
        </p:txBody>
      </p:sp>
    </p:spTree>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pPr/>
              <a:t>2020-06-16</a:t>
            </a:fld>
            <a:endParaRPr lang="sv-SE"/>
          </a:p>
        </p:txBody>
      </p:sp>
    </p:spTree>
    <p:extLst>
      <p:ext uri="{BB962C8B-B14F-4D97-AF65-F5344CB8AC3E}">
        <p14:creationId xmlns:p14="http://schemas.microsoft.com/office/powerpoint/2010/main" val="4092476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pPr/>
              <a:t>2020-06-16</a:t>
            </a:fld>
            <a:endParaRPr lang="sv-SE"/>
          </a:p>
        </p:txBody>
      </p:sp>
    </p:spTree>
    <p:extLst>
      <p:ext uri="{BB962C8B-B14F-4D97-AF65-F5344CB8AC3E}">
        <p14:creationId xmlns:p14="http://schemas.microsoft.com/office/powerpoint/2010/main" val="354519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291830"/>
            <a:ext cx="3740150" cy="33647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2020-06-16</a:t>
            </a:fld>
            <a:endParaRPr lang="sv-SE"/>
          </a:p>
        </p:txBody>
      </p:sp>
    </p:spTree>
    <p:extLst>
      <p:ext uri="{BB962C8B-B14F-4D97-AF65-F5344CB8AC3E}">
        <p14:creationId xmlns:p14="http://schemas.microsoft.com/office/powerpoint/2010/main" val="3234312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291830"/>
            <a:ext cx="3740150" cy="3302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02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pPr/>
              <a:t>2020-06-16</a:t>
            </a:fld>
            <a:endParaRPr lang="sv-SE"/>
          </a:p>
        </p:txBody>
      </p:sp>
    </p:spTree>
    <p:extLst>
      <p:ext uri="{BB962C8B-B14F-4D97-AF65-F5344CB8AC3E}">
        <p14:creationId xmlns:p14="http://schemas.microsoft.com/office/powerpoint/2010/main" val="2321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pPr/>
              <a:t>2020-06-16</a:t>
            </a:fld>
            <a:endParaRPr lang="sv-SE"/>
          </a:p>
        </p:txBody>
      </p:sp>
    </p:spTree>
    <p:extLst>
      <p:ext uri="{BB962C8B-B14F-4D97-AF65-F5344CB8AC3E}">
        <p14:creationId xmlns:p14="http://schemas.microsoft.com/office/powerpoint/2010/main" val="114370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pPr/>
              <a:t>2020-06-16</a:t>
            </a:fld>
            <a:endParaRPr lang="sv-SE"/>
          </a:p>
        </p:txBody>
      </p:sp>
    </p:spTree>
    <p:extLst>
      <p:ext uri="{BB962C8B-B14F-4D97-AF65-F5344CB8AC3E}">
        <p14:creationId xmlns:p14="http://schemas.microsoft.com/office/powerpoint/2010/main" val="2151777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pPr/>
              <a:t>2020-06-16</a:t>
            </a:fld>
            <a:endParaRPr lang="sv-SE"/>
          </a:p>
        </p:txBody>
      </p:sp>
    </p:spTree>
    <p:extLst>
      <p:ext uri="{BB962C8B-B14F-4D97-AF65-F5344CB8AC3E}">
        <p14:creationId xmlns:p14="http://schemas.microsoft.com/office/powerpoint/2010/main" val="2176388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3" y="204787"/>
            <a:ext cx="3008313" cy="871538"/>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pPr/>
              <a:t>2020-06-16</a:t>
            </a:fld>
            <a:endParaRPr lang="sv-SE"/>
          </a:p>
        </p:txBody>
      </p:sp>
    </p:spTree>
    <p:extLst>
      <p:ext uri="{BB962C8B-B14F-4D97-AF65-F5344CB8AC3E}">
        <p14:creationId xmlns:p14="http://schemas.microsoft.com/office/powerpoint/2010/main" val="1264638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1"/>
            <a:ext cx="5486400" cy="425054"/>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pPr/>
              <a:t>2020-06-16</a:t>
            </a:fld>
            <a:endParaRPr lang="sv-SE"/>
          </a:p>
        </p:txBody>
      </p:sp>
    </p:spTree>
    <p:extLst>
      <p:ext uri="{BB962C8B-B14F-4D97-AF65-F5344CB8AC3E}">
        <p14:creationId xmlns:p14="http://schemas.microsoft.com/office/powerpoint/2010/main" val="3361347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pPr/>
              <a:t>2020-06-16</a:t>
            </a:fld>
            <a:endParaRPr lang="sv-SE"/>
          </a:p>
        </p:txBody>
      </p:sp>
    </p:spTree>
    <p:extLst>
      <p:ext uri="{BB962C8B-B14F-4D97-AF65-F5344CB8AC3E}">
        <p14:creationId xmlns:p14="http://schemas.microsoft.com/office/powerpoint/2010/main" val="4055513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3" y="621506"/>
            <a:ext cx="1908175" cy="3973116"/>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621506"/>
            <a:ext cx="5573712" cy="3973116"/>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pPr/>
              <a:t>2020-06-16</a:t>
            </a:fld>
            <a:endParaRPr lang="sv-SE"/>
          </a:p>
        </p:txBody>
      </p:sp>
    </p:spTree>
    <p:extLst>
      <p:ext uri="{BB962C8B-B14F-4D97-AF65-F5344CB8AC3E}">
        <p14:creationId xmlns:p14="http://schemas.microsoft.com/office/powerpoint/2010/main" val="894104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1" y="621508"/>
            <a:ext cx="7634287" cy="613172"/>
          </a:xfrm>
        </p:spPr>
        <p:txBody>
          <a:bodyPr/>
          <a:lstStyle/>
          <a:p>
            <a:r>
              <a:rPr lang="sv-SE"/>
              <a:t>Klicka här för att ändra format</a:t>
            </a:r>
          </a:p>
        </p:txBody>
      </p:sp>
      <p:sp>
        <p:nvSpPr>
          <p:cNvPr id="3" name="Platshållare för text 2"/>
          <p:cNvSpPr>
            <a:spLocks noGrp="1"/>
          </p:cNvSpPr>
          <p:nvPr>
            <p:ph type="body" sz="half" idx="1"/>
          </p:nvPr>
        </p:nvSpPr>
        <p:spPr>
          <a:xfrm>
            <a:off x="757238" y="1291830"/>
            <a:ext cx="3740150"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a:xfrm>
            <a:off x="431800" y="426245"/>
            <a:ext cx="6858000" cy="80963"/>
          </a:xfrm>
        </p:spPr>
        <p:txBody>
          <a:bodyPr/>
          <a:lstStyle>
            <a:lvl1pPr>
              <a:defRPr/>
            </a:lvl1pPr>
          </a:lstStyle>
          <a:p>
            <a:r>
              <a:rPr lang="sv-SE"/>
              <a:t>Exempel på sidhuvud - ÅÅÅÅ MM DD (Välj Visa, Sidhuvud sidfot för att ändra)</a:t>
            </a:r>
          </a:p>
        </p:txBody>
      </p:sp>
      <p:sp>
        <p:nvSpPr>
          <p:cNvPr id="6" name="Platshållare för bildnummer 5"/>
          <p:cNvSpPr>
            <a:spLocks noGrp="1"/>
          </p:cNvSpPr>
          <p:nvPr>
            <p:ph type="sldNum" sz="quarter" idx="11"/>
          </p:nvPr>
        </p:nvSpPr>
        <p:spPr>
          <a:xfrm>
            <a:off x="8234366" y="4911329"/>
            <a:ext cx="511175" cy="80963"/>
          </a:xfrm>
        </p:spPr>
        <p:txBody>
          <a:bodyPr/>
          <a:lstStyle>
            <a:lvl1pPr>
              <a:defRPr/>
            </a:lvl1pPr>
          </a:lstStyle>
          <a:p>
            <a:pPr>
              <a:defRPr/>
            </a:pPr>
            <a:fld id="{3246301B-971C-4865-ADC1-277655B24857}" type="slidenum">
              <a:rPr lang="sv-SE"/>
              <a:pPr>
                <a:defRPr/>
              </a:pPr>
              <a:t>‹#›</a:t>
            </a:fld>
            <a:endParaRPr lang="sv-SE"/>
          </a:p>
        </p:txBody>
      </p:sp>
      <p:sp>
        <p:nvSpPr>
          <p:cNvPr id="7" name="Platshållare för datum 6"/>
          <p:cNvSpPr>
            <a:spLocks noGrp="1"/>
          </p:cNvSpPr>
          <p:nvPr>
            <p:ph type="dt" sz="half" idx="12"/>
          </p:nvPr>
        </p:nvSpPr>
        <p:spPr>
          <a:xfrm>
            <a:off x="431800" y="323851"/>
            <a:ext cx="2133600" cy="80963"/>
          </a:xfrm>
        </p:spPr>
        <p:txBody>
          <a:bodyPr/>
          <a:lstStyle>
            <a:lvl1pPr>
              <a:defRPr/>
            </a:lvl1pPr>
          </a:lstStyle>
          <a:p>
            <a:fld id="{9529641F-83AB-4E9D-BAC6-48AB68F2E59B}" type="datetime1">
              <a:rPr lang="sv-SE"/>
              <a:pPr/>
              <a:t>2020-06-16</a:t>
            </a:fld>
            <a:endParaRPr lang="sv-SE"/>
          </a:p>
        </p:txBody>
      </p:sp>
    </p:spTree>
    <p:extLst>
      <p:ext uri="{BB962C8B-B14F-4D97-AF65-F5344CB8AC3E}">
        <p14:creationId xmlns:p14="http://schemas.microsoft.com/office/powerpoint/2010/main" val="63151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endParaRPr lang="sv-SE"/>
          </a:p>
        </p:txBody>
      </p:sp>
      <p:sp>
        <p:nvSpPr>
          <p:cNvPr id="8"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9"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2020-06-16</a:t>
            </a:fld>
            <a:endParaRPr lang="sv-SE"/>
          </a:p>
        </p:txBody>
      </p:sp>
    </p:spTree>
    <p:extLst>
      <p:ext uri="{BB962C8B-B14F-4D97-AF65-F5344CB8AC3E}">
        <p14:creationId xmlns:p14="http://schemas.microsoft.com/office/powerpoint/2010/main" val="152442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endParaRPr lang="sv-SE"/>
          </a:p>
        </p:txBody>
      </p:sp>
      <p:sp>
        <p:nvSpPr>
          <p:cNvPr id="4"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5"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2020-06-16</a:t>
            </a:fld>
            <a:endParaRPr lang="sv-SE"/>
          </a:p>
        </p:txBody>
      </p:sp>
    </p:spTree>
    <p:extLst>
      <p:ext uri="{BB962C8B-B14F-4D97-AF65-F5344CB8AC3E}">
        <p14:creationId xmlns:p14="http://schemas.microsoft.com/office/powerpoint/2010/main" val="274329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sv-SE"/>
          </a:p>
        </p:txBody>
      </p:sp>
      <p:sp>
        <p:nvSpPr>
          <p:cNvPr id="3"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4"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2020-06-16</a:t>
            </a:fld>
            <a:endParaRPr lang="sv-SE"/>
          </a:p>
        </p:txBody>
      </p:sp>
    </p:spTree>
    <p:extLst>
      <p:ext uri="{BB962C8B-B14F-4D97-AF65-F5344CB8AC3E}">
        <p14:creationId xmlns:p14="http://schemas.microsoft.com/office/powerpoint/2010/main" val="100767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3" y="204787"/>
            <a:ext cx="3008313" cy="871538"/>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2020-06-16</a:t>
            </a:fld>
            <a:endParaRPr lang="sv-SE"/>
          </a:p>
        </p:txBody>
      </p:sp>
    </p:spTree>
    <p:extLst>
      <p:ext uri="{BB962C8B-B14F-4D97-AF65-F5344CB8AC3E}">
        <p14:creationId xmlns:p14="http://schemas.microsoft.com/office/powerpoint/2010/main" val="166385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1"/>
            <a:ext cx="5486400" cy="425054"/>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2020-06-16</a:t>
            </a:fld>
            <a:endParaRPr lang="sv-SE"/>
          </a:p>
        </p:txBody>
      </p:sp>
    </p:spTree>
    <p:extLst>
      <p:ext uri="{BB962C8B-B14F-4D97-AF65-F5344CB8AC3E}">
        <p14:creationId xmlns:p14="http://schemas.microsoft.com/office/powerpoint/2010/main" val="375578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2051" name="Rectangle 3"/>
          <p:cNvSpPr>
            <a:spLocks noGrp="1" noChangeArrowheads="1"/>
          </p:cNvSpPr>
          <p:nvPr>
            <p:ph type="body" idx="1"/>
          </p:nvPr>
        </p:nvSpPr>
        <p:spPr bwMode="auto">
          <a:xfrm>
            <a:off x="757241" y="1390336"/>
            <a:ext cx="7634287" cy="3364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524751"/>
            <a:ext cx="6858000" cy="80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endParaRPr lang="sv-SE"/>
          </a:p>
        </p:txBody>
      </p:sp>
      <p:sp>
        <p:nvSpPr>
          <p:cNvPr id="1030" name="Rectangle 6"/>
          <p:cNvSpPr>
            <a:spLocks noGrp="1" noChangeArrowheads="1"/>
          </p:cNvSpPr>
          <p:nvPr>
            <p:ph type="sldNum" sz="quarter" idx="4"/>
          </p:nvPr>
        </p:nvSpPr>
        <p:spPr bwMode="auto">
          <a:xfrm>
            <a:off x="8234366" y="4911329"/>
            <a:ext cx="511175"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fld id="{E560AB44-2D2E-436A-A514-8534E37AF1DB}" type="slidenum">
              <a:rPr lang="sv-SE" smtClean="0"/>
              <a:t>‹#›</a:t>
            </a:fld>
            <a:endParaRPr lang="sv-SE"/>
          </a:p>
        </p:txBody>
      </p:sp>
      <p:sp>
        <p:nvSpPr>
          <p:cNvPr id="1028" name="Rectangle 4"/>
          <p:cNvSpPr>
            <a:spLocks noGrp="1" noChangeArrowheads="1"/>
          </p:cNvSpPr>
          <p:nvPr>
            <p:ph type="dt" sz="half" idx="2"/>
          </p:nvPr>
        </p:nvSpPr>
        <p:spPr bwMode="auto">
          <a:xfrm>
            <a:off x="431800" y="422357"/>
            <a:ext cx="2133600"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59011377-C0B4-4013-A1B3-4A1478B18CF0}" type="datetimeFigureOut">
              <a:rPr lang="sv-SE" smtClean="0"/>
              <a:t>2020-06-16</a:t>
            </a:fld>
            <a:endParaRPr lang="sv-SE"/>
          </a:p>
        </p:txBody>
      </p:sp>
      <p:pic>
        <p:nvPicPr>
          <p:cNvPr id="10" name="Picture 10" descr="SMHI Logotype_svart_new"/>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83513" y="208266"/>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1" y="621508"/>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3089" name="Rectangle 3"/>
          <p:cNvSpPr>
            <a:spLocks noGrp="1" noChangeArrowheads="1"/>
          </p:cNvSpPr>
          <p:nvPr>
            <p:ph type="body" idx="1"/>
          </p:nvPr>
        </p:nvSpPr>
        <p:spPr bwMode="auto">
          <a:xfrm>
            <a:off x="757241" y="1291830"/>
            <a:ext cx="7634287" cy="3364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426245"/>
            <a:ext cx="6858000" cy="80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6" y="4911329"/>
            <a:ext cx="511175"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pPr>
                <a:defRPr/>
              </a:pPr>
              <a:t>‹#›</a:t>
            </a:fld>
            <a:endParaRPr lang="sv-SE"/>
          </a:p>
        </p:txBody>
      </p:sp>
      <p:sp>
        <p:nvSpPr>
          <p:cNvPr id="1033" name="Rectangle 9"/>
          <p:cNvSpPr>
            <a:spLocks noChangeArrowheads="1"/>
          </p:cNvSpPr>
          <p:nvPr/>
        </p:nvSpPr>
        <p:spPr bwMode="auto">
          <a:xfrm>
            <a:off x="431803" y="523876"/>
            <a:ext cx="8278813" cy="53579"/>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3093" name="Picture 10" descr="SMHI Logotype_svart_ne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3513" y="217885"/>
            <a:ext cx="9144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323851"/>
            <a:ext cx="2133600"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pPr/>
              <a:t>2020-06-16</a:t>
            </a:fld>
            <a:endParaRPr lang="sv-SE"/>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41" y="621508"/>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2051" name="Rectangle 3"/>
          <p:cNvSpPr>
            <a:spLocks noGrp="1" noChangeArrowheads="1"/>
          </p:cNvSpPr>
          <p:nvPr>
            <p:ph type="body" idx="1"/>
          </p:nvPr>
        </p:nvSpPr>
        <p:spPr bwMode="auto">
          <a:xfrm>
            <a:off x="757241" y="1291830"/>
            <a:ext cx="7634287" cy="3364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426245"/>
            <a:ext cx="6858000" cy="80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6" y="4911329"/>
            <a:ext cx="511175"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B0ADAB9D-4F8E-44CC-8A1D-FBA0F8C55705}" type="slidenum">
              <a:rPr lang="sv-SE" smtClean="0"/>
              <a:pPr>
                <a:defRPr/>
              </a:pPr>
              <a:t>‹#›</a:t>
            </a:fld>
            <a:endParaRPr lang="sv-SE"/>
          </a:p>
        </p:txBody>
      </p:sp>
      <p:sp>
        <p:nvSpPr>
          <p:cNvPr id="1033" name="Rectangle 9"/>
          <p:cNvSpPr>
            <a:spLocks noChangeArrowheads="1"/>
          </p:cNvSpPr>
          <p:nvPr/>
        </p:nvSpPr>
        <p:spPr bwMode="auto">
          <a:xfrm>
            <a:off x="431803" y="523876"/>
            <a:ext cx="8278813" cy="53579"/>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2056" name="Picture 10" descr="SMHI Logotype_svart_ne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3513" y="217885"/>
            <a:ext cx="9144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323851"/>
            <a:ext cx="2133600"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6E5B0D3A-C5F8-4F42-8499-51B6D631382B}" type="datetime1">
              <a:rPr lang="sv-SE" smtClean="0"/>
              <a:pPr/>
              <a:t>2020-06-16</a:t>
            </a:fld>
            <a:endParaRPr lang="sv-SE"/>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1" y="621508"/>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3089" name="Rectangle 3"/>
          <p:cNvSpPr>
            <a:spLocks noGrp="1" noChangeArrowheads="1"/>
          </p:cNvSpPr>
          <p:nvPr>
            <p:ph type="body" idx="1"/>
          </p:nvPr>
        </p:nvSpPr>
        <p:spPr bwMode="auto">
          <a:xfrm>
            <a:off x="757241" y="1291830"/>
            <a:ext cx="7634287" cy="3364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426245"/>
            <a:ext cx="6858000" cy="80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6" y="4911329"/>
            <a:ext cx="511175"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pPr>
                <a:defRPr/>
              </a:pPr>
              <a:t>‹#›</a:t>
            </a:fld>
            <a:endParaRPr lang="sv-SE"/>
          </a:p>
        </p:txBody>
      </p:sp>
      <p:sp>
        <p:nvSpPr>
          <p:cNvPr id="1033" name="Rectangle 9"/>
          <p:cNvSpPr>
            <a:spLocks noChangeArrowheads="1"/>
          </p:cNvSpPr>
          <p:nvPr/>
        </p:nvSpPr>
        <p:spPr bwMode="auto">
          <a:xfrm>
            <a:off x="431803" y="523876"/>
            <a:ext cx="8278813" cy="53579"/>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3093" name="Picture 10" descr="SMHI Logotype_svart_ne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3513" y="217885"/>
            <a:ext cx="9144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323851"/>
            <a:ext cx="2133600"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pPr/>
              <a:t>2020-06-16</a:t>
            </a:fld>
            <a:endParaRPr lang="sv-SE"/>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smhi.se/konsekvensbaserade-vadervarningar"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smhi.se/konsekvensbaserade-vadervarningar"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bit.ly/smhi-vadervarningar-nationell-vagledning"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bit.ly/smhi-vadervarningar-nationell-vaglednin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bit.ly/smhi-vadervarningar-utbildning"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ctrTitle"/>
          </p:nvPr>
        </p:nvSpPr>
        <p:spPr>
          <a:xfrm>
            <a:off x="540000" y="1800000"/>
            <a:ext cx="8226425" cy="1470025"/>
          </a:xfrm>
        </p:spPr>
        <p:txBody>
          <a:bodyPr/>
          <a:lstStyle/>
          <a:p>
            <a:r>
              <a:rPr lang="sv-SE" sz="3600" dirty="0"/>
              <a:t>Ett förnyat vädervarningssystem</a:t>
            </a:r>
          </a:p>
        </p:txBody>
      </p:sp>
      <p:sp>
        <p:nvSpPr>
          <p:cNvPr id="7" name="Underrubrik 2"/>
          <p:cNvSpPr>
            <a:spLocks noGrp="1"/>
          </p:cNvSpPr>
          <p:nvPr>
            <p:ph type="subTitle" idx="1"/>
          </p:nvPr>
        </p:nvSpPr>
        <p:spPr>
          <a:xfrm>
            <a:off x="539499" y="1260000"/>
            <a:ext cx="8213725" cy="561975"/>
          </a:xfrm>
        </p:spPr>
        <p:txBody>
          <a:bodyPr/>
          <a:lstStyle/>
          <a:p>
            <a:r>
              <a:rPr lang="sv-SE" sz="1300" dirty="0"/>
              <a:t>Konsekvensbaserade vädervarningar</a:t>
            </a: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80000"/>
            <a:ext cx="3612592" cy="2160000"/>
          </a:xfrm>
          <a:prstGeom prst="rect">
            <a:avLst/>
          </a:prstGeom>
        </p:spPr>
      </p:pic>
    </p:spTree>
    <p:extLst>
      <p:ext uri="{BB962C8B-B14F-4D97-AF65-F5344CB8AC3E}">
        <p14:creationId xmlns:p14="http://schemas.microsoft.com/office/powerpoint/2010/main" val="2000970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8" name="Rubrik 1"/>
          <p:cNvSpPr txBox="1">
            <a:spLocks/>
          </p:cNvSpPr>
          <p:nvPr/>
        </p:nvSpPr>
        <p:spPr bwMode="auto">
          <a:xfrm>
            <a:off x="540000" y="1800000"/>
            <a:ext cx="7848423"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sz="3600" kern="0" dirty="0"/>
              <a:t>Viktiga förändringar </a:t>
            </a:r>
            <a:br>
              <a:rPr lang="sv-SE" sz="3600" kern="0" dirty="0"/>
            </a:br>
            <a:r>
              <a:rPr lang="sv-SE" sz="3600" kern="0" dirty="0"/>
              <a:t>från och med den14 april 2021</a:t>
            </a:r>
          </a:p>
        </p:txBody>
      </p:sp>
    </p:spTree>
    <p:extLst>
      <p:ext uri="{BB962C8B-B14F-4D97-AF65-F5344CB8AC3E}">
        <p14:creationId xmlns:p14="http://schemas.microsoft.com/office/powerpoint/2010/main" val="19010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kern="0" dirty="0"/>
              <a:t>Varningsnivåer</a:t>
            </a:r>
            <a:endParaRPr lang="sv-SE" kern="1200" dirty="0">
              <a:ea typeface="+mn-ea"/>
              <a:cs typeface="+mn-cs"/>
            </a:endParaRPr>
          </a:p>
        </p:txBody>
      </p:sp>
      <p:sp>
        <p:nvSpPr>
          <p:cNvPr id="7" name="textruta 6"/>
          <p:cNvSpPr txBox="1"/>
          <p:nvPr/>
        </p:nvSpPr>
        <p:spPr>
          <a:xfrm>
            <a:off x="683568" y="1419622"/>
            <a:ext cx="5544616" cy="3637919"/>
          </a:xfrm>
          <a:prstGeom prst="rect">
            <a:avLst/>
          </a:prstGeom>
          <a:noFill/>
        </p:spPr>
        <p:txBody>
          <a:bodyPr wrap="square" rtlCol="0">
            <a:spAutoFit/>
          </a:bodyPr>
          <a:lstStyle/>
          <a:p>
            <a:pPr marL="268288" indent="-268288" fontAlgn="base">
              <a:spcBef>
                <a:spcPct val="20000"/>
              </a:spcBef>
              <a:spcAft>
                <a:spcPct val="0"/>
              </a:spcAft>
              <a:buSzPct val="120000"/>
              <a:buFont typeface="Wingdings" pitchFamily="2" charset="2"/>
              <a:buChar char="§"/>
            </a:pPr>
            <a:r>
              <a:rPr lang="sv-SE" sz="1600" dirty="0"/>
              <a:t>I nuvarande system benämns varningsnivåerna med klass 1, 2 och 3. Efter april 2021 övergår detta till gul, orange och röd.</a:t>
            </a:r>
          </a:p>
          <a:p>
            <a:pPr marL="268288" indent="-268288" fontAlgn="base">
              <a:spcBef>
                <a:spcPct val="20000"/>
              </a:spcBef>
              <a:spcAft>
                <a:spcPct val="0"/>
              </a:spcAft>
              <a:buSzPct val="120000"/>
              <a:buFont typeface="Wingdings" pitchFamily="2" charset="2"/>
              <a:buChar char="§"/>
            </a:pPr>
            <a:endParaRPr lang="sv-SE" sz="1600" dirty="0"/>
          </a:p>
          <a:p>
            <a:pPr marL="268288" indent="-268288" fontAlgn="base">
              <a:spcBef>
                <a:spcPct val="20000"/>
              </a:spcBef>
              <a:spcAft>
                <a:spcPct val="0"/>
              </a:spcAft>
              <a:buSzPct val="120000"/>
              <a:buFont typeface="Wingdings" pitchFamily="2" charset="2"/>
              <a:buChar char="§"/>
            </a:pPr>
            <a:r>
              <a:rPr lang="sv-SE" sz="1600" dirty="0"/>
              <a:t>”Risk” som fram till april 2021 utfärdas för allvarliga vädersituationer som har en förhöjd osäkerhet tas bort.</a:t>
            </a:r>
          </a:p>
          <a:p>
            <a:pPr fontAlgn="base">
              <a:spcBef>
                <a:spcPct val="20000"/>
              </a:spcBef>
              <a:spcAft>
                <a:spcPct val="0"/>
              </a:spcAft>
              <a:buSzPct val="120000"/>
            </a:pPr>
            <a:r>
              <a:rPr lang="sv-SE" sz="1600" dirty="0"/>
              <a:t> </a:t>
            </a:r>
          </a:p>
          <a:p>
            <a:pPr marL="268288" indent="-268288" fontAlgn="base">
              <a:spcBef>
                <a:spcPct val="20000"/>
              </a:spcBef>
              <a:spcAft>
                <a:spcPct val="0"/>
              </a:spcAft>
              <a:buSzPct val="120000"/>
              <a:buFont typeface="Wingdings" pitchFamily="2" charset="2"/>
              <a:buChar char="§"/>
            </a:pPr>
            <a:r>
              <a:rPr lang="sv-SE" sz="1600" dirty="0"/>
              <a:t>SMHI publicerar även "Meddelande”. SMHI publicerar från och med april 2021 Meddelanden för: </a:t>
            </a:r>
          </a:p>
          <a:p>
            <a:pPr marL="0" lvl="1" fontAlgn="base">
              <a:spcBef>
                <a:spcPct val="20000"/>
              </a:spcBef>
              <a:spcAft>
                <a:spcPct val="0"/>
              </a:spcAft>
              <a:buSzPct val="120000"/>
            </a:pPr>
            <a:r>
              <a:rPr lang="sv-SE" sz="1600" dirty="0"/>
              <a:t>	1. Risk för vattenbrist </a:t>
            </a:r>
          </a:p>
          <a:p>
            <a:pPr marL="0" lvl="1" fontAlgn="base">
              <a:spcBef>
                <a:spcPct val="20000"/>
              </a:spcBef>
              <a:spcAft>
                <a:spcPct val="0"/>
              </a:spcAft>
              <a:buSzPct val="120000"/>
            </a:pPr>
            <a:r>
              <a:rPr lang="sv-SE" sz="1600" dirty="0"/>
              <a:t>	2. Höga temperaturer </a:t>
            </a:r>
          </a:p>
          <a:p>
            <a:pPr marL="0" lvl="1" fontAlgn="base">
              <a:spcBef>
                <a:spcPct val="20000"/>
              </a:spcBef>
              <a:spcAft>
                <a:spcPct val="0"/>
              </a:spcAft>
              <a:buSzPct val="120000"/>
            </a:pPr>
            <a:r>
              <a:rPr lang="sv-SE" sz="1600" dirty="0"/>
              <a:t>	3. Brandrisk</a:t>
            </a:r>
          </a:p>
          <a:p>
            <a:endParaRPr lang="sv-SE" sz="1600" dirty="0"/>
          </a:p>
        </p:txBody>
      </p:sp>
      <p:sp>
        <p:nvSpPr>
          <p:cNvPr id="13" name="Ned 12">
            <a:extLst>
              <a:ext uri="{FF2B5EF4-FFF2-40B4-BE49-F238E27FC236}">
                <a16:creationId xmlns:a16="http://schemas.microsoft.com/office/drawing/2014/main" id="{05ACA1B2-034B-7444-AE8D-807A8EDF2159}"/>
              </a:ext>
            </a:extLst>
          </p:cNvPr>
          <p:cNvSpPr/>
          <p:nvPr/>
        </p:nvSpPr>
        <p:spPr>
          <a:xfrm>
            <a:off x="7372012" y="2211876"/>
            <a:ext cx="369332" cy="10079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 name="textruta 1"/>
          <p:cNvSpPr txBox="1"/>
          <p:nvPr/>
        </p:nvSpPr>
        <p:spPr>
          <a:xfrm>
            <a:off x="6534012" y="1419622"/>
            <a:ext cx="2214452" cy="369332"/>
          </a:xfrm>
          <a:prstGeom prst="rect">
            <a:avLst/>
          </a:prstGeom>
          <a:noFill/>
        </p:spPr>
        <p:txBody>
          <a:bodyPr wrap="square" rtlCol="0">
            <a:spAutoFit/>
          </a:bodyPr>
          <a:lstStyle/>
          <a:p>
            <a:r>
              <a:rPr lang="sv-SE" b="1" dirty="0"/>
              <a:t>Klass 1, 2 och 3</a:t>
            </a:r>
          </a:p>
        </p:txBody>
      </p:sp>
      <p:pic>
        <p:nvPicPr>
          <p:cNvPr id="8" name="Bildobjekt 7">
            <a:extLst>
              <a:ext uri="{FF2B5EF4-FFF2-40B4-BE49-F238E27FC236}">
                <a16:creationId xmlns:a16="http://schemas.microsoft.com/office/drawing/2014/main" id="{2C09E993-E523-4347-A68D-C6E501999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418" y="3666625"/>
            <a:ext cx="1038161" cy="1038161"/>
          </a:xfrm>
          <a:prstGeom prst="rect">
            <a:avLst/>
          </a:prstGeom>
        </p:spPr>
      </p:pic>
      <p:pic>
        <p:nvPicPr>
          <p:cNvPr id="15" name="Bildobjekt 14">
            <a:extLst>
              <a:ext uri="{FF2B5EF4-FFF2-40B4-BE49-F238E27FC236}">
                <a16:creationId xmlns:a16="http://schemas.microsoft.com/office/drawing/2014/main" id="{C7E0A288-D640-124C-B7A2-CC440C6E1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1365" y="3611862"/>
            <a:ext cx="1147688" cy="1147688"/>
          </a:xfrm>
          <a:prstGeom prst="rect">
            <a:avLst/>
          </a:prstGeom>
        </p:spPr>
      </p:pic>
      <p:pic>
        <p:nvPicPr>
          <p:cNvPr id="17" name="Bildobjekt 16">
            <a:extLst>
              <a:ext uri="{FF2B5EF4-FFF2-40B4-BE49-F238E27FC236}">
                <a16:creationId xmlns:a16="http://schemas.microsoft.com/office/drawing/2014/main" id="{B9AB4002-CC87-CD43-A565-E361FEFF2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6312" y="3611862"/>
            <a:ext cx="1147688" cy="1147688"/>
          </a:xfrm>
          <a:prstGeom prst="rect">
            <a:avLst/>
          </a:prstGeom>
        </p:spPr>
      </p:pic>
    </p:spTree>
    <p:extLst>
      <p:ext uri="{BB962C8B-B14F-4D97-AF65-F5344CB8AC3E}">
        <p14:creationId xmlns:p14="http://schemas.microsoft.com/office/powerpoint/2010/main" val="198715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dirty="0"/>
              <a:t>Beskrivning av varningsnivåer</a:t>
            </a:r>
            <a:endParaRPr lang="sv-SE" kern="1200" dirty="0">
              <a:ea typeface="+mn-ea"/>
              <a:cs typeface="+mn-cs"/>
            </a:endParaRPr>
          </a:p>
        </p:txBody>
      </p:sp>
      <p:sp>
        <p:nvSpPr>
          <p:cNvPr id="7" name="textruta 6"/>
          <p:cNvSpPr txBox="1"/>
          <p:nvPr/>
        </p:nvSpPr>
        <p:spPr>
          <a:xfrm>
            <a:off x="683568" y="1419622"/>
            <a:ext cx="6120680" cy="2259080"/>
          </a:xfrm>
          <a:prstGeom prst="rect">
            <a:avLst/>
          </a:prstGeom>
          <a:noFill/>
        </p:spPr>
        <p:txBody>
          <a:bodyPr wrap="square" rtlCol="0">
            <a:spAutoFit/>
          </a:bodyPr>
          <a:lstStyle/>
          <a:p>
            <a:r>
              <a:rPr lang="sv-SE" sz="1600" kern="0" dirty="0"/>
              <a:t>I det förnyade varningarna utgörs beskrivningen av en viss varningsnivå av fyra komponenter:</a:t>
            </a:r>
          </a:p>
          <a:p>
            <a:endParaRPr lang="sv-SE" sz="1600" kern="0" dirty="0"/>
          </a:p>
          <a:p>
            <a:pPr marL="268288" indent="-268288" fontAlgn="base">
              <a:spcBef>
                <a:spcPct val="20000"/>
              </a:spcBef>
              <a:spcAft>
                <a:spcPct val="0"/>
              </a:spcAft>
              <a:buSzPct val="120000"/>
              <a:buFont typeface="Wingdings" pitchFamily="2" charset="2"/>
              <a:buChar char="§"/>
            </a:pPr>
            <a:r>
              <a:rPr lang="sv-SE" sz="1600" dirty="0"/>
              <a:t>Allmän definition</a:t>
            </a:r>
          </a:p>
          <a:p>
            <a:pPr marL="268288" indent="-268288" fontAlgn="base">
              <a:spcBef>
                <a:spcPct val="20000"/>
              </a:spcBef>
              <a:spcAft>
                <a:spcPct val="0"/>
              </a:spcAft>
              <a:buSzPct val="120000"/>
              <a:buFont typeface="Wingdings" pitchFamily="2" charset="2"/>
              <a:buChar char="§"/>
            </a:pPr>
            <a:r>
              <a:rPr lang="sv-SE" sz="1600" dirty="0"/>
              <a:t>En önskvärd respons från offentlig verksamhet</a:t>
            </a:r>
          </a:p>
          <a:p>
            <a:pPr marL="268288" indent="-268288" fontAlgn="base">
              <a:spcBef>
                <a:spcPct val="20000"/>
              </a:spcBef>
              <a:spcAft>
                <a:spcPct val="0"/>
              </a:spcAft>
              <a:buSzPct val="120000"/>
              <a:buFont typeface="Wingdings" pitchFamily="2" charset="2"/>
              <a:buChar char="§"/>
            </a:pPr>
            <a:r>
              <a:rPr lang="sv-SE" sz="1600" dirty="0"/>
              <a:t>En önskvärd respons från allmänheten</a:t>
            </a:r>
          </a:p>
          <a:p>
            <a:pPr marL="268288" indent="-268288" fontAlgn="base">
              <a:spcBef>
                <a:spcPct val="20000"/>
              </a:spcBef>
              <a:spcAft>
                <a:spcPct val="0"/>
              </a:spcAft>
              <a:buSzPct val="120000"/>
              <a:buFont typeface="Wingdings" pitchFamily="2" charset="2"/>
              <a:buChar char="§"/>
            </a:pPr>
            <a:r>
              <a:rPr lang="sv-SE" sz="1600" dirty="0"/>
              <a:t>Påverkansexempel som är exempel på konsekvenser </a:t>
            </a:r>
            <a:br>
              <a:rPr lang="sv-SE" sz="1600" dirty="0"/>
            </a:br>
            <a:r>
              <a:rPr lang="sv-SE" sz="1600" dirty="0"/>
              <a:t>som kan uppstå vid en viss varningstyp.</a:t>
            </a:r>
          </a:p>
        </p:txBody>
      </p:sp>
      <p:pic>
        <p:nvPicPr>
          <p:cNvPr id="8" name="Bildobjekt 7">
            <a:extLst>
              <a:ext uri="{FF2B5EF4-FFF2-40B4-BE49-F238E27FC236}">
                <a16:creationId xmlns:a16="http://schemas.microsoft.com/office/drawing/2014/main" id="{34BCCAED-44BB-D24C-B8AE-32372351CB4B}"/>
              </a:ext>
            </a:extLst>
          </p:cNvPr>
          <p:cNvPicPr>
            <a:picLocks noChangeAspect="1"/>
          </p:cNvPicPr>
          <p:nvPr/>
        </p:nvPicPr>
        <p:blipFill rotWithShape="1">
          <a:blip r:embed="rId3"/>
          <a:srcRect l="6586" t="9825" r="5949" b="11194"/>
          <a:stretch/>
        </p:blipFill>
        <p:spPr>
          <a:xfrm>
            <a:off x="3933824" y="3876675"/>
            <a:ext cx="4884507" cy="942975"/>
          </a:xfrm>
          <a:prstGeom prst="rect">
            <a:avLst/>
          </a:prstGeom>
        </p:spPr>
      </p:pic>
      <p:sp>
        <p:nvSpPr>
          <p:cNvPr id="10" name="Ned 9">
            <a:extLst>
              <a:ext uri="{FF2B5EF4-FFF2-40B4-BE49-F238E27FC236}">
                <a16:creationId xmlns:a16="http://schemas.microsoft.com/office/drawing/2014/main" id="{05ACA1B2-034B-7444-AE8D-807A8EDF2159}"/>
              </a:ext>
            </a:extLst>
          </p:cNvPr>
          <p:cNvSpPr/>
          <p:nvPr/>
        </p:nvSpPr>
        <p:spPr>
          <a:xfrm>
            <a:off x="8019092" y="2581730"/>
            <a:ext cx="369332" cy="10079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34BCCAED-44BB-D24C-B8AE-32372351CB4B}"/>
              </a:ext>
            </a:extLst>
          </p:cNvPr>
          <p:cNvPicPr>
            <a:picLocks noChangeAspect="1"/>
          </p:cNvPicPr>
          <p:nvPr/>
        </p:nvPicPr>
        <p:blipFill rotWithShape="1">
          <a:blip r:embed="rId3"/>
          <a:srcRect l="6586" t="9825" r="71426" b="11194"/>
          <a:stretch/>
        </p:blipFill>
        <p:spPr>
          <a:xfrm>
            <a:off x="7589805" y="1419622"/>
            <a:ext cx="1227906" cy="942975"/>
          </a:xfrm>
          <a:prstGeom prst="rect">
            <a:avLst/>
          </a:prstGeom>
        </p:spPr>
      </p:pic>
    </p:spTree>
    <p:extLst>
      <p:ext uri="{BB962C8B-B14F-4D97-AF65-F5344CB8AC3E}">
        <p14:creationId xmlns:p14="http://schemas.microsoft.com/office/powerpoint/2010/main" val="265353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dirty="0"/>
              <a:t>Beslut om varning</a:t>
            </a:r>
            <a:endParaRPr lang="sv-SE" kern="1200" dirty="0">
              <a:ea typeface="+mn-ea"/>
              <a:cs typeface="+mn-cs"/>
            </a:endParaRPr>
          </a:p>
        </p:txBody>
      </p:sp>
      <p:sp>
        <p:nvSpPr>
          <p:cNvPr id="7" name="textruta 6"/>
          <p:cNvSpPr txBox="1"/>
          <p:nvPr/>
        </p:nvSpPr>
        <p:spPr>
          <a:xfrm>
            <a:off x="683568" y="1419622"/>
            <a:ext cx="7560000" cy="2702278"/>
          </a:xfrm>
          <a:prstGeom prst="rect">
            <a:avLst/>
          </a:prstGeom>
          <a:noFill/>
        </p:spPr>
        <p:txBody>
          <a:bodyPr wrap="square" rtlCol="0">
            <a:spAutoFit/>
          </a:bodyPr>
          <a:lstStyle/>
          <a:p>
            <a:pPr marL="268288" indent="-268288" fontAlgn="base">
              <a:spcBef>
                <a:spcPct val="20000"/>
              </a:spcBef>
              <a:spcAft>
                <a:spcPct val="0"/>
              </a:spcAft>
              <a:buSzPct val="120000"/>
              <a:buFont typeface="Wingdings" pitchFamily="2" charset="2"/>
              <a:buChar char="§"/>
            </a:pPr>
            <a:r>
              <a:rPr lang="sv-SE" sz="1600" dirty="0"/>
              <a:t>I dagens varningssystem fattas beslut om varning utifrån fasta värden som </a:t>
            </a:r>
            <a:r>
              <a:rPr lang="sv-SE" sz="1600" dirty="0">
                <a:solidFill>
                  <a:srgbClr val="FF0000"/>
                </a:solidFill>
              </a:rPr>
              <a:t>är </a:t>
            </a:r>
            <a:r>
              <a:rPr lang="sv-SE" sz="1600" dirty="0"/>
              <a:t>gemensamma över hela landet. Detta medför att konsekvenserna av en viss varningsnivå varierar stort.</a:t>
            </a:r>
            <a:br>
              <a:rPr lang="sv-SE" sz="1600" dirty="0"/>
            </a:br>
            <a:endParaRPr lang="sv-SE" sz="1600" dirty="0"/>
          </a:p>
          <a:p>
            <a:pPr marL="268288" indent="-268288" fontAlgn="base">
              <a:spcBef>
                <a:spcPct val="20000"/>
              </a:spcBef>
              <a:spcAft>
                <a:spcPct val="0"/>
              </a:spcAft>
              <a:buSzPct val="120000"/>
              <a:buFont typeface="Wingdings" pitchFamily="2" charset="2"/>
              <a:buChar char="§"/>
            </a:pPr>
            <a:r>
              <a:rPr lang="sv-SE" sz="1600" dirty="0"/>
              <a:t>Konsekvensbaserade vädervarningar innebär att beslut om varning fattas utifrån en bedömning av situationen som helhet för att uppnå mer enhetliga varningar över hela landet.</a:t>
            </a:r>
            <a:br>
              <a:rPr lang="sv-SE" sz="1600" dirty="0"/>
            </a:br>
            <a:endParaRPr lang="sv-SE" sz="1600" dirty="0"/>
          </a:p>
          <a:p>
            <a:pPr marL="268288" indent="-268288" fontAlgn="base">
              <a:spcBef>
                <a:spcPct val="20000"/>
              </a:spcBef>
              <a:spcAft>
                <a:spcPct val="0"/>
              </a:spcAft>
              <a:buSzPct val="120000"/>
              <a:buFont typeface="Wingdings" pitchFamily="2" charset="2"/>
              <a:buChar char="§"/>
            </a:pPr>
            <a:r>
              <a:rPr lang="sv-SE" sz="1600" dirty="0"/>
              <a:t>På nästa </a:t>
            </a:r>
            <a:r>
              <a:rPr lang="sv-SE" sz="1600" dirty="0" err="1"/>
              <a:t>slide</a:t>
            </a:r>
            <a:r>
              <a:rPr lang="sv-SE" sz="1600" dirty="0"/>
              <a:t> så beskrivs de verktyg som skapats för att uppnå detta.</a:t>
            </a:r>
          </a:p>
          <a:p>
            <a:pPr marL="268288" indent="-268288" fontAlgn="base">
              <a:spcBef>
                <a:spcPct val="20000"/>
              </a:spcBef>
              <a:spcAft>
                <a:spcPct val="0"/>
              </a:spcAft>
              <a:buSzPct val="120000"/>
              <a:buFont typeface="Wingdings" pitchFamily="2" charset="2"/>
              <a:buChar char="§"/>
            </a:pPr>
            <a:endParaRPr lang="sv-SE" sz="1600" dirty="0"/>
          </a:p>
        </p:txBody>
      </p:sp>
    </p:spTree>
    <p:extLst>
      <p:ext uri="{BB962C8B-B14F-4D97-AF65-F5344CB8AC3E}">
        <p14:creationId xmlns:p14="http://schemas.microsoft.com/office/powerpoint/2010/main" val="1150682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046988"/>
          </a:xfrm>
          <a:prstGeom prst="rect">
            <a:avLst/>
          </a:prstGeom>
          <a:noFill/>
        </p:spPr>
        <p:txBody>
          <a:bodyPr wrap="square" rtlCol="0">
            <a:spAutoFit/>
          </a:bodyPr>
          <a:lstStyle/>
          <a:p>
            <a:endParaRPr lang="sv-SE" sz="1600" dirty="0"/>
          </a:p>
          <a:p>
            <a:endParaRPr lang="sv-SE" sz="1600" dirty="0"/>
          </a:p>
          <a:p>
            <a:r>
              <a:rPr lang="sv-SE" sz="1600" dirty="0"/>
              <a:t>Regionalt anpassade tröskelvärden</a:t>
            </a:r>
          </a:p>
          <a:p>
            <a:endParaRPr lang="sv-SE" sz="1600" dirty="0"/>
          </a:p>
          <a:p>
            <a:endParaRPr lang="sv-SE" sz="1600" dirty="0"/>
          </a:p>
          <a:p>
            <a:endParaRPr lang="sv-SE" sz="1600" dirty="0"/>
          </a:p>
          <a:p>
            <a:endParaRPr lang="sv-SE" sz="1600" dirty="0"/>
          </a:p>
          <a:p>
            <a:r>
              <a:rPr lang="sv-SE" sz="1600" dirty="0"/>
              <a:t>Riskfaktorer</a:t>
            </a:r>
          </a:p>
          <a:p>
            <a:endParaRPr lang="sv-SE" sz="1600" dirty="0"/>
          </a:p>
          <a:p>
            <a:endParaRPr lang="sv-SE" sz="1600" dirty="0"/>
          </a:p>
          <a:p>
            <a:endParaRPr lang="sv-SE" sz="1600" dirty="0"/>
          </a:p>
          <a:p>
            <a:r>
              <a:rPr lang="sv-SE" sz="1600" dirty="0"/>
              <a:t>Ett nytt samverkansbaserat arbetssätt</a:t>
            </a:r>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dirty="0"/>
              <a:t>Inför beslut om vädervarning</a:t>
            </a:r>
            <a:endParaRPr lang="sv-SE" kern="1200" dirty="0">
              <a:ea typeface="+mn-ea"/>
              <a:cs typeface="+mn-cs"/>
            </a:endParaRPr>
          </a:p>
        </p:txBody>
      </p:sp>
      <p:grpSp>
        <p:nvGrpSpPr>
          <p:cNvPr id="10" name="Grupp 9"/>
          <p:cNvGrpSpPr/>
          <p:nvPr/>
        </p:nvGrpSpPr>
        <p:grpSpPr>
          <a:xfrm>
            <a:off x="4427984" y="1486825"/>
            <a:ext cx="1034045" cy="1660989"/>
            <a:chOff x="984494" y="1807108"/>
            <a:chExt cx="1034045" cy="1660989"/>
          </a:xfrm>
        </p:grpSpPr>
        <p:pic>
          <p:nvPicPr>
            <p:cNvPr id="11" name="Bildobjekt 10">
              <a:extLst>
                <a:ext uri="{FF2B5EF4-FFF2-40B4-BE49-F238E27FC236}">
                  <a16:creationId xmlns:a16="http://schemas.microsoft.com/office/drawing/2014/main" id="{A4C78093-DB3B-8642-AF50-0F8DE1B151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018" y="1851070"/>
              <a:ext cx="707449" cy="1617027"/>
            </a:xfrm>
            <a:prstGeom prst="rect">
              <a:avLst/>
            </a:prstGeom>
          </p:spPr>
        </p:pic>
        <p:sp>
          <p:nvSpPr>
            <p:cNvPr id="12" name="Ellips 11">
              <a:extLst>
                <a:ext uri="{FF2B5EF4-FFF2-40B4-BE49-F238E27FC236}">
                  <a16:creationId xmlns:a16="http://schemas.microsoft.com/office/drawing/2014/main" id="{69CE151D-3E50-5940-97B7-62BD756F9796}"/>
                </a:ext>
              </a:extLst>
            </p:cNvPr>
            <p:cNvSpPr/>
            <p:nvPr/>
          </p:nvSpPr>
          <p:spPr>
            <a:xfrm>
              <a:off x="1338739" y="1807108"/>
              <a:ext cx="473177" cy="484213"/>
            </a:xfrm>
            <a:prstGeom prst="ellipse">
              <a:avLst/>
            </a:prstGeom>
            <a:noFill/>
            <a:ln w="635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C9553C26-5280-4348-8120-57AE508D3961}"/>
                </a:ext>
              </a:extLst>
            </p:cNvPr>
            <p:cNvSpPr/>
            <p:nvPr/>
          </p:nvSpPr>
          <p:spPr>
            <a:xfrm>
              <a:off x="1508836" y="2388376"/>
              <a:ext cx="509703" cy="509703"/>
            </a:xfrm>
            <a:prstGeom prst="ellipse">
              <a:avLst/>
            </a:prstGeom>
            <a:noFill/>
            <a:ln w="635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5D38F174-1730-A143-9FB2-26EFBEE65235}"/>
                </a:ext>
              </a:extLst>
            </p:cNvPr>
            <p:cNvSpPr/>
            <p:nvPr/>
          </p:nvSpPr>
          <p:spPr>
            <a:xfrm>
              <a:off x="984494" y="2997876"/>
              <a:ext cx="451048" cy="451048"/>
            </a:xfrm>
            <a:prstGeom prst="ellipse">
              <a:avLst/>
            </a:prstGeom>
            <a:noFill/>
            <a:ln w="635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5" name="Picture 7" descr="\\winfs\a000667\Documents\PPT\varna för väder när samhället behöver.png">
            <a:extLst>
              <a:ext uri="{FF2B5EF4-FFF2-40B4-BE49-F238E27FC236}">
                <a16:creationId xmlns:a16="http://schemas.microsoft.com/office/drawing/2014/main" id="{6B772552-316B-984A-87CE-C78642B908B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750"/>
          <a:stretch/>
        </p:blipFill>
        <p:spPr bwMode="auto">
          <a:xfrm>
            <a:off x="1979712" y="2577796"/>
            <a:ext cx="2088232" cy="1497943"/>
          </a:xfrm>
          <a:prstGeom prst="rect">
            <a:avLst/>
          </a:prstGeom>
          <a:noFill/>
          <a:extLst>
            <a:ext uri="{909E8E84-426E-40DD-AFC4-6F175D3DCCD1}">
              <a14:hiddenFill xmlns:a14="http://schemas.microsoft.com/office/drawing/2010/main">
                <a:solidFill>
                  <a:srgbClr val="FFFFFF"/>
                </a:solidFill>
              </a14:hiddenFill>
            </a:ext>
          </a:extLst>
        </p:spPr>
      </p:pic>
      <p:pic>
        <p:nvPicPr>
          <p:cNvPr id="16" name="Platshållare för innehåll 7" descr="En bild som visar klocka, mätare&#10;&#10;Automatiskt genererad beskrivning">
            <a:extLst>
              <a:ext uri="{FF2B5EF4-FFF2-40B4-BE49-F238E27FC236}">
                <a16:creationId xmlns:a16="http://schemas.microsoft.com/office/drawing/2014/main" id="{116C1176-9EF1-634D-9269-0274C5A43EFE}"/>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551425" y="3554141"/>
            <a:ext cx="4197039" cy="1152128"/>
          </a:xfrm>
        </p:spPr>
      </p:pic>
    </p:spTree>
    <p:extLst>
      <p:ext uri="{BB962C8B-B14F-4D97-AF65-F5344CB8AC3E}">
        <p14:creationId xmlns:p14="http://schemas.microsoft.com/office/powerpoint/2010/main" val="2414610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dirty="0"/>
              <a:t>Översyn av varningstyper</a:t>
            </a:r>
            <a:endParaRPr lang="sv-SE" kern="1200" dirty="0">
              <a:ea typeface="+mn-ea"/>
              <a:cs typeface="+mn-cs"/>
            </a:endParaRPr>
          </a:p>
        </p:txBody>
      </p:sp>
      <p:sp>
        <p:nvSpPr>
          <p:cNvPr id="7" name="textruta 6"/>
          <p:cNvSpPr txBox="1"/>
          <p:nvPr/>
        </p:nvSpPr>
        <p:spPr>
          <a:xfrm>
            <a:off x="683568" y="1419622"/>
            <a:ext cx="4320000" cy="3785652"/>
          </a:xfrm>
          <a:prstGeom prst="rect">
            <a:avLst/>
          </a:prstGeom>
          <a:noFill/>
        </p:spPr>
        <p:txBody>
          <a:bodyPr wrap="square" rtlCol="0">
            <a:spAutoFit/>
          </a:bodyPr>
          <a:lstStyle/>
          <a:p>
            <a:pPr lvl="0">
              <a:defRPr/>
            </a:pPr>
            <a:r>
              <a:rPr lang="sv-SE" sz="1600" dirty="0"/>
              <a:t>Även varningstyperna har genomgått en översyn och resultatet kan utläsas i punktlistan till höger.  </a:t>
            </a:r>
          </a:p>
          <a:p>
            <a:pPr lvl="0">
              <a:defRPr/>
            </a:pPr>
            <a:endParaRPr lang="sv-SE" sz="1600" dirty="0"/>
          </a:p>
          <a:p>
            <a:pPr lvl="0">
              <a:defRPr/>
            </a:pPr>
            <a:r>
              <a:rPr lang="sv-SE" sz="1600" dirty="0"/>
              <a:t>Namnen kan ändras så smått innan övergången.</a:t>
            </a:r>
          </a:p>
          <a:p>
            <a:pPr lvl="0">
              <a:defRPr/>
            </a:pPr>
            <a:endParaRPr lang="sv-SE" sz="1600" dirty="0"/>
          </a:p>
          <a:p>
            <a:pPr lvl="0">
              <a:defRPr/>
            </a:pPr>
            <a:r>
              <a:rPr lang="sv-SE" sz="1600" dirty="0"/>
              <a:t>Notera att varning för högt vattenstånd i sjöar utgår och ersätts av varning för översvämning. Varning för översvämning kan utfärdas utmed alla större vattendrag och sjöar.</a:t>
            </a:r>
          </a:p>
          <a:p>
            <a:pPr lvl="0">
              <a:defRPr/>
            </a:pPr>
            <a:endParaRPr lang="sv-SE" sz="1600" dirty="0"/>
          </a:p>
          <a:p>
            <a:pPr lvl="0">
              <a:defRPr/>
            </a:pPr>
            <a:endParaRPr lang="sv-SE" sz="1600" dirty="0"/>
          </a:p>
          <a:p>
            <a:endParaRPr lang="sv-SE" sz="1600" dirty="0"/>
          </a:p>
        </p:txBody>
      </p:sp>
      <p:sp>
        <p:nvSpPr>
          <p:cNvPr id="8" name="textruta 7"/>
          <p:cNvSpPr txBox="1"/>
          <p:nvPr/>
        </p:nvSpPr>
        <p:spPr>
          <a:xfrm>
            <a:off x="5292080" y="1419622"/>
            <a:ext cx="3456384" cy="3731791"/>
          </a:xfrm>
          <a:prstGeom prst="rect">
            <a:avLst/>
          </a:prstGeom>
          <a:noFill/>
        </p:spPr>
        <p:txBody>
          <a:bodyPr wrap="square" rtlCol="0">
            <a:spAutoFit/>
          </a:bodyPr>
          <a:lstStyle/>
          <a:p>
            <a:pPr marL="268288" indent="-268288" fontAlgn="base">
              <a:spcAft>
                <a:spcPct val="0"/>
              </a:spcAft>
              <a:buSzPct val="120000"/>
              <a:buFont typeface="Wingdings" pitchFamily="2" charset="2"/>
              <a:buChar char="§"/>
            </a:pPr>
            <a:r>
              <a:rPr lang="sv-SE" sz="1400" dirty="0"/>
              <a:t>vind</a:t>
            </a:r>
          </a:p>
          <a:p>
            <a:pPr marL="268288" indent="-268288" fontAlgn="base">
              <a:spcAft>
                <a:spcPct val="0"/>
              </a:spcAft>
              <a:buSzPct val="120000"/>
              <a:buFont typeface="Wingdings" pitchFamily="2" charset="2"/>
              <a:buChar char="§"/>
            </a:pPr>
            <a:r>
              <a:rPr lang="sv-SE" sz="1400" dirty="0"/>
              <a:t>vind på kalfjället </a:t>
            </a:r>
          </a:p>
          <a:p>
            <a:pPr marL="268288" indent="-268288" fontAlgn="base">
              <a:spcAft>
                <a:spcPct val="0"/>
              </a:spcAft>
              <a:buSzPct val="120000"/>
              <a:buFont typeface="Wingdings" pitchFamily="2" charset="2"/>
              <a:buChar char="§"/>
            </a:pPr>
            <a:r>
              <a:rPr lang="sv-SE" sz="1400" dirty="0"/>
              <a:t>vind i kombination med snöfall </a:t>
            </a:r>
          </a:p>
          <a:p>
            <a:pPr marL="268288" indent="-268288" fontAlgn="base">
              <a:spcAft>
                <a:spcPct val="0"/>
              </a:spcAft>
              <a:buSzPct val="120000"/>
              <a:buFont typeface="Wingdings" pitchFamily="2" charset="2"/>
              <a:buChar char="§"/>
            </a:pPr>
            <a:r>
              <a:rPr lang="sv-SE" sz="1400" dirty="0"/>
              <a:t>regn </a:t>
            </a:r>
          </a:p>
          <a:p>
            <a:pPr marL="268288" indent="-268288" fontAlgn="base">
              <a:spcAft>
                <a:spcPct val="0"/>
              </a:spcAft>
              <a:buSzPct val="120000"/>
              <a:buFont typeface="Wingdings" pitchFamily="2" charset="2"/>
              <a:buChar char="§"/>
            </a:pPr>
            <a:r>
              <a:rPr lang="sv-SE" sz="1400" dirty="0"/>
              <a:t>snöfall </a:t>
            </a:r>
          </a:p>
          <a:p>
            <a:pPr marL="268288" indent="-268288" fontAlgn="base">
              <a:spcAft>
                <a:spcPct val="0"/>
              </a:spcAft>
              <a:buSzPct val="120000"/>
              <a:buFont typeface="Wingdings" pitchFamily="2" charset="2"/>
              <a:buChar char="§"/>
            </a:pPr>
            <a:r>
              <a:rPr lang="sv-SE" sz="1400" dirty="0"/>
              <a:t>plötslig ishalka </a:t>
            </a:r>
          </a:p>
          <a:p>
            <a:pPr marL="268288" indent="-268288" fontAlgn="base">
              <a:spcAft>
                <a:spcPct val="0"/>
              </a:spcAft>
              <a:buSzPct val="120000"/>
              <a:buFont typeface="Wingdings" pitchFamily="2" charset="2"/>
              <a:buChar char="§"/>
            </a:pPr>
            <a:r>
              <a:rPr lang="sv-SE" sz="1400" dirty="0"/>
              <a:t>åskoväder </a:t>
            </a:r>
          </a:p>
          <a:p>
            <a:pPr marL="268288" indent="-268288" fontAlgn="base">
              <a:spcAft>
                <a:spcPct val="0"/>
              </a:spcAft>
              <a:buSzPct val="120000"/>
              <a:buFont typeface="Wingdings" pitchFamily="2" charset="2"/>
              <a:buChar char="§"/>
            </a:pPr>
            <a:r>
              <a:rPr lang="sv-SE" sz="1400" dirty="0"/>
              <a:t>höga temperaturer </a:t>
            </a:r>
          </a:p>
          <a:p>
            <a:pPr marL="268288" indent="-268288" fontAlgn="base">
              <a:spcAft>
                <a:spcPct val="0"/>
              </a:spcAft>
              <a:buSzPct val="120000"/>
              <a:buFont typeface="Wingdings" pitchFamily="2" charset="2"/>
              <a:buChar char="§"/>
            </a:pPr>
            <a:r>
              <a:rPr lang="sv-SE" sz="1400" dirty="0"/>
              <a:t>stark kyleffekt </a:t>
            </a:r>
          </a:p>
          <a:p>
            <a:pPr marL="268288" indent="-268288" fontAlgn="base">
              <a:spcAft>
                <a:spcPct val="0"/>
              </a:spcAft>
              <a:buSzPct val="120000"/>
              <a:buFont typeface="Wingdings" pitchFamily="2" charset="2"/>
              <a:buChar char="§"/>
            </a:pPr>
            <a:r>
              <a:rPr lang="sv-SE" sz="1400" dirty="0"/>
              <a:t>medelvind till havs – kuling, storm och orkan </a:t>
            </a:r>
          </a:p>
          <a:p>
            <a:pPr marL="268288" indent="-268288" fontAlgn="base">
              <a:spcAft>
                <a:spcPct val="0"/>
              </a:spcAft>
              <a:buSzPct val="120000"/>
              <a:buFont typeface="Wingdings" pitchFamily="2" charset="2"/>
              <a:buChar char="§"/>
            </a:pPr>
            <a:r>
              <a:rPr lang="sv-SE" sz="1400" dirty="0"/>
              <a:t>högt vattenstånd </a:t>
            </a:r>
          </a:p>
          <a:p>
            <a:pPr marL="268288" indent="-268288" fontAlgn="base">
              <a:spcAft>
                <a:spcPct val="0"/>
              </a:spcAft>
              <a:buSzPct val="120000"/>
              <a:buFont typeface="Wingdings" pitchFamily="2" charset="2"/>
              <a:buChar char="§"/>
            </a:pPr>
            <a:r>
              <a:rPr lang="sv-SE" sz="1400" dirty="0"/>
              <a:t>lågt vattenstånd </a:t>
            </a:r>
          </a:p>
          <a:p>
            <a:pPr marL="268288" indent="-268288" fontAlgn="base">
              <a:spcAft>
                <a:spcPct val="0"/>
              </a:spcAft>
              <a:buSzPct val="120000"/>
              <a:buFont typeface="Wingdings" pitchFamily="2" charset="2"/>
              <a:buChar char="§"/>
            </a:pPr>
            <a:r>
              <a:rPr lang="sv-SE" sz="1400" dirty="0"/>
              <a:t>höga flöden </a:t>
            </a:r>
          </a:p>
          <a:p>
            <a:pPr marL="268288" indent="-268288" fontAlgn="base">
              <a:spcAft>
                <a:spcPct val="0"/>
              </a:spcAft>
              <a:buSzPct val="120000"/>
              <a:buFont typeface="Wingdings" pitchFamily="2" charset="2"/>
              <a:buChar char="§"/>
            </a:pPr>
            <a:r>
              <a:rPr lang="sv-SE" sz="1400" dirty="0"/>
              <a:t>nedisning till havs </a:t>
            </a:r>
          </a:p>
          <a:p>
            <a:pPr marL="268288" indent="-268288" fontAlgn="base">
              <a:spcAft>
                <a:spcPct val="0"/>
              </a:spcAft>
              <a:buSzPct val="120000"/>
              <a:buFont typeface="Wingdings" pitchFamily="2" charset="2"/>
              <a:buChar char="§"/>
            </a:pPr>
            <a:r>
              <a:rPr lang="sv-SE" sz="1400" dirty="0"/>
              <a:t>översvämning (Obs! Ny varningstyp) </a:t>
            </a:r>
          </a:p>
          <a:p>
            <a:pPr marL="268288" indent="-268288" fontAlgn="base">
              <a:spcAft>
                <a:spcPct val="0"/>
              </a:spcAft>
              <a:buSzPct val="120000"/>
              <a:buFont typeface="Wingdings" pitchFamily="2" charset="2"/>
              <a:buChar char="§"/>
            </a:pPr>
            <a:endParaRPr lang="sv-SE" sz="1250" dirty="0"/>
          </a:p>
        </p:txBody>
      </p:sp>
    </p:spTree>
    <p:extLst>
      <p:ext uri="{BB962C8B-B14F-4D97-AF65-F5344CB8AC3E}">
        <p14:creationId xmlns:p14="http://schemas.microsoft.com/office/powerpoint/2010/main" val="3984498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pPr>
              <a:lnSpc>
                <a:spcPts val="2800"/>
              </a:lnSpc>
            </a:pPr>
            <a:r>
              <a:rPr lang="sv-SE" b="1" dirty="0"/>
              <a:t>Förnyat utseende på smhi.se </a:t>
            </a:r>
            <a:br>
              <a:rPr lang="sv-SE" b="1" dirty="0"/>
            </a:br>
            <a:r>
              <a:rPr lang="sv-SE" b="1" dirty="0"/>
              <a:t>och i SMHIs </a:t>
            </a:r>
            <a:r>
              <a:rPr lang="sv-SE" b="1" dirty="0" err="1"/>
              <a:t>app</a:t>
            </a:r>
            <a:endParaRPr lang="sv-SE" b="1" dirty="0"/>
          </a:p>
        </p:txBody>
      </p:sp>
      <p:sp>
        <p:nvSpPr>
          <p:cNvPr id="7" name="textruta 6"/>
          <p:cNvSpPr txBox="1"/>
          <p:nvPr/>
        </p:nvSpPr>
        <p:spPr>
          <a:xfrm>
            <a:off x="683568" y="1419622"/>
            <a:ext cx="4392000" cy="3553280"/>
          </a:xfrm>
          <a:prstGeom prst="rect">
            <a:avLst/>
          </a:prstGeom>
          <a:noFill/>
        </p:spPr>
        <p:txBody>
          <a:bodyPr wrap="square" rtlCol="0">
            <a:spAutoFit/>
          </a:bodyPr>
          <a:lstStyle/>
          <a:p>
            <a:pPr marL="268288" indent="-268288" fontAlgn="base">
              <a:lnSpc>
                <a:spcPts val="1700"/>
              </a:lnSpc>
              <a:spcBef>
                <a:spcPct val="20000"/>
              </a:spcBef>
              <a:spcAft>
                <a:spcPct val="0"/>
              </a:spcAft>
              <a:buSzPct val="120000"/>
              <a:buFont typeface="Wingdings" pitchFamily="2" charset="2"/>
              <a:buChar char="§"/>
            </a:pPr>
            <a:r>
              <a:rPr lang="sv-SE" sz="1600" b="1" kern="0" dirty="0"/>
              <a:t>Varningsnivå och varningstyp </a:t>
            </a:r>
          </a:p>
          <a:p>
            <a:r>
              <a:rPr lang="sv-SE" sz="1600" dirty="0"/>
              <a:t>För varje varning finns beskrivningar av gällande varningsnivå (gul, orange eller röd) samt varningstyp. </a:t>
            </a:r>
          </a:p>
          <a:p>
            <a:endParaRPr lang="sv-SE" sz="1600" dirty="0"/>
          </a:p>
          <a:p>
            <a:pPr marL="268288" indent="-268288" fontAlgn="base">
              <a:lnSpc>
                <a:spcPts val="1700"/>
              </a:lnSpc>
              <a:spcBef>
                <a:spcPct val="20000"/>
              </a:spcBef>
              <a:spcAft>
                <a:spcPct val="0"/>
              </a:spcAft>
              <a:buSzPct val="120000"/>
              <a:buFont typeface="Wingdings" pitchFamily="2" charset="2"/>
              <a:buChar char="§"/>
            </a:pPr>
            <a:r>
              <a:rPr lang="sv-SE" sz="1600" b="1" kern="0" dirty="0"/>
              <a:t>Konsekvenser av vädret </a:t>
            </a:r>
          </a:p>
          <a:p>
            <a:r>
              <a:rPr lang="sv-SE" sz="1600" dirty="0"/>
              <a:t>Med varje vädervarning följer exempel på konsekvenser som förväntas i samband med aktuell väderhändelse. </a:t>
            </a:r>
          </a:p>
          <a:p>
            <a:endParaRPr lang="sv-SE" sz="1600" dirty="0"/>
          </a:p>
          <a:p>
            <a:pPr marL="268288" indent="-268288" fontAlgn="base">
              <a:lnSpc>
                <a:spcPts val="1700"/>
              </a:lnSpc>
              <a:spcBef>
                <a:spcPct val="20000"/>
              </a:spcBef>
              <a:spcAft>
                <a:spcPct val="0"/>
              </a:spcAft>
              <a:buSzPct val="120000"/>
              <a:buFont typeface="Wingdings" pitchFamily="2" charset="2"/>
              <a:buChar char="§"/>
            </a:pPr>
            <a:r>
              <a:rPr lang="sv-SE" sz="1600" b="1" kern="0" dirty="0"/>
              <a:t>Varningsperiod </a:t>
            </a:r>
          </a:p>
          <a:p>
            <a:r>
              <a:rPr lang="sv-SE" sz="1600" dirty="0"/>
              <a:t>Start- och sluttid för utfärdade vädervarningar beskrivs inom ramen för fyra dygn framåt </a:t>
            </a:r>
            <a:br>
              <a:rPr lang="sv-SE" sz="1600" dirty="0"/>
            </a:br>
            <a:r>
              <a:rPr lang="sv-SE" sz="1600" dirty="0"/>
              <a:t>(inkl</a:t>
            </a:r>
            <a:r>
              <a:rPr lang="sv-SE" sz="1600" dirty="0">
                <a:solidFill>
                  <a:srgbClr val="FF0000"/>
                </a:solidFill>
              </a:rPr>
              <a:t>usive</a:t>
            </a:r>
            <a:r>
              <a:rPr lang="sv-SE" sz="1600" dirty="0"/>
              <a:t> innevarande dygn). </a:t>
            </a:r>
          </a:p>
        </p:txBody>
      </p:sp>
      <p:pic>
        <p:nvPicPr>
          <p:cNvPr id="8" name="Bildobjekt 7" descr="En bild som visar utomhus, scen, väg, tåg&#10;&#10;Automatiskt genererad beskrivning">
            <a:extLst>
              <a:ext uri="{FF2B5EF4-FFF2-40B4-BE49-F238E27FC236}">
                <a16:creationId xmlns:a16="http://schemas.microsoft.com/office/drawing/2014/main" id="{4F7AE4A0-D159-5E46-B7F6-918EF884F4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02" r="21020" b="1"/>
          <a:stretch/>
        </p:blipFill>
        <p:spPr>
          <a:xfrm>
            <a:off x="5029656" y="1419622"/>
            <a:ext cx="3646800" cy="3565156"/>
          </a:xfrm>
          <a:prstGeom prst="rect">
            <a:avLst/>
          </a:prstGeom>
          <a:noFill/>
        </p:spPr>
      </p:pic>
    </p:spTree>
    <p:extLst>
      <p:ext uri="{BB962C8B-B14F-4D97-AF65-F5344CB8AC3E}">
        <p14:creationId xmlns:p14="http://schemas.microsoft.com/office/powerpoint/2010/main" val="3356714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pPr>
              <a:lnSpc>
                <a:spcPts val="2800"/>
              </a:lnSpc>
            </a:pPr>
            <a:r>
              <a:rPr lang="sv-SE" b="1" dirty="0"/>
              <a:t>Förnyat utseende på smhi.se </a:t>
            </a:r>
            <a:br>
              <a:rPr lang="sv-SE" b="1" dirty="0"/>
            </a:br>
            <a:r>
              <a:rPr lang="sv-SE" b="1" dirty="0"/>
              <a:t>och i SMHIs </a:t>
            </a:r>
            <a:r>
              <a:rPr lang="sv-SE" b="1" dirty="0" err="1"/>
              <a:t>app</a:t>
            </a:r>
            <a:endParaRPr lang="sv-SE" b="1" dirty="0"/>
          </a:p>
        </p:txBody>
      </p:sp>
      <p:sp>
        <p:nvSpPr>
          <p:cNvPr id="7" name="textruta 6"/>
          <p:cNvSpPr txBox="1"/>
          <p:nvPr/>
        </p:nvSpPr>
        <p:spPr>
          <a:xfrm>
            <a:off x="683568" y="1419622"/>
            <a:ext cx="4392488" cy="3750257"/>
          </a:xfrm>
          <a:prstGeom prst="rect">
            <a:avLst/>
          </a:prstGeom>
          <a:noFill/>
        </p:spPr>
        <p:txBody>
          <a:bodyPr wrap="square" rtlCol="0">
            <a:spAutoFit/>
          </a:bodyPr>
          <a:lstStyle/>
          <a:p>
            <a:pPr marL="268288" indent="-268288" fontAlgn="base">
              <a:lnSpc>
                <a:spcPts val="1700"/>
              </a:lnSpc>
              <a:spcBef>
                <a:spcPct val="20000"/>
              </a:spcBef>
              <a:spcAft>
                <a:spcPct val="0"/>
              </a:spcAft>
              <a:buSzPct val="120000"/>
              <a:buFont typeface="Wingdings" pitchFamily="2" charset="2"/>
              <a:buChar char="§"/>
            </a:pPr>
            <a:r>
              <a:rPr lang="sv-SE" sz="1600" b="1" kern="0" dirty="0"/>
              <a:t>Vädrets förlopp </a:t>
            </a:r>
          </a:p>
          <a:p>
            <a:pPr lvl="0">
              <a:lnSpc>
                <a:spcPct val="90000"/>
              </a:lnSpc>
              <a:defRPr/>
            </a:pPr>
            <a:r>
              <a:rPr lang="sv-SE" sz="1600" dirty="0"/>
              <a:t>För varje utfärdad varning presenteras en översiktlig beskrivning av vädrets förlopp samt vilken intensitet som förväntas. </a:t>
            </a:r>
          </a:p>
          <a:p>
            <a:pPr lvl="0">
              <a:lnSpc>
                <a:spcPct val="90000"/>
              </a:lnSpc>
              <a:defRPr/>
            </a:pPr>
            <a:endParaRPr lang="sv-SE" sz="1600" b="1" dirty="0"/>
          </a:p>
          <a:p>
            <a:pPr marL="268288" indent="-268288" fontAlgn="base">
              <a:lnSpc>
                <a:spcPts val="1700"/>
              </a:lnSpc>
              <a:spcBef>
                <a:spcPct val="20000"/>
              </a:spcBef>
              <a:spcAft>
                <a:spcPct val="0"/>
              </a:spcAft>
              <a:buSzPct val="120000"/>
              <a:buFont typeface="Wingdings" pitchFamily="2" charset="2"/>
              <a:buChar char="§"/>
            </a:pPr>
            <a:r>
              <a:rPr lang="sv-SE" sz="1600" b="1" kern="0" dirty="0"/>
              <a:t>Varningsområden </a:t>
            </a:r>
          </a:p>
          <a:p>
            <a:pPr>
              <a:lnSpc>
                <a:spcPct val="90000"/>
              </a:lnSpc>
            </a:pPr>
            <a:r>
              <a:rPr lang="sv-SE" sz="1600" dirty="0"/>
              <a:t>Det geografiska området, där vädret väntas ge påverkan, presenteras för varje utfärdad varning med en skräddarsydd karta. </a:t>
            </a:r>
          </a:p>
          <a:p>
            <a:pPr>
              <a:lnSpc>
                <a:spcPct val="90000"/>
              </a:lnSpc>
            </a:pPr>
            <a:endParaRPr lang="sv-SE" sz="1600" dirty="0"/>
          </a:p>
          <a:p>
            <a:pPr marL="268288" indent="-268288" fontAlgn="base">
              <a:lnSpc>
                <a:spcPts val="1700"/>
              </a:lnSpc>
              <a:spcBef>
                <a:spcPct val="20000"/>
              </a:spcBef>
              <a:spcAft>
                <a:spcPct val="0"/>
              </a:spcAft>
              <a:buSzPct val="120000"/>
              <a:buFont typeface="Wingdings" pitchFamily="2" charset="2"/>
              <a:buChar char="§"/>
            </a:pPr>
            <a:r>
              <a:rPr lang="sv-SE" sz="1600" b="1" kern="0" dirty="0"/>
              <a:t>Tillgänglighet </a:t>
            </a:r>
          </a:p>
          <a:p>
            <a:pPr>
              <a:lnSpc>
                <a:spcPct val="90000"/>
              </a:lnSpc>
            </a:pPr>
            <a:r>
              <a:rPr lang="sv-SE" sz="1600" dirty="0"/>
              <a:t>De uppdaterade varningstjänsterna anpassas så att så många som möjligt, oavsett förmåga, ska kunna ta del av varningsinformationen på ett självständigt sätt. </a:t>
            </a:r>
          </a:p>
          <a:p>
            <a:endParaRPr lang="sv-SE" sz="1600" dirty="0"/>
          </a:p>
        </p:txBody>
      </p:sp>
      <p:pic>
        <p:nvPicPr>
          <p:cNvPr id="8" name="Bildobjekt 7" descr="En bild som visar utomhus, vatten, surfar, ocean&#10;&#10;Automatiskt genererad beskrivning">
            <a:extLst>
              <a:ext uri="{FF2B5EF4-FFF2-40B4-BE49-F238E27FC236}">
                <a16:creationId xmlns:a16="http://schemas.microsoft.com/office/drawing/2014/main" id="{2506A68C-C70E-4E4D-9346-5D456871BB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40" r="25292" b="10333"/>
          <a:stretch/>
        </p:blipFill>
        <p:spPr>
          <a:xfrm>
            <a:off x="5102225" y="1419622"/>
            <a:ext cx="3646239" cy="3542903"/>
          </a:xfrm>
          <a:prstGeom prst="rect">
            <a:avLst/>
          </a:prstGeom>
          <a:noFill/>
        </p:spPr>
      </p:pic>
    </p:spTree>
    <p:extLst>
      <p:ext uri="{BB962C8B-B14F-4D97-AF65-F5344CB8AC3E}">
        <p14:creationId xmlns:p14="http://schemas.microsoft.com/office/powerpoint/2010/main" val="2066824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dirty="0"/>
              <a:t>Notera</a:t>
            </a:r>
            <a:endParaRPr lang="sv-SE" kern="1200" dirty="0">
              <a:ea typeface="+mn-ea"/>
              <a:cs typeface="+mn-cs"/>
            </a:endParaRPr>
          </a:p>
        </p:txBody>
      </p:sp>
      <p:sp>
        <p:nvSpPr>
          <p:cNvPr id="7" name="textruta 6"/>
          <p:cNvSpPr txBox="1"/>
          <p:nvPr/>
        </p:nvSpPr>
        <p:spPr>
          <a:xfrm>
            <a:off x="683568" y="1419622"/>
            <a:ext cx="7992888" cy="1471172"/>
          </a:xfrm>
          <a:prstGeom prst="rect">
            <a:avLst/>
          </a:prstGeom>
          <a:noFill/>
        </p:spPr>
        <p:txBody>
          <a:bodyPr wrap="square" rtlCol="0">
            <a:spAutoFit/>
          </a:bodyPr>
          <a:lstStyle/>
          <a:p>
            <a:r>
              <a:rPr lang="sv-SE" sz="1600" dirty="0"/>
              <a:t>Viktigt att notera är att: </a:t>
            </a:r>
          </a:p>
          <a:p>
            <a:pPr marL="268288" indent="-268288" fontAlgn="base">
              <a:spcBef>
                <a:spcPct val="20000"/>
              </a:spcBef>
              <a:spcAft>
                <a:spcPct val="0"/>
              </a:spcAft>
              <a:buSzPct val="120000"/>
              <a:buFont typeface="Wingdings" pitchFamily="2" charset="2"/>
              <a:buChar char="§"/>
            </a:pPr>
            <a:r>
              <a:rPr lang="sv-SE" sz="1600" kern="0" dirty="0"/>
              <a:t>gul varning är </a:t>
            </a:r>
            <a:r>
              <a:rPr lang="sv-SE" sz="1600" b="1" kern="0" dirty="0"/>
              <a:t>inte</a:t>
            </a:r>
            <a:r>
              <a:rPr lang="sv-SE" sz="1600" kern="0" dirty="0"/>
              <a:t> detsamma som klass 1 </a:t>
            </a:r>
          </a:p>
          <a:p>
            <a:pPr marL="268288" indent="-268288" fontAlgn="base">
              <a:spcBef>
                <a:spcPct val="20000"/>
              </a:spcBef>
              <a:spcAft>
                <a:spcPct val="0"/>
              </a:spcAft>
              <a:buSzPct val="120000"/>
              <a:buFont typeface="Wingdings" pitchFamily="2" charset="2"/>
              <a:buChar char="§"/>
            </a:pPr>
            <a:r>
              <a:rPr lang="sv-SE" sz="1600" kern="0" dirty="0"/>
              <a:t>orange varning är </a:t>
            </a:r>
            <a:r>
              <a:rPr lang="sv-SE" sz="1600" b="1" kern="0" dirty="0"/>
              <a:t>inte</a:t>
            </a:r>
            <a:r>
              <a:rPr lang="sv-SE" sz="1600" kern="0" dirty="0"/>
              <a:t> detsamma som klass 2</a:t>
            </a:r>
          </a:p>
          <a:p>
            <a:pPr marL="268288" indent="-268288" fontAlgn="base">
              <a:spcBef>
                <a:spcPct val="20000"/>
              </a:spcBef>
              <a:spcAft>
                <a:spcPct val="0"/>
              </a:spcAft>
              <a:buSzPct val="120000"/>
              <a:buFont typeface="Wingdings" pitchFamily="2" charset="2"/>
              <a:buChar char="§"/>
            </a:pPr>
            <a:r>
              <a:rPr lang="sv-SE" sz="1600" kern="0" dirty="0"/>
              <a:t>röd varning är </a:t>
            </a:r>
            <a:r>
              <a:rPr lang="sv-SE" sz="1600" b="1" kern="0" dirty="0"/>
              <a:t>inte</a:t>
            </a:r>
            <a:r>
              <a:rPr lang="sv-SE" sz="1600" kern="0" dirty="0"/>
              <a:t> detsamma som klass 3 </a:t>
            </a:r>
          </a:p>
          <a:p>
            <a:endParaRPr lang="sv-SE" sz="1600" dirty="0"/>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1568" y="1203598"/>
            <a:ext cx="3176896" cy="3816424"/>
          </a:xfrm>
          <a:prstGeom prst="rect">
            <a:avLst/>
          </a:prstGeom>
        </p:spPr>
      </p:pic>
    </p:spTree>
    <p:extLst>
      <p:ext uri="{BB962C8B-B14F-4D97-AF65-F5344CB8AC3E}">
        <p14:creationId xmlns:p14="http://schemas.microsoft.com/office/powerpoint/2010/main" val="1655560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dirty="0"/>
              <a:t>Utfärdande av varning </a:t>
            </a:r>
            <a:endParaRPr lang="sv-SE" kern="1200" dirty="0">
              <a:ea typeface="+mn-ea"/>
              <a:cs typeface="+mn-cs"/>
            </a:endParaRPr>
          </a:p>
        </p:txBody>
      </p:sp>
      <p:sp>
        <p:nvSpPr>
          <p:cNvPr id="7" name="textruta 6"/>
          <p:cNvSpPr txBox="1"/>
          <p:nvPr/>
        </p:nvSpPr>
        <p:spPr>
          <a:xfrm>
            <a:off x="683568" y="1419622"/>
            <a:ext cx="7560000" cy="3046988"/>
          </a:xfrm>
          <a:prstGeom prst="rect">
            <a:avLst/>
          </a:prstGeom>
          <a:noFill/>
        </p:spPr>
        <p:txBody>
          <a:bodyPr wrap="square" rtlCol="0">
            <a:spAutoFit/>
          </a:bodyPr>
          <a:lstStyle/>
          <a:p>
            <a:r>
              <a:rPr lang="sv-SE" sz="1600" dirty="0"/>
              <a:t>Det är SMHI som utifrån sitt uppdrag har ansvaret att utfärda vädervarningar. </a:t>
            </a:r>
            <a:br>
              <a:rPr lang="sv-SE" sz="1600" dirty="0"/>
            </a:br>
            <a:r>
              <a:rPr lang="sv-SE" sz="1600" dirty="0"/>
              <a:t>Att utfärda en vädervarning görs i två steg: </a:t>
            </a:r>
            <a:br>
              <a:rPr lang="sv-SE" sz="1600" dirty="0"/>
            </a:br>
            <a:endParaRPr lang="sv-SE" sz="1600" dirty="0"/>
          </a:p>
          <a:p>
            <a:pPr marL="0" lvl="1"/>
            <a:r>
              <a:rPr lang="sv-SE" sz="1600" dirty="0"/>
              <a:t>1. beslut om vädervarning utifrån ett beslutsunderlag </a:t>
            </a:r>
          </a:p>
          <a:p>
            <a:pPr marL="0" lvl="1"/>
            <a:r>
              <a:rPr lang="sv-SE" sz="1600" dirty="0"/>
              <a:t>2. publicering av vädervarning (förmedling av beslut)</a:t>
            </a:r>
          </a:p>
          <a:p>
            <a:pPr marL="0" lvl="1"/>
            <a:endParaRPr lang="sv-SE" sz="1600" dirty="0"/>
          </a:p>
          <a:p>
            <a:pPr marL="0" lvl="1"/>
            <a:endParaRPr lang="sv-SE" sz="1600" dirty="0"/>
          </a:p>
          <a:p>
            <a:pPr marL="0" lvl="1"/>
            <a:r>
              <a:rPr lang="sv-SE" sz="1600" dirty="0"/>
              <a:t>Från och med april 2021 kommer bedömning av val av beslutsprocess inför beslut om vädervarning göras utifrån två delar:</a:t>
            </a:r>
            <a:br>
              <a:rPr lang="sv-SE" sz="1600" dirty="0"/>
            </a:br>
            <a:br>
              <a:rPr lang="sv-SE" sz="1600" dirty="0"/>
            </a:br>
            <a:r>
              <a:rPr lang="sv-SE" sz="1600" dirty="0"/>
              <a:t>1) En bedömning utifrån regionalt anpassade tröskelvärden</a:t>
            </a:r>
            <a:br>
              <a:rPr lang="sv-SE" sz="1600" dirty="0"/>
            </a:br>
            <a:r>
              <a:rPr lang="sv-SE" sz="1600" dirty="0"/>
              <a:t>2) En bedömning av situationen utifrån nationella riskfaktorer</a:t>
            </a:r>
          </a:p>
        </p:txBody>
      </p:sp>
    </p:spTree>
    <p:extLst>
      <p:ext uri="{BB962C8B-B14F-4D97-AF65-F5344CB8AC3E}">
        <p14:creationId xmlns:p14="http://schemas.microsoft.com/office/powerpoint/2010/main" val="2065975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Om denna presentation</a:t>
            </a:r>
            <a:endParaRPr lang="sv-SE" kern="1200" dirty="0">
              <a:ea typeface="+mn-ea"/>
              <a:cs typeface="+mn-cs"/>
            </a:endParaRPr>
          </a:p>
        </p:txBody>
      </p:sp>
      <p:sp>
        <p:nvSpPr>
          <p:cNvPr id="5" name="textruta 4"/>
          <p:cNvSpPr txBox="1"/>
          <p:nvPr/>
        </p:nvSpPr>
        <p:spPr>
          <a:xfrm>
            <a:off x="683568" y="1419622"/>
            <a:ext cx="7560000" cy="2554545"/>
          </a:xfrm>
          <a:prstGeom prst="rect">
            <a:avLst/>
          </a:prstGeom>
          <a:noFill/>
        </p:spPr>
        <p:txBody>
          <a:bodyPr wrap="square" rtlCol="0">
            <a:spAutoFit/>
          </a:bodyPr>
          <a:lstStyle/>
          <a:p>
            <a:r>
              <a:rPr lang="sv-SE" sz="1600" dirty="0"/>
              <a:t>Denna Power Point är ett fristående material som kan användas för presentation om det förnyade varningssystem som träder i kraft april 2021. </a:t>
            </a:r>
            <a:br>
              <a:rPr lang="sv-SE" sz="1600" dirty="0"/>
            </a:br>
            <a:br>
              <a:rPr lang="sv-SE" sz="1600" dirty="0"/>
            </a:br>
            <a:r>
              <a:rPr lang="sv-SE" sz="1600" dirty="0"/>
              <a:t>Om du vill visa film istället rekommenderar SMHI att visa utbildningsmodul 1-3 som finns till Grundutbildning Samhällsaktörer. Dessa återfinns på införandeprojektets temasida, </a:t>
            </a:r>
            <a:r>
              <a:rPr lang="sv-SE" sz="1600" dirty="0">
                <a:hlinkClick r:id="rId3"/>
              </a:rPr>
              <a:t>www.smhi.se/konsekvensbaserade-vadervarningar</a:t>
            </a:r>
            <a:r>
              <a:rPr lang="sv-SE" sz="1600" dirty="0"/>
              <a:t> </a:t>
            </a:r>
          </a:p>
          <a:p>
            <a:endParaRPr lang="sv-SE" sz="1600" dirty="0"/>
          </a:p>
          <a:p>
            <a:endParaRPr lang="sv-SE" sz="1600" dirty="0"/>
          </a:p>
          <a:p>
            <a:endParaRPr lang="sv-SE" sz="1600" i="1" dirty="0"/>
          </a:p>
          <a:p>
            <a:endParaRPr lang="sv-SE" sz="1600" dirty="0"/>
          </a:p>
        </p:txBody>
      </p:sp>
    </p:spTree>
    <p:extLst>
      <p:ext uri="{BB962C8B-B14F-4D97-AF65-F5344CB8AC3E}">
        <p14:creationId xmlns:p14="http://schemas.microsoft.com/office/powerpoint/2010/main" val="2146013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dirty="0"/>
              <a:t>Val av beslutsprocess</a:t>
            </a:r>
            <a:endParaRPr lang="sv-SE" kern="1200" dirty="0">
              <a:ea typeface="+mn-ea"/>
              <a:cs typeface="+mn-cs"/>
            </a:endParaRPr>
          </a:p>
        </p:txBody>
      </p:sp>
      <p:sp>
        <p:nvSpPr>
          <p:cNvPr id="7" name="textruta 6"/>
          <p:cNvSpPr txBox="1"/>
          <p:nvPr/>
        </p:nvSpPr>
        <p:spPr>
          <a:xfrm>
            <a:off x="683568" y="1419622"/>
            <a:ext cx="7560000" cy="1900007"/>
          </a:xfrm>
          <a:prstGeom prst="rect">
            <a:avLst/>
          </a:prstGeom>
          <a:noFill/>
        </p:spPr>
        <p:txBody>
          <a:bodyPr wrap="square" rtlCol="0">
            <a:spAutoFit/>
          </a:bodyPr>
          <a:lstStyle/>
          <a:p>
            <a:r>
              <a:rPr lang="sv-SE" sz="1600" dirty="0"/>
              <a:t>Det finns två varianter av samverkan i beslutsprocesserna inför beslut om varning:</a:t>
            </a:r>
          </a:p>
          <a:p>
            <a:endParaRPr lang="sv-SE" sz="1600" dirty="0"/>
          </a:p>
          <a:p>
            <a:pPr marL="268288" indent="-268288" fontAlgn="base">
              <a:lnSpc>
                <a:spcPts val="1700"/>
              </a:lnSpc>
              <a:spcBef>
                <a:spcPct val="20000"/>
              </a:spcBef>
              <a:spcAft>
                <a:spcPct val="0"/>
              </a:spcAft>
              <a:buSzPct val="120000"/>
              <a:buFont typeface="Wingdings" pitchFamily="2" charset="2"/>
              <a:buChar char="§"/>
            </a:pPr>
            <a:r>
              <a:rPr lang="sv-SE" sz="1600" kern="0" dirty="0"/>
              <a:t>A – med integrerad samverkan och</a:t>
            </a:r>
          </a:p>
          <a:p>
            <a:pPr marL="268288" indent="-268288" fontAlgn="base">
              <a:lnSpc>
                <a:spcPts val="1700"/>
              </a:lnSpc>
              <a:spcBef>
                <a:spcPct val="20000"/>
              </a:spcBef>
              <a:spcAft>
                <a:spcPct val="0"/>
              </a:spcAft>
              <a:buSzPct val="120000"/>
              <a:buFont typeface="Wingdings" pitchFamily="2" charset="2"/>
              <a:buChar char="§"/>
            </a:pPr>
            <a:r>
              <a:rPr lang="sv-SE" sz="1600" kern="0" dirty="0"/>
              <a:t>B – utan integrerad samverkan</a:t>
            </a:r>
          </a:p>
          <a:p>
            <a:pPr marL="268288" indent="-268288" fontAlgn="base">
              <a:lnSpc>
                <a:spcPts val="1700"/>
              </a:lnSpc>
              <a:spcBef>
                <a:spcPct val="20000"/>
              </a:spcBef>
              <a:spcAft>
                <a:spcPct val="0"/>
              </a:spcAft>
              <a:buSzPct val="120000"/>
              <a:buFont typeface="Wingdings" pitchFamily="2" charset="2"/>
              <a:buChar char="§"/>
            </a:pPr>
            <a:endParaRPr lang="sv-SE" sz="1600" kern="0" dirty="0"/>
          </a:p>
          <a:p>
            <a:pPr fontAlgn="base">
              <a:lnSpc>
                <a:spcPts val="1700"/>
              </a:lnSpc>
              <a:spcBef>
                <a:spcPct val="20000"/>
              </a:spcBef>
              <a:spcAft>
                <a:spcPct val="0"/>
              </a:spcAft>
              <a:buSzPct val="120000"/>
            </a:pPr>
            <a:r>
              <a:rPr lang="sv-SE" sz="1600" dirty="0"/>
              <a:t>Om det är A eller B avgörs utifrån vilken varningstyp det är. </a:t>
            </a:r>
          </a:p>
        </p:txBody>
      </p:sp>
    </p:spTree>
    <p:extLst>
      <p:ext uri="{BB962C8B-B14F-4D97-AF65-F5344CB8AC3E}">
        <p14:creationId xmlns:p14="http://schemas.microsoft.com/office/powerpoint/2010/main" val="3378359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dirty="0"/>
              <a:t>Sammanfattning av varningstyperna</a:t>
            </a:r>
            <a:endParaRPr lang="sv-SE" kern="1200" dirty="0">
              <a:ea typeface="+mn-ea"/>
              <a:cs typeface="+mn-cs"/>
            </a:endParaRPr>
          </a:p>
        </p:txBody>
      </p:sp>
      <p:sp>
        <p:nvSpPr>
          <p:cNvPr id="7" name="textruta 6"/>
          <p:cNvSpPr txBox="1"/>
          <p:nvPr/>
        </p:nvSpPr>
        <p:spPr>
          <a:xfrm>
            <a:off x="683568" y="1419622"/>
            <a:ext cx="3600400" cy="3405035"/>
          </a:xfrm>
          <a:prstGeom prst="rect">
            <a:avLst/>
          </a:prstGeom>
          <a:noFill/>
        </p:spPr>
        <p:txBody>
          <a:bodyPr wrap="square" rtlCol="0">
            <a:spAutoFit/>
          </a:bodyPr>
          <a:lstStyle/>
          <a:p>
            <a:r>
              <a:rPr lang="sv-SE" sz="1600" b="1" dirty="0"/>
              <a:t>Alternativ A – Beslutsprocess med integrerad samverkan</a:t>
            </a:r>
          </a:p>
          <a:p>
            <a:pPr>
              <a:lnSpc>
                <a:spcPts val="1700"/>
              </a:lnSpc>
            </a:pPr>
            <a:endParaRPr lang="sv-SE" sz="1600" dirty="0"/>
          </a:p>
          <a:p>
            <a:pPr marL="268288" indent="-268288" fontAlgn="base">
              <a:lnSpc>
                <a:spcPts val="1700"/>
              </a:lnSpc>
              <a:spcBef>
                <a:spcPct val="20000"/>
              </a:spcBef>
              <a:spcAft>
                <a:spcPct val="0"/>
              </a:spcAft>
              <a:buSzPct val="120000"/>
              <a:buFont typeface="Wingdings" pitchFamily="2" charset="2"/>
              <a:buChar char="§"/>
            </a:pPr>
            <a:r>
              <a:rPr lang="sv-SE" sz="1600" kern="0" dirty="0"/>
              <a:t>Högt vattenstånd</a:t>
            </a:r>
          </a:p>
          <a:p>
            <a:pPr marL="268288" indent="-268288" fontAlgn="base">
              <a:lnSpc>
                <a:spcPts val="1700"/>
              </a:lnSpc>
              <a:spcBef>
                <a:spcPct val="20000"/>
              </a:spcBef>
              <a:spcAft>
                <a:spcPct val="0"/>
              </a:spcAft>
              <a:buSzPct val="120000"/>
              <a:buFont typeface="Wingdings" pitchFamily="2" charset="2"/>
              <a:buChar char="§"/>
            </a:pPr>
            <a:r>
              <a:rPr lang="sv-SE" sz="1600" kern="0" dirty="0"/>
              <a:t>Översvämning</a:t>
            </a:r>
          </a:p>
          <a:p>
            <a:pPr marL="268288" indent="-268288" fontAlgn="base">
              <a:lnSpc>
                <a:spcPts val="1700"/>
              </a:lnSpc>
              <a:spcBef>
                <a:spcPct val="20000"/>
              </a:spcBef>
              <a:spcAft>
                <a:spcPct val="0"/>
              </a:spcAft>
              <a:buSzPct val="120000"/>
              <a:buFont typeface="Wingdings" pitchFamily="2" charset="2"/>
              <a:buChar char="§"/>
            </a:pPr>
            <a:r>
              <a:rPr lang="sv-SE" sz="1600" kern="0" dirty="0"/>
              <a:t>Snöfall</a:t>
            </a:r>
          </a:p>
          <a:p>
            <a:pPr marL="268288" indent="-268288" fontAlgn="base">
              <a:lnSpc>
                <a:spcPts val="1700"/>
              </a:lnSpc>
              <a:spcBef>
                <a:spcPct val="20000"/>
              </a:spcBef>
              <a:spcAft>
                <a:spcPct val="0"/>
              </a:spcAft>
              <a:buSzPct val="120000"/>
              <a:buFont typeface="Wingdings" pitchFamily="2" charset="2"/>
              <a:buChar char="§"/>
            </a:pPr>
            <a:r>
              <a:rPr lang="sv-SE" sz="1600" kern="0" dirty="0"/>
              <a:t>Vind</a:t>
            </a:r>
          </a:p>
          <a:p>
            <a:pPr marL="268288" indent="-268288" fontAlgn="base">
              <a:lnSpc>
                <a:spcPts val="1700"/>
              </a:lnSpc>
              <a:spcBef>
                <a:spcPct val="20000"/>
              </a:spcBef>
              <a:spcAft>
                <a:spcPct val="0"/>
              </a:spcAft>
              <a:buSzPct val="120000"/>
              <a:buFont typeface="Wingdings" pitchFamily="2" charset="2"/>
              <a:buChar char="§"/>
            </a:pPr>
            <a:r>
              <a:rPr lang="sv-SE" sz="1600" kern="0" dirty="0"/>
              <a:t>Vind i kombination med snöfall</a:t>
            </a:r>
          </a:p>
          <a:p>
            <a:pPr marL="268288" indent="-268288" fontAlgn="base">
              <a:lnSpc>
                <a:spcPts val="1700"/>
              </a:lnSpc>
              <a:spcBef>
                <a:spcPct val="20000"/>
              </a:spcBef>
              <a:spcAft>
                <a:spcPct val="0"/>
              </a:spcAft>
              <a:buSzPct val="120000"/>
              <a:buFont typeface="Wingdings" pitchFamily="2" charset="2"/>
              <a:buChar char="§"/>
            </a:pPr>
            <a:r>
              <a:rPr lang="sv-SE" sz="1600" kern="0" dirty="0"/>
              <a:t>Regn </a:t>
            </a:r>
          </a:p>
          <a:p>
            <a:pPr marL="268288" indent="-268288" fontAlgn="base">
              <a:lnSpc>
                <a:spcPts val="1700"/>
              </a:lnSpc>
              <a:spcBef>
                <a:spcPct val="20000"/>
              </a:spcBef>
              <a:spcAft>
                <a:spcPct val="0"/>
              </a:spcAft>
              <a:buSzPct val="120000"/>
              <a:buFont typeface="Wingdings" pitchFamily="2" charset="2"/>
              <a:buChar char="§"/>
            </a:pPr>
            <a:r>
              <a:rPr lang="sv-SE" sz="1600" kern="0" dirty="0"/>
              <a:t>Plötslig ishalka och isbeläggning</a:t>
            </a:r>
          </a:p>
          <a:p>
            <a:pPr marL="268288" indent="-268288" fontAlgn="base">
              <a:lnSpc>
                <a:spcPts val="1700"/>
              </a:lnSpc>
              <a:spcBef>
                <a:spcPct val="20000"/>
              </a:spcBef>
              <a:spcAft>
                <a:spcPct val="0"/>
              </a:spcAft>
              <a:buSzPct val="120000"/>
              <a:buFont typeface="Wingdings" pitchFamily="2" charset="2"/>
              <a:buChar char="§"/>
            </a:pPr>
            <a:r>
              <a:rPr lang="sv-SE" sz="1600" kern="0" dirty="0"/>
              <a:t>Höga temperaturer </a:t>
            </a:r>
            <a:r>
              <a:rPr lang="sv-SE" sz="1200" kern="0" dirty="0"/>
              <a:t>(de högre nivåerna)* </a:t>
            </a:r>
          </a:p>
          <a:p>
            <a:pPr>
              <a:lnSpc>
                <a:spcPts val="1700"/>
              </a:lnSpc>
            </a:pPr>
            <a:endParaRPr lang="sv-SE" sz="1600" dirty="0"/>
          </a:p>
          <a:p>
            <a:endParaRPr lang="sv-SE" sz="1600" dirty="0"/>
          </a:p>
        </p:txBody>
      </p:sp>
      <p:sp>
        <p:nvSpPr>
          <p:cNvPr id="8" name="textruta 7"/>
          <p:cNvSpPr txBox="1"/>
          <p:nvPr/>
        </p:nvSpPr>
        <p:spPr>
          <a:xfrm>
            <a:off x="4725194" y="1419622"/>
            <a:ext cx="3600400" cy="2919774"/>
          </a:xfrm>
          <a:prstGeom prst="rect">
            <a:avLst/>
          </a:prstGeom>
          <a:noFill/>
        </p:spPr>
        <p:txBody>
          <a:bodyPr wrap="square" rtlCol="0">
            <a:spAutoFit/>
          </a:bodyPr>
          <a:lstStyle/>
          <a:p>
            <a:r>
              <a:rPr lang="sv-SE" sz="1600" b="1" dirty="0"/>
              <a:t>Alternativ B – Beslutsprocess utan samverkan</a:t>
            </a:r>
          </a:p>
          <a:p>
            <a:pPr>
              <a:lnSpc>
                <a:spcPts val="1700"/>
              </a:lnSpc>
            </a:pPr>
            <a:endParaRPr lang="sv-SE" sz="1600" dirty="0"/>
          </a:p>
          <a:p>
            <a:pPr marL="268288" indent="-268288" fontAlgn="base">
              <a:lnSpc>
                <a:spcPts val="1700"/>
              </a:lnSpc>
              <a:spcBef>
                <a:spcPct val="20000"/>
              </a:spcBef>
              <a:spcAft>
                <a:spcPct val="0"/>
              </a:spcAft>
              <a:buSzPct val="120000"/>
              <a:buFont typeface="Wingdings" pitchFamily="2" charset="2"/>
              <a:buChar char="§"/>
            </a:pPr>
            <a:r>
              <a:rPr lang="sv-SE" sz="1600" kern="0" dirty="0"/>
              <a:t>Medelvind till havs</a:t>
            </a:r>
          </a:p>
          <a:p>
            <a:pPr marL="268288" indent="-268288" fontAlgn="base">
              <a:lnSpc>
                <a:spcPts val="1700"/>
              </a:lnSpc>
              <a:spcBef>
                <a:spcPct val="20000"/>
              </a:spcBef>
              <a:spcAft>
                <a:spcPct val="0"/>
              </a:spcAft>
              <a:buSzPct val="120000"/>
              <a:buFont typeface="Wingdings" pitchFamily="2" charset="2"/>
              <a:buChar char="§"/>
            </a:pPr>
            <a:r>
              <a:rPr lang="sv-SE" sz="1600" kern="0" dirty="0"/>
              <a:t>Lågt vattenstånd</a:t>
            </a:r>
          </a:p>
          <a:p>
            <a:pPr marL="268288" indent="-268288" fontAlgn="base">
              <a:lnSpc>
                <a:spcPts val="1700"/>
              </a:lnSpc>
              <a:spcBef>
                <a:spcPct val="20000"/>
              </a:spcBef>
              <a:spcAft>
                <a:spcPct val="0"/>
              </a:spcAft>
              <a:buSzPct val="120000"/>
              <a:buFont typeface="Wingdings" pitchFamily="2" charset="2"/>
              <a:buChar char="§"/>
            </a:pPr>
            <a:r>
              <a:rPr lang="sv-SE" sz="1600" kern="0" dirty="0"/>
              <a:t>Nedisning till havs</a:t>
            </a:r>
          </a:p>
          <a:p>
            <a:pPr marL="268288" indent="-268288" fontAlgn="base">
              <a:lnSpc>
                <a:spcPts val="1700"/>
              </a:lnSpc>
              <a:spcBef>
                <a:spcPct val="20000"/>
              </a:spcBef>
              <a:spcAft>
                <a:spcPct val="0"/>
              </a:spcAft>
              <a:buSzPct val="120000"/>
              <a:buFont typeface="Wingdings" pitchFamily="2" charset="2"/>
              <a:buChar char="§"/>
            </a:pPr>
            <a:r>
              <a:rPr lang="sv-SE" sz="1600" kern="0" dirty="0"/>
              <a:t>Stark kyleffekt </a:t>
            </a:r>
          </a:p>
          <a:p>
            <a:pPr marL="268288" indent="-268288" fontAlgn="base">
              <a:lnSpc>
                <a:spcPts val="1700"/>
              </a:lnSpc>
              <a:spcBef>
                <a:spcPct val="20000"/>
              </a:spcBef>
              <a:spcAft>
                <a:spcPct val="0"/>
              </a:spcAft>
              <a:buSzPct val="120000"/>
              <a:buFont typeface="Wingdings" pitchFamily="2" charset="2"/>
              <a:buChar char="§"/>
            </a:pPr>
            <a:r>
              <a:rPr lang="sv-SE" sz="1600" kern="0" dirty="0"/>
              <a:t>Höga flöden</a:t>
            </a:r>
          </a:p>
          <a:p>
            <a:pPr marL="268288" indent="-268288" fontAlgn="base">
              <a:lnSpc>
                <a:spcPts val="1700"/>
              </a:lnSpc>
              <a:spcBef>
                <a:spcPct val="20000"/>
              </a:spcBef>
              <a:spcAft>
                <a:spcPct val="0"/>
              </a:spcAft>
              <a:buSzPct val="120000"/>
              <a:buFont typeface="Wingdings" pitchFamily="2" charset="2"/>
              <a:buChar char="§"/>
            </a:pPr>
            <a:r>
              <a:rPr lang="sv-SE" sz="1600" kern="0" dirty="0"/>
              <a:t>Regn (Skyfallsliknande regn)</a:t>
            </a:r>
          </a:p>
          <a:p>
            <a:pPr marL="268288" indent="-268288" fontAlgn="base">
              <a:lnSpc>
                <a:spcPts val="1700"/>
              </a:lnSpc>
              <a:spcBef>
                <a:spcPct val="20000"/>
              </a:spcBef>
              <a:spcAft>
                <a:spcPct val="0"/>
              </a:spcAft>
              <a:buSzPct val="120000"/>
              <a:buFont typeface="Wingdings" pitchFamily="2" charset="2"/>
              <a:buChar char="§"/>
            </a:pPr>
            <a:r>
              <a:rPr lang="sv-SE" sz="1600" kern="0" dirty="0"/>
              <a:t>Åskoväder</a:t>
            </a:r>
            <a:endParaRPr lang="sv-SE" sz="1600" dirty="0"/>
          </a:p>
          <a:p>
            <a:endParaRPr lang="sv-SE" sz="1600" dirty="0"/>
          </a:p>
        </p:txBody>
      </p:sp>
      <p:sp>
        <p:nvSpPr>
          <p:cNvPr id="9" name="Rektangel 8"/>
          <p:cNvSpPr/>
          <p:nvPr/>
        </p:nvSpPr>
        <p:spPr>
          <a:xfrm>
            <a:off x="971600" y="4532516"/>
            <a:ext cx="7596844" cy="253916"/>
          </a:xfrm>
          <a:prstGeom prst="rect">
            <a:avLst/>
          </a:prstGeom>
        </p:spPr>
        <p:txBody>
          <a:bodyPr wrap="square">
            <a:spAutoFit/>
          </a:bodyPr>
          <a:lstStyle/>
          <a:p>
            <a:r>
              <a:rPr lang="sv-SE" sz="1050" baseline="30000" dirty="0"/>
              <a:t>* </a:t>
            </a:r>
            <a:r>
              <a:rPr lang="sv-SE" sz="1050" kern="0" dirty="0"/>
              <a:t>Detta beror på utredning baserat på Folkhälsomyndighetens projekt om differentiering av höga temperaturer.</a:t>
            </a:r>
          </a:p>
        </p:txBody>
      </p:sp>
      <p:cxnSp>
        <p:nvCxnSpPr>
          <p:cNvPr id="10" name="Rak 9"/>
          <p:cNvCxnSpPr/>
          <p:nvPr/>
        </p:nvCxnSpPr>
        <p:spPr>
          <a:xfrm>
            <a:off x="575556" y="4443958"/>
            <a:ext cx="7992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01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pPr>
              <a:lnSpc>
                <a:spcPts val="2800"/>
              </a:lnSpc>
            </a:pPr>
            <a:r>
              <a:rPr lang="sv-SE" b="1" dirty="0"/>
              <a:t>Beslutsprocess med integrerad samverkan</a:t>
            </a:r>
          </a:p>
        </p:txBody>
      </p:sp>
      <p:sp>
        <p:nvSpPr>
          <p:cNvPr id="7" name="textruta 6"/>
          <p:cNvSpPr txBox="1"/>
          <p:nvPr/>
        </p:nvSpPr>
        <p:spPr>
          <a:xfrm>
            <a:off x="683568" y="1419622"/>
            <a:ext cx="7992888" cy="338554"/>
          </a:xfrm>
          <a:prstGeom prst="rect">
            <a:avLst/>
          </a:prstGeom>
          <a:noFill/>
        </p:spPr>
        <p:txBody>
          <a:bodyPr wrap="square" rtlCol="0">
            <a:spAutoFit/>
          </a:bodyPr>
          <a:lstStyle/>
          <a:p>
            <a:endParaRPr lang="sv-SE" sz="1600" dirty="0"/>
          </a:p>
        </p:txBody>
      </p:sp>
      <p:pic>
        <p:nvPicPr>
          <p:cNvPr id="8" name="Platshållare för innehåll 7" descr="En bild som visar text, karta&#10;&#10;Automatiskt genererad beskrivning">
            <a:extLst>
              <a:ext uri="{FF2B5EF4-FFF2-40B4-BE49-F238E27FC236}">
                <a16:creationId xmlns:a16="http://schemas.microsoft.com/office/drawing/2014/main" id="{C8165BD7-1468-7B4E-A839-9E880D94C07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1333186"/>
            <a:ext cx="7416824" cy="3187933"/>
          </a:xfrm>
        </p:spPr>
      </p:pic>
    </p:spTree>
    <p:extLst>
      <p:ext uri="{BB962C8B-B14F-4D97-AF65-F5344CB8AC3E}">
        <p14:creationId xmlns:p14="http://schemas.microsoft.com/office/powerpoint/2010/main" val="365517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pPr>
              <a:lnSpc>
                <a:spcPts val="2800"/>
              </a:lnSpc>
            </a:pPr>
            <a:r>
              <a:rPr lang="sv-SE" b="1" dirty="0"/>
              <a:t>A1–Beslutsprocess med integrerad samverkan</a:t>
            </a:r>
          </a:p>
        </p:txBody>
      </p:sp>
      <p:sp>
        <p:nvSpPr>
          <p:cNvPr id="7" name="textruta 6"/>
          <p:cNvSpPr txBox="1"/>
          <p:nvPr/>
        </p:nvSpPr>
        <p:spPr>
          <a:xfrm>
            <a:off x="683568" y="1419622"/>
            <a:ext cx="7992888" cy="830997"/>
          </a:xfrm>
          <a:prstGeom prst="rect">
            <a:avLst/>
          </a:prstGeom>
          <a:noFill/>
        </p:spPr>
        <p:txBody>
          <a:bodyPr wrap="square" rtlCol="0">
            <a:spAutoFit/>
          </a:bodyPr>
          <a:lstStyle/>
          <a:p>
            <a:r>
              <a:rPr lang="sv-SE" sz="1600" dirty="0"/>
              <a:t>För information om beslutsprocesserna hänvisas till </a:t>
            </a:r>
            <a:r>
              <a:rPr lang="sv-SE" sz="1600" i="1" dirty="0"/>
              <a:t>Nationell vägledning för vädervarningar – Samhällsaktörernas arbete</a:t>
            </a:r>
          </a:p>
          <a:p>
            <a:endParaRPr lang="sv-SE" sz="1600" dirty="0"/>
          </a:p>
        </p:txBody>
      </p:sp>
      <p:pic>
        <p:nvPicPr>
          <p:cNvPr id="8" name="Platshållare för innehåll 7" descr="En bild som visar klocka, mätare&#10;&#10;Automatiskt genererad beskrivning">
            <a:extLst>
              <a:ext uri="{FF2B5EF4-FFF2-40B4-BE49-F238E27FC236}">
                <a16:creationId xmlns:a16="http://schemas.microsoft.com/office/drawing/2014/main" id="{DE76C016-D47D-EB47-9A21-C11C1C4220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961" y="2067694"/>
            <a:ext cx="8394075" cy="2304256"/>
          </a:xfrm>
        </p:spPr>
      </p:pic>
    </p:spTree>
    <p:extLst>
      <p:ext uri="{BB962C8B-B14F-4D97-AF65-F5344CB8AC3E}">
        <p14:creationId xmlns:p14="http://schemas.microsoft.com/office/powerpoint/2010/main" val="937999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kern="1200" dirty="0">
                <a:ea typeface="+mn-ea"/>
                <a:cs typeface="+mn-cs"/>
              </a:rPr>
              <a:t>Notera!</a:t>
            </a:r>
          </a:p>
        </p:txBody>
      </p:sp>
      <p:sp>
        <p:nvSpPr>
          <p:cNvPr id="7" name="textruta 6"/>
          <p:cNvSpPr txBox="1"/>
          <p:nvPr/>
        </p:nvSpPr>
        <p:spPr>
          <a:xfrm>
            <a:off x="683568" y="1419622"/>
            <a:ext cx="7560000" cy="830997"/>
          </a:xfrm>
          <a:prstGeom prst="rect">
            <a:avLst/>
          </a:prstGeom>
          <a:noFill/>
        </p:spPr>
        <p:txBody>
          <a:bodyPr wrap="square" rtlCol="0">
            <a:spAutoFit/>
          </a:bodyPr>
          <a:lstStyle/>
          <a:p>
            <a:r>
              <a:rPr lang="sv-SE" sz="1600" dirty="0"/>
              <a:t>Notera att SMHIs inriktning är att </a:t>
            </a:r>
            <a:r>
              <a:rPr lang="sv-SE" sz="1600" i="1" dirty="0"/>
              <a:t>Brandrisk</a:t>
            </a:r>
            <a:r>
              <a:rPr lang="sv-SE" sz="1600" dirty="0"/>
              <a:t> och </a:t>
            </a:r>
            <a:r>
              <a:rPr lang="sv-SE" sz="1600" i="1" dirty="0"/>
              <a:t>Risk för vattenbrist</a:t>
            </a:r>
            <a:r>
              <a:rPr lang="sv-SE" sz="1600" dirty="0"/>
              <a:t> samt den lägre nivån av Höga temperaturer från och med april 2021 definieras som </a:t>
            </a:r>
            <a:r>
              <a:rPr lang="sv-SE" sz="1600" i="1" dirty="0"/>
              <a:t>Meddelande</a:t>
            </a:r>
            <a:r>
              <a:rPr lang="sv-SE" sz="1600" dirty="0"/>
              <a:t> och därför sker inte samverkan i samband med beslut om dessa.</a:t>
            </a:r>
          </a:p>
        </p:txBody>
      </p:sp>
    </p:spTree>
    <p:extLst>
      <p:ext uri="{BB962C8B-B14F-4D97-AF65-F5344CB8AC3E}">
        <p14:creationId xmlns:p14="http://schemas.microsoft.com/office/powerpoint/2010/main" val="648564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dirty="0"/>
              <a:t>WIS</a:t>
            </a:r>
            <a:endParaRPr lang="sv-SE" kern="1200" dirty="0">
              <a:ea typeface="+mn-ea"/>
              <a:cs typeface="+mn-cs"/>
            </a:endParaRPr>
          </a:p>
        </p:txBody>
      </p:sp>
      <p:sp>
        <p:nvSpPr>
          <p:cNvPr id="7" name="textruta 6"/>
          <p:cNvSpPr txBox="1"/>
          <p:nvPr/>
        </p:nvSpPr>
        <p:spPr>
          <a:xfrm>
            <a:off x="683568" y="1419622"/>
            <a:ext cx="7560000" cy="830997"/>
          </a:xfrm>
          <a:prstGeom prst="rect">
            <a:avLst/>
          </a:prstGeom>
          <a:noFill/>
        </p:spPr>
        <p:txBody>
          <a:bodyPr wrap="square" rtlCol="0">
            <a:spAutoFit/>
          </a:bodyPr>
          <a:lstStyle/>
          <a:p>
            <a:r>
              <a:rPr lang="sv-SE" sz="1600" dirty="0"/>
              <a:t>I WIS (webbaserat informationssystem, ett informationsdelningsverktyg för samhällsaktörer) utvecklas en ny vädervarningsmodul, anpassad för det förnyade arbetssättet. </a:t>
            </a:r>
          </a:p>
        </p:txBody>
      </p:sp>
      <p:pic>
        <p:nvPicPr>
          <p:cNvPr id="3" name="Bildobjekt 2" descr="En bild som visar text, karta&#10;&#10;Automatiskt genererad beskrivning">
            <a:extLst>
              <a:ext uri="{FF2B5EF4-FFF2-40B4-BE49-F238E27FC236}">
                <a16:creationId xmlns:a16="http://schemas.microsoft.com/office/drawing/2014/main" id="{95F496DF-356C-FD4C-A00D-ADA526BB2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2139702"/>
            <a:ext cx="6281296" cy="2880320"/>
          </a:xfrm>
          <a:prstGeom prst="rect">
            <a:avLst/>
          </a:prstGeom>
        </p:spPr>
      </p:pic>
    </p:spTree>
    <p:extLst>
      <p:ext uri="{BB962C8B-B14F-4D97-AF65-F5344CB8AC3E}">
        <p14:creationId xmlns:p14="http://schemas.microsoft.com/office/powerpoint/2010/main" val="1249235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dirty="0"/>
              <a:t>Prenumerationer, utvärdering och förvaltning</a:t>
            </a:r>
            <a:endParaRPr lang="sv-SE" kern="1200" dirty="0">
              <a:ea typeface="+mn-ea"/>
              <a:cs typeface="+mn-cs"/>
            </a:endParaRPr>
          </a:p>
        </p:txBody>
      </p:sp>
      <p:sp>
        <p:nvSpPr>
          <p:cNvPr id="7" name="textruta 6"/>
          <p:cNvSpPr txBox="1"/>
          <p:nvPr/>
        </p:nvSpPr>
        <p:spPr>
          <a:xfrm>
            <a:off x="683568" y="1419622"/>
            <a:ext cx="7560000" cy="3687163"/>
          </a:xfrm>
          <a:prstGeom prst="rect">
            <a:avLst/>
          </a:prstGeom>
          <a:noFill/>
        </p:spPr>
        <p:txBody>
          <a:bodyPr wrap="square" rtlCol="0">
            <a:spAutoFit/>
          </a:bodyPr>
          <a:lstStyle/>
          <a:p>
            <a:r>
              <a:rPr lang="sv-SE" sz="1600" dirty="0"/>
              <a:t>Prenumeration på varningar kan ske genom push-notiser i SMHIs väder-app. </a:t>
            </a:r>
          </a:p>
          <a:p>
            <a:endParaRPr lang="sv-SE" sz="1600" dirty="0"/>
          </a:p>
          <a:p>
            <a:r>
              <a:rPr lang="sv-SE" sz="1600" dirty="0"/>
              <a:t>Samhällsaktörer med tillgång till WIS kommer att kunna prenumerera på varningar och varningsförslag genom WIS:</a:t>
            </a:r>
          </a:p>
          <a:p>
            <a:pPr marL="268288" lvl="1" indent="-268288" fontAlgn="base">
              <a:spcBef>
                <a:spcPct val="20000"/>
              </a:spcBef>
              <a:spcAft>
                <a:spcPct val="0"/>
              </a:spcAft>
              <a:buSzPct val="120000"/>
              <a:buFont typeface="Wingdings" pitchFamily="2" charset="2"/>
              <a:buChar char="§"/>
            </a:pPr>
            <a:r>
              <a:rPr lang="sv-SE" sz="1600" kern="0" dirty="0"/>
              <a:t>Inställningar för prenumerationer ställs in i användarprofilen</a:t>
            </a:r>
          </a:p>
          <a:p>
            <a:pPr marL="268288" lvl="1" indent="-268288" fontAlgn="base">
              <a:spcBef>
                <a:spcPct val="20000"/>
              </a:spcBef>
              <a:spcAft>
                <a:spcPct val="0"/>
              </a:spcAft>
              <a:buSzPct val="120000"/>
              <a:buFont typeface="Wingdings" pitchFamily="2" charset="2"/>
              <a:buChar char="§"/>
            </a:pPr>
            <a:r>
              <a:rPr lang="sv-SE" sz="1600" kern="0" dirty="0"/>
              <a:t>Alla WIS-användare kan prenumerera på publicerade varningar</a:t>
            </a:r>
          </a:p>
          <a:p>
            <a:pPr marL="268288" lvl="1" indent="-268288" fontAlgn="base">
              <a:spcBef>
                <a:spcPct val="20000"/>
              </a:spcBef>
              <a:spcAft>
                <a:spcPct val="0"/>
              </a:spcAft>
              <a:buSzPct val="120000"/>
              <a:buFont typeface="Wingdings" pitchFamily="2" charset="2"/>
              <a:buChar char="§"/>
            </a:pPr>
            <a:r>
              <a:rPr lang="sv-SE" sz="1600" kern="0" dirty="0"/>
              <a:t>Nationella och regionala aktörer kan prenumerera på varningsförslag</a:t>
            </a:r>
            <a:br>
              <a:rPr lang="sv-SE" sz="1600" dirty="0"/>
            </a:br>
            <a:endParaRPr lang="sv-SE" sz="1600" dirty="0"/>
          </a:p>
          <a:p>
            <a:r>
              <a:rPr lang="sv-SE" sz="1600" dirty="0"/>
              <a:t>Utvärdering direkt efter avpublicerad vädervarning görs i samverkan utifrån aktuell varningstyp. </a:t>
            </a:r>
            <a:br>
              <a:rPr lang="sv-SE" sz="1600" dirty="0"/>
            </a:br>
            <a:endParaRPr lang="sv-SE" sz="1600" dirty="0"/>
          </a:p>
          <a:p>
            <a:r>
              <a:rPr lang="sv-SE" sz="1600" dirty="0"/>
              <a:t>Organisation för förvaltning och utveckling efter införandeprojektet är beslutad och beskrivs i nationella vägledningen.</a:t>
            </a:r>
          </a:p>
          <a:p>
            <a:endParaRPr lang="sv-SE" sz="1600" dirty="0"/>
          </a:p>
        </p:txBody>
      </p:sp>
    </p:spTree>
    <p:extLst>
      <p:ext uri="{BB962C8B-B14F-4D97-AF65-F5344CB8AC3E}">
        <p14:creationId xmlns:p14="http://schemas.microsoft.com/office/powerpoint/2010/main" val="3443407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8" name="Rubrik 1"/>
          <p:cNvSpPr txBox="1">
            <a:spLocks/>
          </p:cNvSpPr>
          <p:nvPr/>
        </p:nvSpPr>
        <p:spPr bwMode="auto">
          <a:xfrm>
            <a:off x="540000" y="1800000"/>
            <a:ext cx="7848423"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sz="3600" kern="0" dirty="0"/>
              <a:t>Införandeprojektet</a:t>
            </a:r>
          </a:p>
        </p:txBody>
      </p:sp>
    </p:spTree>
    <p:extLst>
      <p:ext uri="{BB962C8B-B14F-4D97-AF65-F5344CB8AC3E}">
        <p14:creationId xmlns:p14="http://schemas.microsoft.com/office/powerpoint/2010/main" val="1263693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dirty="0"/>
              <a:t>Om införandet</a:t>
            </a:r>
            <a:endParaRPr lang="sv-SE" kern="1200" dirty="0">
              <a:ea typeface="+mn-ea"/>
              <a:cs typeface="+mn-cs"/>
            </a:endParaRPr>
          </a:p>
        </p:txBody>
      </p:sp>
      <p:sp>
        <p:nvSpPr>
          <p:cNvPr id="7" name="textruta 6"/>
          <p:cNvSpPr txBox="1"/>
          <p:nvPr/>
        </p:nvSpPr>
        <p:spPr>
          <a:xfrm>
            <a:off x="683568" y="1419622"/>
            <a:ext cx="7560000" cy="2997744"/>
          </a:xfrm>
          <a:prstGeom prst="rect">
            <a:avLst/>
          </a:prstGeom>
          <a:noFill/>
        </p:spPr>
        <p:txBody>
          <a:bodyPr wrap="square" rtlCol="0">
            <a:spAutoFit/>
          </a:bodyPr>
          <a:lstStyle/>
          <a:p>
            <a:pPr marL="268288" indent="-268288" fontAlgn="base">
              <a:spcBef>
                <a:spcPct val="20000"/>
              </a:spcBef>
              <a:spcAft>
                <a:spcPct val="0"/>
              </a:spcAft>
              <a:buSzPct val="120000"/>
              <a:buFont typeface="Wingdings" pitchFamily="2" charset="2"/>
              <a:buChar char="§"/>
            </a:pPr>
            <a:r>
              <a:rPr lang="sv-SE" sz="1600" dirty="0"/>
              <a:t>Övergången sker den 14 april 2021</a:t>
            </a:r>
          </a:p>
          <a:p>
            <a:pPr marL="268288" indent="-268288" fontAlgn="base">
              <a:spcBef>
                <a:spcPct val="20000"/>
              </a:spcBef>
              <a:spcAft>
                <a:spcPct val="0"/>
              </a:spcAft>
              <a:buSzPct val="120000"/>
              <a:buFont typeface="Wingdings" pitchFamily="2" charset="2"/>
              <a:buChar char="§"/>
            </a:pPr>
            <a:r>
              <a:rPr lang="sv-SE" sz="1600" dirty="0"/>
              <a:t>Införandet pågår 2019-2021 och sker i samverkan med hela krisberedskapssystemet.</a:t>
            </a:r>
          </a:p>
          <a:p>
            <a:pPr marL="268288" indent="-268288" fontAlgn="base">
              <a:spcBef>
                <a:spcPct val="20000"/>
              </a:spcBef>
              <a:spcAft>
                <a:spcPct val="0"/>
              </a:spcAft>
              <a:buSzPct val="120000"/>
              <a:buFont typeface="Wingdings" pitchFamily="2" charset="2"/>
              <a:buChar char="§"/>
            </a:pPr>
            <a:r>
              <a:rPr lang="sv-SE" sz="1600" dirty="0"/>
              <a:t>Inom ramarna för införandet utvecklas flera utbildningar riktade mot olika behovsgrupper. Läs mer om utbildning och informationsmaterial på </a:t>
            </a:r>
            <a:r>
              <a:rPr lang="sv-SE" sz="1600" dirty="0">
                <a:hlinkClick r:id="rId3">
                  <a:extLst>
                    <a:ext uri="{A12FA001-AC4F-418D-AE19-62706E023703}">
                      <ahyp:hlinkClr xmlns:ahyp="http://schemas.microsoft.com/office/drawing/2018/hyperlinkcolor" val="tx"/>
                    </a:ext>
                  </a:extLst>
                </a:hlinkClick>
              </a:rPr>
              <a:t>www.smhi.se/konsekvensbaserade-vadervarningar</a:t>
            </a:r>
            <a:r>
              <a:rPr lang="sv-SE" sz="1600" dirty="0"/>
              <a:t>   </a:t>
            </a:r>
          </a:p>
          <a:p>
            <a:pPr marL="268288" indent="-268288" fontAlgn="base">
              <a:spcBef>
                <a:spcPct val="20000"/>
              </a:spcBef>
              <a:spcAft>
                <a:spcPct val="0"/>
              </a:spcAft>
              <a:buSzPct val="120000"/>
              <a:buFont typeface="Wingdings" pitchFamily="2" charset="2"/>
              <a:buChar char="§"/>
            </a:pPr>
            <a:r>
              <a:rPr lang="sv-SE" sz="1600" dirty="0"/>
              <a:t>Under januari-mars 2021 genomförs nationella samverkansövningar inför övergången.</a:t>
            </a:r>
          </a:p>
          <a:p>
            <a:pPr marL="268288" indent="-268288" fontAlgn="base">
              <a:spcBef>
                <a:spcPct val="20000"/>
              </a:spcBef>
              <a:spcAft>
                <a:spcPct val="0"/>
              </a:spcAft>
              <a:buSzPct val="120000"/>
              <a:buFont typeface="Wingdings" pitchFamily="2" charset="2"/>
              <a:buChar char="§"/>
            </a:pPr>
            <a:r>
              <a:rPr lang="sv-SE" sz="1600" dirty="0"/>
              <a:t>Kommunikationen till allmänheten inleds i slutet av 2020 och har huvudsakligt fokus under februari-april 2021. Kommunikationen kommer drivas av SMHI och sker tillsammans med aktörer från hela Sverige.</a:t>
            </a:r>
          </a:p>
        </p:txBody>
      </p:sp>
    </p:spTree>
    <p:extLst>
      <p:ext uri="{BB962C8B-B14F-4D97-AF65-F5344CB8AC3E}">
        <p14:creationId xmlns:p14="http://schemas.microsoft.com/office/powerpoint/2010/main" val="497902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pPr>
              <a:lnSpc>
                <a:spcPts val="2800"/>
              </a:lnSpc>
            </a:pPr>
            <a:r>
              <a:rPr lang="sv-SE" b="1" dirty="0"/>
              <a:t>Nationell vägledning för väder-</a:t>
            </a:r>
            <a:br>
              <a:rPr lang="sv-SE" b="1" dirty="0"/>
            </a:br>
            <a:r>
              <a:rPr lang="sv-SE" b="1" dirty="0"/>
              <a:t>varningar – Samhällsaktörernas arbete</a:t>
            </a:r>
          </a:p>
        </p:txBody>
      </p:sp>
      <p:sp>
        <p:nvSpPr>
          <p:cNvPr id="7" name="textruta 6"/>
          <p:cNvSpPr txBox="1"/>
          <p:nvPr/>
        </p:nvSpPr>
        <p:spPr>
          <a:xfrm>
            <a:off x="683568" y="1419622"/>
            <a:ext cx="7128792" cy="3194721"/>
          </a:xfrm>
          <a:prstGeom prst="rect">
            <a:avLst/>
          </a:prstGeom>
          <a:noFill/>
        </p:spPr>
        <p:txBody>
          <a:bodyPr wrap="square" rtlCol="0">
            <a:spAutoFit/>
          </a:bodyPr>
          <a:lstStyle/>
          <a:p>
            <a:pPr marL="268288" indent="-268288" fontAlgn="base">
              <a:spcBef>
                <a:spcPct val="20000"/>
              </a:spcBef>
              <a:spcAft>
                <a:spcPct val="0"/>
              </a:spcAft>
              <a:buSzPct val="120000"/>
              <a:buFont typeface="Wingdings" pitchFamily="2" charset="2"/>
              <a:buChar char="§"/>
            </a:pPr>
            <a:r>
              <a:rPr lang="sv-SE" sz="1600" dirty="0"/>
              <a:t>1 juni 2020 publicerades första upplagan av Nationell vägledning </a:t>
            </a:r>
            <a:br>
              <a:rPr lang="sv-SE" sz="1600" dirty="0"/>
            </a:br>
            <a:r>
              <a:rPr lang="sv-SE" sz="1600" dirty="0"/>
              <a:t>för vädervarningar – Samhällsaktörernas arbete</a:t>
            </a:r>
          </a:p>
          <a:p>
            <a:pPr marL="268288" indent="-268288" fontAlgn="base">
              <a:spcBef>
                <a:spcPct val="20000"/>
              </a:spcBef>
              <a:spcAft>
                <a:spcPct val="0"/>
              </a:spcAft>
              <a:buSzPct val="120000"/>
              <a:buFont typeface="Wingdings" pitchFamily="2" charset="2"/>
              <a:buChar char="§"/>
            </a:pPr>
            <a:r>
              <a:rPr lang="sv-SE" sz="1600" dirty="0"/>
              <a:t>I vägledningen kan en samhällsaktör:</a:t>
            </a:r>
            <a:br>
              <a:rPr lang="sv-SE" sz="1600" dirty="0"/>
            </a:br>
            <a:r>
              <a:rPr lang="sv-SE" sz="1600" dirty="0"/>
              <a:t>1. läsa sig till vad förnyade varningssystemet </a:t>
            </a:r>
            <a:br>
              <a:rPr lang="sv-SE" sz="1600" dirty="0"/>
            </a:br>
            <a:r>
              <a:rPr lang="sv-SE" sz="1600" dirty="0"/>
              <a:t>innebär</a:t>
            </a:r>
            <a:br>
              <a:rPr lang="sv-SE" sz="1600" dirty="0"/>
            </a:br>
            <a:r>
              <a:rPr lang="sv-SE" sz="1600" dirty="0"/>
              <a:t>2. utläsa den egna aktörens roll och ansvar</a:t>
            </a:r>
            <a:br>
              <a:rPr lang="sv-SE" sz="1600" dirty="0"/>
            </a:br>
            <a:r>
              <a:rPr lang="sv-SE" sz="1600" dirty="0"/>
              <a:t>3. utläsa hur man kan integrera det förnyade </a:t>
            </a:r>
            <a:br>
              <a:rPr lang="sv-SE" sz="1600" dirty="0"/>
            </a:br>
            <a:r>
              <a:rPr lang="sv-SE" sz="1600" dirty="0"/>
              <a:t>varningssystemet </a:t>
            </a:r>
          </a:p>
          <a:p>
            <a:pPr marL="268288" indent="-268288" fontAlgn="base">
              <a:spcBef>
                <a:spcPct val="20000"/>
              </a:spcBef>
              <a:spcAft>
                <a:spcPct val="0"/>
              </a:spcAft>
              <a:buSzPct val="120000"/>
              <a:buFont typeface="Wingdings" pitchFamily="2" charset="2"/>
              <a:buChar char="§"/>
            </a:pPr>
            <a:endParaRPr lang="sv-SE" sz="1600" dirty="0"/>
          </a:p>
          <a:p>
            <a:r>
              <a:rPr lang="sv-SE" sz="1600" dirty="0"/>
              <a:t>Länk till vägledningen:</a:t>
            </a:r>
          </a:p>
          <a:p>
            <a:r>
              <a:rPr lang="sv-SE" sz="1600" dirty="0">
                <a:hlinkClick r:id="rId3"/>
              </a:rPr>
              <a:t>https://bit.ly/smhi-vadervarningar-nationell-vagledning</a:t>
            </a:r>
            <a:r>
              <a:rPr lang="sv-SE" sz="1600" dirty="0"/>
              <a:t>  </a:t>
            </a:r>
          </a:p>
          <a:p>
            <a:pPr marL="268288" indent="-268288" fontAlgn="base">
              <a:spcBef>
                <a:spcPct val="20000"/>
              </a:spcBef>
              <a:spcAft>
                <a:spcPct val="0"/>
              </a:spcAft>
              <a:buSzPct val="120000"/>
              <a:buFont typeface="Wingdings" pitchFamily="2" charset="2"/>
              <a:buChar char="§"/>
            </a:pPr>
            <a:endParaRPr lang="sv-SE" sz="1600" dirty="0"/>
          </a:p>
        </p:txBody>
      </p:sp>
      <p:pic>
        <p:nvPicPr>
          <p:cNvPr id="8" name="Bildobjekt 7">
            <a:extLst>
              <a:ext uri="{FF2B5EF4-FFF2-40B4-BE49-F238E27FC236}">
                <a16:creationId xmlns:a16="http://schemas.microsoft.com/office/drawing/2014/main" id="{19863DD6-9B6F-424B-8AC9-830121E04544}"/>
              </a:ext>
            </a:extLst>
          </p:cNvPr>
          <p:cNvPicPr>
            <a:picLocks noChangeAspect="1"/>
          </p:cNvPicPr>
          <p:nvPr/>
        </p:nvPicPr>
        <p:blipFill>
          <a:blip r:embed="rId4"/>
          <a:stretch>
            <a:fillRect/>
          </a:stretch>
        </p:blipFill>
        <p:spPr>
          <a:xfrm>
            <a:off x="5779343" y="1964364"/>
            <a:ext cx="2876315" cy="2047546"/>
          </a:xfrm>
          <a:prstGeom prst="rect">
            <a:avLst/>
          </a:prstGeom>
          <a:ln w="6350">
            <a:solidFill>
              <a:schemeClr val="tx1"/>
            </a:solidFill>
          </a:ln>
        </p:spPr>
      </p:pic>
    </p:spTree>
    <p:extLst>
      <p:ext uri="{BB962C8B-B14F-4D97-AF65-F5344CB8AC3E}">
        <p14:creationId xmlns:p14="http://schemas.microsoft.com/office/powerpoint/2010/main" val="135113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Om denna presentation</a:t>
            </a:r>
            <a:endParaRPr lang="sv-SE" kern="1200" dirty="0">
              <a:ea typeface="+mn-ea"/>
              <a:cs typeface="+mn-cs"/>
            </a:endParaRPr>
          </a:p>
        </p:txBody>
      </p:sp>
      <p:sp>
        <p:nvSpPr>
          <p:cNvPr id="5" name="textruta 4"/>
          <p:cNvSpPr txBox="1"/>
          <p:nvPr/>
        </p:nvSpPr>
        <p:spPr>
          <a:xfrm>
            <a:off x="683568" y="1419622"/>
            <a:ext cx="7560000" cy="2062103"/>
          </a:xfrm>
          <a:prstGeom prst="rect">
            <a:avLst/>
          </a:prstGeom>
          <a:noFill/>
        </p:spPr>
        <p:txBody>
          <a:bodyPr wrap="square" rtlCol="0">
            <a:spAutoFit/>
          </a:bodyPr>
          <a:lstStyle/>
          <a:p>
            <a:r>
              <a:rPr lang="sv-SE" sz="1600" dirty="0"/>
              <a:t>På SMHIs hemsida </a:t>
            </a:r>
            <a:r>
              <a:rPr lang="sv-SE" sz="1600" dirty="0">
                <a:hlinkClick r:id="rId3">
                  <a:extLst>
                    <a:ext uri="{A12FA001-AC4F-418D-AE19-62706E023703}">
                      <ahyp:hlinkClr xmlns:ahyp="http://schemas.microsoft.com/office/drawing/2018/hyperlinkcolor" val="tx"/>
                    </a:ext>
                  </a:extLst>
                </a:hlinkClick>
              </a:rPr>
              <a:t>https://bit.ly/smhi-vadervarningar-nationell-vagledning</a:t>
            </a:r>
            <a:r>
              <a:rPr lang="sv-SE" sz="1600" dirty="0"/>
              <a:t>  hittar du </a:t>
            </a:r>
            <a:r>
              <a:rPr lang="sv-SE" sz="1600" b="1" dirty="0"/>
              <a:t>Nationell vägledning för vädervarning – Samhällsaktörernas arbete </a:t>
            </a:r>
            <a:r>
              <a:rPr lang="sv-SE" sz="1600" dirty="0"/>
              <a:t>med tillhörande dokument. Nationell vägledning för vädervarningar är ett ramverk som beskriver arbetet med vädervarningar efter 2021.</a:t>
            </a:r>
          </a:p>
          <a:p>
            <a:endParaRPr lang="sv-SE" sz="1600" dirty="0"/>
          </a:p>
          <a:p>
            <a:r>
              <a:rPr lang="sv-SE" sz="1600" dirty="0"/>
              <a:t>Informationen i denna PPT har sin utgångspunkt i de kapitel i Nationell vägledning för vädervarningar – Samhällsaktörernas arbete som är taggade med A.</a:t>
            </a:r>
          </a:p>
          <a:p>
            <a:endParaRPr lang="sv-SE" sz="1600" dirty="0"/>
          </a:p>
        </p:txBody>
      </p:sp>
    </p:spTree>
    <p:extLst>
      <p:ext uri="{BB962C8B-B14F-4D97-AF65-F5344CB8AC3E}">
        <p14:creationId xmlns:p14="http://schemas.microsoft.com/office/powerpoint/2010/main" val="4115413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dirty="0"/>
              <a:t>Grundutbildning Samhällsaktörer </a:t>
            </a:r>
            <a:endParaRPr lang="sv-SE" kern="1200" dirty="0">
              <a:ea typeface="+mn-ea"/>
              <a:cs typeface="+mn-cs"/>
            </a:endParaRPr>
          </a:p>
        </p:txBody>
      </p:sp>
      <p:sp>
        <p:nvSpPr>
          <p:cNvPr id="7" name="textruta 6"/>
          <p:cNvSpPr txBox="1"/>
          <p:nvPr/>
        </p:nvSpPr>
        <p:spPr>
          <a:xfrm>
            <a:off x="683568" y="1419622"/>
            <a:ext cx="7992888" cy="1452705"/>
          </a:xfrm>
          <a:prstGeom prst="rect">
            <a:avLst/>
          </a:prstGeom>
          <a:noFill/>
        </p:spPr>
        <p:txBody>
          <a:bodyPr wrap="square" rtlCol="0">
            <a:spAutoFit/>
          </a:bodyPr>
          <a:lstStyle/>
          <a:p>
            <a:pPr marL="268288" indent="-268288" fontAlgn="base">
              <a:spcBef>
                <a:spcPct val="20000"/>
              </a:spcBef>
              <a:spcAft>
                <a:spcPct val="0"/>
              </a:spcAft>
              <a:buSzPct val="120000"/>
              <a:buFont typeface="Wingdings" pitchFamily="2" charset="2"/>
              <a:buChar char="§"/>
            </a:pPr>
            <a:r>
              <a:rPr lang="sv-SE" sz="1600" dirty="0"/>
              <a:t>Webbaserad utbildning i fyra utbildningsmoduler</a:t>
            </a:r>
          </a:p>
          <a:p>
            <a:pPr marL="268288" indent="-268288" fontAlgn="base">
              <a:spcBef>
                <a:spcPct val="20000"/>
              </a:spcBef>
              <a:spcAft>
                <a:spcPct val="0"/>
              </a:spcAft>
              <a:buSzPct val="120000"/>
              <a:buFont typeface="Wingdings" pitchFamily="2" charset="2"/>
              <a:buChar char="§"/>
            </a:pPr>
            <a:r>
              <a:rPr lang="sv-SE" sz="1600" dirty="0"/>
              <a:t>Frågeformulär och utbildningsintyg</a:t>
            </a:r>
          </a:p>
          <a:p>
            <a:pPr marL="268288" indent="-268288" fontAlgn="base">
              <a:spcBef>
                <a:spcPct val="20000"/>
              </a:spcBef>
              <a:spcAft>
                <a:spcPct val="0"/>
              </a:spcAft>
              <a:buSzPct val="120000"/>
              <a:buFont typeface="Wingdings" pitchFamily="2" charset="2"/>
              <a:buChar char="§"/>
            </a:pPr>
            <a:endParaRPr lang="sv-SE" sz="1600" dirty="0"/>
          </a:p>
          <a:p>
            <a:r>
              <a:rPr lang="sv-SE" sz="1600" dirty="0"/>
              <a:t>Länk till utbildningen:</a:t>
            </a:r>
          </a:p>
          <a:p>
            <a:r>
              <a:rPr lang="sv-SE" sz="1600" dirty="0">
                <a:hlinkClick r:id="rId3"/>
              </a:rPr>
              <a:t>https://bit.ly/smhi-vadervarningar</a:t>
            </a:r>
            <a:r>
              <a:rPr lang="sv-SE" sz="1600">
                <a:hlinkClick r:id="rId3"/>
              </a:rPr>
              <a:t>-utbildning</a:t>
            </a:r>
            <a:r>
              <a:rPr lang="sv-SE" sz="1600"/>
              <a:t> </a:t>
            </a:r>
            <a:endParaRPr lang="sv-SE" sz="1600" dirty="0"/>
          </a:p>
        </p:txBody>
      </p:sp>
    </p:spTree>
    <p:extLst>
      <p:ext uri="{BB962C8B-B14F-4D97-AF65-F5344CB8AC3E}">
        <p14:creationId xmlns:p14="http://schemas.microsoft.com/office/powerpoint/2010/main" val="3017095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pPr>
              <a:lnSpc>
                <a:spcPts val="2800"/>
              </a:lnSpc>
            </a:pPr>
            <a:r>
              <a:rPr lang="sv-SE" b="1" dirty="0"/>
              <a:t>Temasida – </a:t>
            </a:r>
            <a:br>
              <a:rPr lang="sv-SE" b="1" dirty="0"/>
            </a:br>
            <a:r>
              <a:rPr lang="sv-SE" sz="2000" b="1" dirty="0"/>
              <a:t>smhi.se/konsekvensbaserade-vadervarningar</a:t>
            </a:r>
          </a:p>
        </p:txBody>
      </p:sp>
      <p:sp>
        <p:nvSpPr>
          <p:cNvPr id="7" name="textruta 6"/>
          <p:cNvSpPr txBox="1"/>
          <p:nvPr/>
        </p:nvSpPr>
        <p:spPr>
          <a:xfrm>
            <a:off x="683568" y="1419622"/>
            <a:ext cx="7992888" cy="929485"/>
          </a:xfrm>
          <a:prstGeom prst="rect">
            <a:avLst/>
          </a:prstGeom>
          <a:noFill/>
        </p:spPr>
        <p:txBody>
          <a:bodyPr wrap="square" rtlCol="0">
            <a:spAutoFit/>
          </a:bodyPr>
          <a:lstStyle/>
          <a:p>
            <a:pPr marL="268288" indent="-268288" fontAlgn="base">
              <a:spcBef>
                <a:spcPct val="20000"/>
              </a:spcBef>
              <a:spcAft>
                <a:spcPct val="0"/>
              </a:spcAft>
              <a:buSzPct val="120000"/>
              <a:buFont typeface="Wingdings" pitchFamily="2" charset="2"/>
              <a:buChar char="§"/>
            </a:pPr>
            <a:r>
              <a:rPr lang="sv-SE" sz="1600" dirty="0"/>
              <a:t>Information om införandeprojektet</a:t>
            </a:r>
          </a:p>
          <a:p>
            <a:pPr marL="268288" indent="-268288" fontAlgn="base">
              <a:spcBef>
                <a:spcPct val="20000"/>
              </a:spcBef>
              <a:spcAft>
                <a:spcPct val="0"/>
              </a:spcAft>
              <a:buSzPct val="120000"/>
              <a:buFont typeface="Wingdings" pitchFamily="2" charset="2"/>
              <a:buChar char="§"/>
            </a:pPr>
            <a:r>
              <a:rPr lang="sv-SE" sz="1600" dirty="0"/>
              <a:t>FAQ och kontaktinformation</a:t>
            </a:r>
          </a:p>
          <a:p>
            <a:pPr marL="268288" indent="-268288" fontAlgn="base">
              <a:spcBef>
                <a:spcPct val="20000"/>
              </a:spcBef>
              <a:spcAft>
                <a:spcPct val="0"/>
              </a:spcAft>
              <a:buSzPct val="120000"/>
              <a:buFont typeface="Wingdings" pitchFamily="2" charset="2"/>
              <a:buChar char="§"/>
            </a:pPr>
            <a:r>
              <a:rPr lang="sv-SE" sz="1600" dirty="0"/>
              <a:t>Nyhetsflöde med RSS-funktion</a:t>
            </a:r>
          </a:p>
        </p:txBody>
      </p:sp>
      <p:pic>
        <p:nvPicPr>
          <p:cNvPr id="8" name="Picture 2" descr="C:\Users\a001500\Creative Cloud Files\Skärmavbild 2020-06-10 kl. 10.54.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2528"/>
          <a:stretch/>
        </p:blipFill>
        <p:spPr bwMode="auto">
          <a:xfrm>
            <a:off x="4499992" y="1491630"/>
            <a:ext cx="3092268" cy="350899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686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txBox="1">
            <a:spLocks/>
          </p:cNvSpPr>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pPr>
              <a:lnSpc>
                <a:spcPts val="2800"/>
              </a:lnSpc>
            </a:pPr>
            <a:r>
              <a:rPr lang="sv-SE" dirty="0"/>
              <a:t>Kontakta oss!</a:t>
            </a:r>
            <a:endParaRPr lang="sv-SE" sz="2400" b="1" dirty="0"/>
          </a:p>
        </p:txBody>
      </p:sp>
      <p:sp>
        <p:nvSpPr>
          <p:cNvPr id="8" name="textruta 7"/>
          <p:cNvSpPr txBox="1"/>
          <p:nvPr/>
        </p:nvSpPr>
        <p:spPr>
          <a:xfrm>
            <a:off x="684000" y="1418400"/>
            <a:ext cx="8064896" cy="3293209"/>
          </a:xfrm>
          <a:prstGeom prst="rect">
            <a:avLst/>
          </a:prstGeom>
          <a:noFill/>
        </p:spPr>
        <p:txBody>
          <a:bodyPr wrap="square" rtlCol="0">
            <a:spAutoFit/>
          </a:bodyPr>
          <a:lstStyle/>
          <a:p>
            <a:r>
              <a:rPr lang="sv-SE" sz="1600" dirty="0"/>
              <a:t>För mer information och frågor så är ni varmt välkomna att kontakta oss!</a:t>
            </a:r>
            <a:br>
              <a:rPr lang="sv-SE" sz="1600" dirty="0"/>
            </a:br>
            <a:endParaRPr lang="sv-SE" sz="1600" dirty="0"/>
          </a:p>
          <a:p>
            <a:r>
              <a:rPr lang="sv-SE" sz="1600" b="1" dirty="0"/>
              <a:t>Camilla Palmér – Huvudprojektledare</a:t>
            </a:r>
          </a:p>
          <a:p>
            <a:pPr lvl="0"/>
            <a:r>
              <a:rPr lang="sv-SE" sz="1600" dirty="0"/>
              <a:t>telefon  070-096 00 02</a:t>
            </a:r>
          </a:p>
          <a:p>
            <a:pPr lvl="0"/>
            <a:r>
              <a:rPr lang="sv-SE" sz="1600" kern="0" dirty="0"/>
              <a:t>e-post   camilla.palmer@smhi.se </a:t>
            </a:r>
          </a:p>
          <a:p>
            <a:pPr lvl="0"/>
            <a:r>
              <a:rPr lang="en-US" sz="1600" dirty="0"/>
              <a:t> </a:t>
            </a:r>
            <a:endParaRPr lang="sv-SE" sz="1600" dirty="0"/>
          </a:p>
          <a:p>
            <a:r>
              <a:rPr lang="sv-SE" sz="1600" b="1" dirty="0"/>
              <a:t>Åsa Granström – Delprojektledare</a:t>
            </a:r>
          </a:p>
          <a:p>
            <a:pPr lvl="0"/>
            <a:r>
              <a:rPr lang="sv-SE" sz="1600" dirty="0"/>
              <a:t>telefon  011-495 82 76</a:t>
            </a:r>
          </a:p>
          <a:p>
            <a:r>
              <a:rPr lang="sv-SE" sz="1600" kern="0" dirty="0"/>
              <a:t>e-post   asa.granstrom@smhi.se </a:t>
            </a:r>
          </a:p>
          <a:p>
            <a:r>
              <a:rPr lang="en-US" sz="1600" dirty="0"/>
              <a:t> </a:t>
            </a:r>
            <a:endParaRPr lang="sv-SE" sz="1600" dirty="0"/>
          </a:p>
          <a:p>
            <a:r>
              <a:rPr lang="sv-SE" sz="1600" b="1" dirty="0"/>
              <a:t>Fredrik Linde – Projektägare och chef för prognos- och varningstjänsten på SMHI</a:t>
            </a:r>
          </a:p>
          <a:p>
            <a:pPr lvl="0"/>
            <a:r>
              <a:rPr lang="sv-SE" sz="1600" dirty="0"/>
              <a:t>telefon  011-495 81 72</a:t>
            </a:r>
          </a:p>
          <a:p>
            <a:pPr lvl="0"/>
            <a:r>
              <a:rPr lang="sv-SE" sz="1600" kern="0" dirty="0"/>
              <a:t>e-post   fredrik.linde@smhi.se</a:t>
            </a:r>
            <a:endParaRPr lang="sv-SE" sz="1600" dirty="0"/>
          </a:p>
        </p:txBody>
      </p:sp>
    </p:spTree>
    <p:extLst>
      <p:ext uri="{BB962C8B-B14F-4D97-AF65-F5344CB8AC3E}">
        <p14:creationId xmlns:p14="http://schemas.microsoft.com/office/powerpoint/2010/main" val="4137624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ts val="2800"/>
              </a:lnSpc>
            </a:pPr>
            <a:r>
              <a:rPr lang="sv-SE" b="1" dirty="0"/>
              <a:t>Den 14 april 2021 övergår SMHI till </a:t>
            </a:r>
            <a:br>
              <a:rPr lang="sv-SE" b="1" dirty="0"/>
            </a:br>
            <a:r>
              <a:rPr lang="sv-SE" b="1" dirty="0"/>
              <a:t>ett förnyat vädervarningssystem</a:t>
            </a:r>
          </a:p>
        </p:txBody>
      </p:sp>
      <p:sp>
        <p:nvSpPr>
          <p:cNvPr id="6" name="textruta 5"/>
          <p:cNvSpPr txBox="1"/>
          <p:nvPr/>
        </p:nvSpPr>
        <p:spPr>
          <a:xfrm>
            <a:off x="683568" y="1419622"/>
            <a:ext cx="7560000" cy="2800767"/>
          </a:xfrm>
          <a:prstGeom prst="rect">
            <a:avLst/>
          </a:prstGeom>
          <a:noFill/>
        </p:spPr>
        <p:txBody>
          <a:bodyPr wrap="square" rtlCol="0">
            <a:spAutoFit/>
          </a:bodyPr>
          <a:lstStyle/>
          <a:p>
            <a:r>
              <a:rPr lang="sv-SE" sz="1600" dirty="0"/>
              <a:t>Nu förnyar vi våra vädervarningar så att de lokala och regionala konsekvenserna av ett visst väder blir tydliga. Därför utvecklar vi en ny metodik och nya arbetssätt i samverkan med flera andra myndigheter och samhällsaktörer. </a:t>
            </a:r>
            <a:br>
              <a:rPr lang="sv-SE" sz="1600" dirty="0"/>
            </a:br>
            <a:br>
              <a:rPr lang="sv-SE" sz="1600" dirty="0"/>
            </a:br>
            <a:r>
              <a:rPr lang="sv-SE" sz="1600" dirty="0"/>
              <a:t>Tillsammans kommer vi att analysera och samverka kring vilken lokal och regional påverkan som vädret förväntas få och ta hänsyn till det i våra varningar. Då får alla berörda bättre förutsättningar att förbereda sig och hantera den aktuella vädersituationen. På så sätt stärker vi samhällets förutsättningar att uppnå en god krisberedskap och bidrar till ett hållbart samhälle. </a:t>
            </a:r>
          </a:p>
          <a:p>
            <a:endParaRPr lang="sv-SE" sz="1600" dirty="0"/>
          </a:p>
          <a:p>
            <a:r>
              <a:rPr lang="sv-SE" sz="1600" dirty="0"/>
              <a:t>I april 2021 går vi över till konsekvensbaserade vädervarningar.</a:t>
            </a:r>
          </a:p>
        </p:txBody>
      </p:sp>
    </p:spTree>
    <p:extLst>
      <p:ext uri="{BB962C8B-B14F-4D97-AF65-F5344CB8AC3E}">
        <p14:creationId xmlns:p14="http://schemas.microsoft.com/office/powerpoint/2010/main" val="200837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Inledning</a:t>
            </a:r>
            <a:endParaRPr lang="sv-SE" kern="1200" dirty="0">
              <a:ea typeface="+mn-ea"/>
              <a:cs typeface="+mn-cs"/>
            </a:endParaRPr>
          </a:p>
        </p:txBody>
      </p:sp>
      <p:sp>
        <p:nvSpPr>
          <p:cNvPr id="5" name="textruta 4"/>
          <p:cNvSpPr txBox="1"/>
          <p:nvPr/>
        </p:nvSpPr>
        <p:spPr>
          <a:xfrm>
            <a:off x="683568" y="1419622"/>
            <a:ext cx="7560000" cy="2480679"/>
          </a:xfrm>
          <a:prstGeom prst="rect">
            <a:avLst/>
          </a:prstGeom>
          <a:noFill/>
        </p:spPr>
        <p:txBody>
          <a:bodyPr wrap="square" rtlCol="0">
            <a:spAutoFit/>
          </a:bodyPr>
          <a:lstStyle/>
          <a:p>
            <a:pPr marL="285750" indent="-285750" fontAlgn="base">
              <a:lnSpc>
                <a:spcPct val="90000"/>
              </a:lnSpc>
              <a:spcBef>
                <a:spcPct val="20000"/>
              </a:spcBef>
              <a:spcAft>
                <a:spcPct val="0"/>
              </a:spcAft>
              <a:buSzPct val="120000"/>
              <a:buFont typeface="Wingdings" pitchFamily="2" charset="2"/>
              <a:buChar char="§"/>
            </a:pPr>
            <a:r>
              <a:rPr lang="sv-SE" sz="1600" dirty="0"/>
              <a:t>Vädervarningar utgör en viktig del av samhällets förmåga att hantera svåra vädersituationer. Detta genom att varningarna är starten på samhällets responssystem inför besvärliga vädersituationer.</a:t>
            </a:r>
          </a:p>
          <a:p>
            <a:pPr marL="285750" indent="-285750" fontAlgn="base">
              <a:lnSpc>
                <a:spcPct val="90000"/>
              </a:lnSpc>
              <a:spcBef>
                <a:spcPct val="20000"/>
              </a:spcBef>
              <a:spcAft>
                <a:spcPct val="0"/>
              </a:spcAft>
              <a:buSzPct val="120000"/>
              <a:buFont typeface="Wingdings" pitchFamily="2" charset="2"/>
              <a:buChar char="§"/>
            </a:pPr>
            <a:endParaRPr lang="sv-SE" sz="1600" dirty="0"/>
          </a:p>
          <a:p>
            <a:pPr marL="285750" indent="-285750" fontAlgn="base">
              <a:lnSpc>
                <a:spcPct val="90000"/>
              </a:lnSpc>
              <a:spcBef>
                <a:spcPct val="20000"/>
              </a:spcBef>
              <a:spcAft>
                <a:spcPct val="0"/>
              </a:spcAft>
              <a:buSzPct val="120000"/>
              <a:buFont typeface="Wingdings" pitchFamily="2" charset="2"/>
              <a:buChar char="§"/>
            </a:pPr>
            <a:r>
              <a:rPr lang="sv-SE" sz="1600" dirty="0"/>
              <a:t>Dagens system bygger generellt på fasta kriterier som är gemensamma över hela landet</a:t>
            </a:r>
            <a:br>
              <a:rPr lang="sv-SE" sz="1600" dirty="0"/>
            </a:br>
            <a:endParaRPr lang="sv-SE" sz="1600" dirty="0"/>
          </a:p>
          <a:p>
            <a:pPr marL="285750" indent="-285750" fontAlgn="base">
              <a:lnSpc>
                <a:spcPct val="90000"/>
              </a:lnSpc>
              <a:spcBef>
                <a:spcPct val="20000"/>
              </a:spcBef>
              <a:spcAft>
                <a:spcPct val="0"/>
              </a:spcAft>
              <a:buSzPct val="120000"/>
              <a:buFont typeface="Wingdings" pitchFamily="2" charset="2"/>
              <a:buChar char="§"/>
            </a:pPr>
            <a:r>
              <a:rPr lang="sv-SE" sz="1600" dirty="0"/>
              <a:t>För att uppnå mer relevanta och tydliga vädervarningar införs konsekvensbaserade vädervarningar. </a:t>
            </a:r>
          </a:p>
          <a:p>
            <a:endParaRPr lang="sv-SE" sz="1600" dirty="0"/>
          </a:p>
        </p:txBody>
      </p:sp>
    </p:spTree>
    <p:extLst>
      <p:ext uri="{BB962C8B-B14F-4D97-AF65-F5344CB8AC3E}">
        <p14:creationId xmlns:p14="http://schemas.microsoft.com/office/powerpoint/2010/main" val="364274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241" y="720014"/>
            <a:ext cx="7703191" cy="613172"/>
          </a:xfrm>
        </p:spPr>
        <p:txBody>
          <a:bodyPr/>
          <a:lstStyle/>
          <a:p>
            <a:pPr>
              <a:lnSpc>
                <a:spcPts val="2800"/>
              </a:lnSpc>
            </a:pPr>
            <a:r>
              <a:rPr lang="sv-SE" b="1" dirty="0"/>
              <a:t>Mer relevanta varningar – </a:t>
            </a:r>
            <a:br>
              <a:rPr lang="sv-SE" b="1" dirty="0"/>
            </a:br>
            <a:r>
              <a:rPr lang="sv-SE" b="1" dirty="0"/>
              <a:t>för hela samhället</a:t>
            </a:r>
          </a:p>
        </p:txBody>
      </p:sp>
      <p:sp>
        <p:nvSpPr>
          <p:cNvPr id="7" name="textruta 6"/>
          <p:cNvSpPr txBox="1"/>
          <p:nvPr/>
        </p:nvSpPr>
        <p:spPr>
          <a:xfrm>
            <a:off x="683568" y="1419622"/>
            <a:ext cx="4176000" cy="3120854"/>
          </a:xfrm>
          <a:prstGeom prst="rect">
            <a:avLst/>
          </a:prstGeom>
          <a:noFill/>
        </p:spPr>
        <p:txBody>
          <a:bodyPr wrap="square" rtlCol="0">
            <a:spAutoFit/>
          </a:bodyPr>
          <a:lstStyle/>
          <a:p>
            <a:pPr marL="285750" indent="-285750" fontAlgn="base">
              <a:lnSpc>
                <a:spcPct val="90000"/>
              </a:lnSpc>
              <a:spcBef>
                <a:spcPct val="20000"/>
              </a:spcBef>
              <a:spcAft>
                <a:spcPct val="0"/>
              </a:spcAft>
              <a:buSzPct val="120000"/>
              <a:buFont typeface="Wingdings" pitchFamily="2" charset="2"/>
              <a:buChar char="§"/>
            </a:pPr>
            <a:r>
              <a:rPr lang="sv-SE" sz="1600" dirty="0"/>
              <a:t>Varningarna ska bli ett bättre planerings- och beslutsunderlag inför svåra väderlägen – för såväl samhällsaktörer som individer i samhället</a:t>
            </a:r>
            <a:br>
              <a:rPr lang="sv-SE" sz="1600" dirty="0"/>
            </a:br>
            <a:endParaRPr lang="sv-SE" sz="1600" dirty="0"/>
          </a:p>
          <a:p>
            <a:pPr marL="285750" indent="-285750" fontAlgn="base">
              <a:lnSpc>
                <a:spcPct val="90000"/>
              </a:lnSpc>
              <a:spcBef>
                <a:spcPct val="20000"/>
              </a:spcBef>
              <a:spcAft>
                <a:spcPct val="0"/>
              </a:spcAft>
              <a:buSzPct val="120000"/>
              <a:buFont typeface="Wingdings" pitchFamily="2" charset="2"/>
              <a:buChar char="§"/>
            </a:pPr>
            <a:r>
              <a:rPr lang="sv-SE" sz="1600" dirty="0"/>
              <a:t>Varningarna ska bli lättare att förstå och tolka</a:t>
            </a:r>
            <a:br>
              <a:rPr lang="sv-SE" sz="1600" dirty="0"/>
            </a:br>
            <a:endParaRPr lang="sv-SE" sz="1600" dirty="0"/>
          </a:p>
          <a:p>
            <a:pPr marL="285750" indent="-285750" fontAlgn="base">
              <a:lnSpc>
                <a:spcPct val="90000"/>
              </a:lnSpc>
              <a:spcBef>
                <a:spcPct val="20000"/>
              </a:spcBef>
              <a:spcAft>
                <a:spcPct val="0"/>
              </a:spcAft>
              <a:buSzPct val="120000"/>
              <a:buFont typeface="Wingdings" pitchFamily="2" charset="2"/>
              <a:buChar char="§"/>
            </a:pPr>
            <a:r>
              <a:rPr lang="sv-SE" sz="1600" dirty="0"/>
              <a:t>Det förnyade varningssystemet innebär ett visst merarbete för aktörerna såväl under införande som efter övergången – men de samhälleliga vinsterna är stora</a:t>
            </a:r>
          </a:p>
          <a:p>
            <a:pPr marL="285750" indent="-285750" fontAlgn="base">
              <a:lnSpc>
                <a:spcPct val="90000"/>
              </a:lnSpc>
              <a:spcBef>
                <a:spcPct val="20000"/>
              </a:spcBef>
              <a:spcAft>
                <a:spcPct val="0"/>
              </a:spcAft>
              <a:buSzPct val="120000"/>
              <a:buFont typeface="Wingdings" pitchFamily="2" charset="2"/>
              <a:buChar char="§"/>
            </a:pPr>
            <a:endParaRPr lang="sv-SE" sz="1600" dirty="0"/>
          </a:p>
        </p:txBody>
      </p:sp>
      <p:pic>
        <p:nvPicPr>
          <p:cNvPr id="1026" name="Picture 2" descr="\\WINFS\prod\Fmpd\S - Samhälle och säkerhet\Konsekvensbaserade vädervarningar\div bilder\floor-lamp-238445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99" t="1" r="17279" b="6546"/>
          <a:stretch/>
        </p:blipFill>
        <p:spPr bwMode="auto">
          <a:xfrm>
            <a:off x="5888778" y="1419622"/>
            <a:ext cx="2845646" cy="360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55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p:cNvSpPr txBox="1">
            <a:spLocks/>
          </p:cNvSpPr>
          <p:nvPr/>
        </p:nvSpPr>
        <p:spPr bwMode="auto">
          <a:xfrm>
            <a:off x="757241" y="720014"/>
            <a:ext cx="7703191"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kern="0" dirty="0"/>
              <a:t>I linje med global utveckling</a:t>
            </a:r>
            <a:endParaRPr lang="sv-SE" kern="1200" dirty="0">
              <a:ea typeface="+mn-ea"/>
              <a:cs typeface="+mn-cs"/>
            </a:endParaRPr>
          </a:p>
        </p:txBody>
      </p:sp>
      <p:sp>
        <p:nvSpPr>
          <p:cNvPr id="9" name="textruta 8"/>
          <p:cNvSpPr txBox="1"/>
          <p:nvPr/>
        </p:nvSpPr>
        <p:spPr>
          <a:xfrm>
            <a:off x="683568" y="1419622"/>
            <a:ext cx="7272808" cy="2505301"/>
          </a:xfrm>
          <a:prstGeom prst="rect">
            <a:avLst/>
          </a:prstGeom>
          <a:noFill/>
        </p:spPr>
        <p:txBody>
          <a:bodyPr wrap="square" rtlCol="0">
            <a:spAutoFit/>
          </a:bodyPr>
          <a:lstStyle/>
          <a:p>
            <a:pPr marL="268288" indent="-268288" fontAlgn="base">
              <a:spcBef>
                <a:spcPct val="20000"/>
              </a:spcBef>
              <a:spcAft>
                <a:spcPct val="0"/>
              </a:spcAft>
              <a:buSzPct val="120000"/>
              <a:buFont typeface="Wingdings" pitchFamily="2" charset="2"/>
              <a:buChar char="§"/>
            </a:pPr>
            <a:r>
              <a:rPr lang="sv-SE" sz="1600" dirty="0"/>
              <a:t>WMO (World </a:t>
            </a:r>
            <a:r>
              <a:rPr lang="sv-SE" sz="1600" dirty="0" err="1"/>
              <a:t>Meteorological</a:t>
            </a:r>
            <a:r>
              <a:rPr lang="sv-SE" sz="1600" dirty="0"/>
              <a:t> </a:t>
            </a:r>
            <a:r>
              <a:rPr lang="sv-SE" sz="1600" dirty="0" err="1"/>
              <a:t>Organization</a:t>
            </a:r>
            <a:r>
              <a:rPr lang="sv-SE" sz="1600" dirty="0"/>
              <a:t>) är ett FN-organ för meteorologi</a:t>
            </a:r>
          </a:p>
          <a:p>
            <a:pPr marL="268288" indent="-268288" fontAlgn="base">
              <a:spcBef>
                <a:spcPct val="20000"/>
              </a:spcBef>
              <a:spcAft>
                <a:spcPct val="0"/>
              </a:spcAft>
              <a:buSzPct val="120000"/>
              <a:buFont typeface="Wingdings" pitchFamily="2" charset="2"/>
              <a:buChar char="§"/>
            </a:pPr>
            <a:r>
              <a:rPr lang="sv-SE" sz="1600" dirty="0"/>
              <a:t>WMO lyfter i studier att samhällets oförmåga att bedöma faror vid en väderhändelse har tydliga kopplingar till de konsekvenser som uppstår</a:t>
            </a:r>
          </a:p>
          <a:p>
            <a:pPr marL="268288" indent="-268288" fontAlgn="base">
              <a:spcBef>
                <a:spcPct val="20000"/>
              </a:spcBef>
              <a:spcAft>
                <a:spcPct val="0"/>
              </a:spcAft>
              <a:buSzPct val="120000"/>
              <a:buFont typeface="Wingdings" pitchFamily="2" charset="2"/>
              <a:buChar char="§"/>
            </a:pPr>
            <a:r>
              <a:rPr lang="sv-SE" sz="1600" dirty="0"/>
              <a:t>WMO har beslutat att stötta medlemsländerna i övergången till konsekvensbaserade vädervarningar och har med anledning av det tagit fram en </a:t>
            </a:r>
            <a:r>
              <a:rPr lang="sv-SE" sz="1600" dirty="0" err="1"/>
              <a:t>guideline</a:t>
            </a:r>
            <a:r>
              <a:rPr lang="sv-SE" sz="1600" dirty="0"/>
              <a:t> för detta.</a:t>
            </a:r>
          </a:p>
          <a:p>
            <a:pPr marL="268288" indent="-268288" fontAlgn="base">
              <a:spcBef>
                <a:spcPct val="20000"/>
              </a:spcBef>
              <a:spcAft>
                <a:spcPct val="0"/>
              </a:spcAft>
              <a:buSzPct val="120000"/>
              <a:buFont typeface="Wingdings" pitchFamily="2" charset="2"/>
              <a:buChar char="§"/>
            </a:pPr>
            <a:r>
              <a:rPr lang="sv-SE" sz="1600" dirty="0"/>
              <a:t>Då ett väderinstitut inte kan förväntas kunna ha kunskap om </a:t>
            </a:r>
            <a:br>
              <a:rPr lang="sv-SE" sz="1600" dirty="0"/>
            </a:br>
            <a:r>
              <a:rPr lang="sv-SE" sz="1600" dirty="0"/>
              <a:t>samhällspåverkan vid en vädervarning så är samverkan en nyckelfaktor.</a:t>
            </a:r>
          </a:p>
          <a:p>
            <a:pPr marL="268288" indent="-268288" fontAlgn="base">
              <a:spcBef>
                <a:spcPct val="20000"/>
              </a:spcBef>
              <a:spcAft>
                <a:spcPct val="0"/>
              </a:spcAft>
              <a:buSzPct val="120000"/>
              <a:buFont typeface="Wingdings" pitchFamily="2" charset="2"/>
              <a:buChar char="§"/>
            </a:pPr>
            <a:endParaRPr lang="sv-SE" sz="1600" dirty="0"/>
          </a:p>
        </p:txBody>
      </p:sp>
      <p:pic>
        <p:nvPicPr>
          <p:cNvPr id="10" name="Bildobjekt 9">
            <a:extLst>
              <a:ext uri="{FF2B5EF4-FFF2-40B4-BE49-F238E27FC236}">
                <a16:creationId xmlns:a16="http://schemas.microsoft.com/office/drawing/2014/main" id="{11DA41A1-45D7-B34C-BDC4-0C68D87D311F}"/>
              </a:ext>
            </a:extLst>
          </p:cNvPr>
          <p:cNvPicPr>
            <a:picLocks noChangeAspect="1"/>
          </p:cNvPicPr>
          <p:nvPr/>
        </p:nvPicPr>
        <p:blipFill>
          <a:blip r:embed="rId3"/>
          <a:stretch>
            <a:fillRect/>
          </a:stretch>
        </p:blipFill>
        <p:spPr>
          <a:xfrm rot="380899">
            <a:off x="7605811" y="3297719"/>
            <a:ext cx="1077167" cy="1533561"/>
          </a:xfrm>
          <a:prstGeom prst="rect">
            <a:avLst/>
          </a:prstGeom>
        </p:spPr>
      </p:pic>
      <p:pic>
        <p:nvPicPr>
          <p:cNvPr id="11" name="Bildobjekt 10">
            <a:extLst>
              <a:ext uri="{FF2B5EF4-FFF2-40B4-BE49-F238E27FC236}">
                <a16:creationId xmlns:a16="http://schemas.microsoft.com/office/drawing/2014/main" id="{9B10AE64-18C3-CB42-B426-F6FBCD447E5B}"/>
              </a:ext>
            </a:extLst>
          </p:cNvPr>
          <p:cNvPicPr>
            <a:picLocks noChangeAspect="1"/>
          </p:cNvPicPr>
          <p:nvPr/>
        </p:nvPicPr>
        <p:blipFill>
          <a:blip r:embed="rId4"/>
          <a:stretch>
            <a:fillRect/>
          </a:stretch>
        </p:blipFill>
        <p:spPr>
          <a:xfrm>
            <a:off x="5292080" y="3907106"/>
            <a:ext cx="1979356" cy="1027988"/>
          </a:xfrm>
          <a:prstGeom prst="rect">
            <a:avLst/>
          </a:prstGeom>
        </p:spPr>
      </p:pic>
    </p:spTree>
    <p:extLst>
      <p:ext uri="{BB962C8B-B14F-4D97-AF65-F5344CB8AC3E}">
        <p14:creationId xmlns:p14="http://schemas.microsoft.com/office/powerpoint/2010/main" val="383062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241" y="720014"/>
            <a:ext cx="7703191" cy="613172"/>
          </a:xfrm>
        </p:spPr>
        <p:txBody>
          <a:bodyPr/>
          <a:lstStyle/>
          <a:p>
            <a:pPr>
              <a:lnSpc>
                <a:spcPts val="2800"/>
              </a:lnSpc>
            </a:pPr>
            <a:r>
              <a:rPr lang="sv-SE" b="1" dirty="0"/>
              <a:t>Arbetet med konsekvensbaserade vädervarningar</a:t>
            </a:r>
          </a:p>
        </p:txBody>
      </p:sp>
      <p:pic>
        <p:nvPicPr>
          <p:cNvPr id="7" name="Platshållare för innehåll 5" descr="En bild som visar whiteboardtavla, text, inomhus, rum&#10;&#10;Automatiskt genererad beskrivning">
            <a:extLst>
              <a:ext uri="{FF2B5EF4-FFF2-40B4-BE49-F238E27FC236}">
                <a16:creationId xmlns:a16="http://schemas.microsoft.com/office/drawing/2014/main" id="{741D557D-2A97-CE4E-BFFF-A2A7CD4F077B}"/>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562" r="25481"/>
          <a:stretch/>
        </p:blipFill>
        <p:spPr>
          <a:xfrm>
            <a:off x="2436267" y="3073914"/>
            <a:ext cx="1936496" cy="1873043"/>
          </a:xfrm>
        </p:spPr>
      </p:pic>
      <p:pic>
        <p:nvPicPr>
          <p:cNvPr id="8" name="Bildobjekt 7" descr="En bild som visar text&#10;&#10;Automatiskt genererad beskrivning">
            <a:extLst>
              <a:ext uri="{FF2B5EF4-FFF2-40B4-BE49-F238E27FC236}">
                <a16:creationId xmlns:a16="http://schemas.microsoft.com/office/drawing/2014/main" id="{00C7FDB5-6B0A-7B4C-8F58-8810A85E15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3671"/>
          <a:stretch/>
        </p:blipFill>
        <p:spPr>
          <a:xfrm>
            <a:off x="6770226" y="3074971"/>
            <a:ext cx="1906230" cy="1873043"/>
          </a:xfrm>
          <a:prstGeom prst="rect">
            <a:avLst/>
          </a:prstGeom>
        </p:spPr>
      </p:pic>
      <p:pic>
        <p:nvPicPr>
          <p:cNvPr id="9" name="Bildobjekt 8" descr="En bild som visar person, inomhus, kvinna, framsida&#10;&#10;Automatiskt genererad beskrivning">
            <a:extLst>
              <a:ext uri="{FF2B5EF4-FFF2-40B4-BE49-F238E27FC236}">
                <a16:creationId xmlns:a16="http://schemas.microsoft.com/office/drawing/2014/main" id="{68D9D04F-C213-734E-A1B6-E395B04871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048" r="13255"/>
          <a:stretch/>
        </p:blipFill>
        <p:spPr>
          <a:xfrm rot="5400000">
            <a:off x="432686" y="3073913"/>
            <a:ext cx="1873045" cy="1873043"/>
          </a:xfrm>
          <a:prstGeom prst="rect">
            <a:avLst/>
          </a:prstGeom>
        </p:spPr>
      </p:pic>
      <p:pic>
        <p:nvPicPr>
          <p:cNvPr id="10" name="Bildobjekt 9" descr="En bild som visar inomhus, person, bord, rum&#10;&#10;Automatiskt genererad beskrivning">
            <a:extLst>
              <a:ext uri="{FF2B5EF4-FFF2-40B4-BE49-F238E27FC236}">
                <a16:creationId xmlns:a16="http://schemas.microsoft.com/office/drawing/2014/main" id="{B90F2353-3785-FD43-905A-0C2F1EF33A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391" r="16494"/>
          <a:stretch/>
        </p:blipFill>
        <p:spPr>
          <a:xfrm>
            <a:off x="4503300" y="3074897"/>
            <a:ext cx="2136390" cy="1872061"/>
          </a:xfrm>
          <a:prstGeom prst="rect">
            <a:avLst/>
          </a:prstGeom>
        </p:spPr>
      </p:pic>
      <p:pic>
        <p:nvPicPr>
          <p:cNvPr id="11" name="Bildobjekt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576" y="1540106"/>
            <a:ext cx="7632848" cy="1391684"/>
          </a:xfrm>
          <a:prstGeom prst="rect">
            <a:avLst/>
          </a:prstGeom>
        </p:spPr>
      </p:pic>
    </p:spTree>
    <p:extLst>
      <p:ext uri="{BB962C8B-B14F-4D97-AF65-F5344CB8AC3E}">
        <p14:creationId xmlns:p14="http://schemas.microsoft.com/office/powerpoint/2010/main" val="180805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
          <p:cNvSpPr>
            <a:spLocks noGrp="1"/>
          </p:cNvSpPr>
          <p:nvPr>
            <p:ph type="title"/>
          </p:nvPr>
        </p:nvSpPr>
        <p:spPr>
          <a:xfrm>
            <a:off x="757241" y="720014"/>
            <a:ext cx="7634287" cy="613172"/>
          </a:xfrm>
        </p:spPr>
        <p:txBody>
          <a:bodyPr/>
          <a:lstStyle/>
          <a:p>
            <a:pPr>
              <a:lnSpc>
                <a:spcPts val="2800"/>
              </a:lnSpc>
            </a:pPr>
            <a:r>
              <a:rPr lang="sv-SE" b="1" dirty="0"/>
              <a:t>Utgångspunkter – konstruktion av </a:t>
            </a:r>
            <a:br>
              <a:rPr lang="sv-SE" b="1" dirty="0"/>
            </a:br>
            <a:r>
              <a:rPr lang="sv-SE" b="1" dirty="0"/>
              <a:t>förnyat vädervarningssystem</a:t>
            </a:r>
          </a:p>
        </p:txBody>
      </p:sp>
      <p:sp>
        <p:nvSpPr>
          <p:cNvPr id="12" name="textruta 11"/>
          <p:cNvSpPr txBox="1"/>
          <p:nvPr/>
        </p:nvSpPr>
        <p:spPr>
          <a:xfrm>
            <a:off x="683568" y="1419622"/>
            <a:ext cx="3996444" cy="1569660"/>
          </a:xfrm>
          <a:prstGeom prst="rect">
            <a:avLst/>
          </a:prstGeom>
          <a:noFill/>
        </p:spPr>
        <p:txBody>
          <a:bodyPr wrap="square" rtlCol="0">
            <a:spAutoFit/>
          </a:bodyPr>
          <a:lstStyle/>
          <a:p>
            <a:r>
              <a:rPr lang="sv-SE" sz="1600" dirty="0"/>
              <a:t>Det förnyade varningssystemet är konstruerat utifrån fyra komponenter </a:t>
            </a:r>
            <a:r>
              <a:rPr lang="sv-SE" sz="1600"/>
              <a:t>som ska säkerställa </a:t>
            </a:r>
            <a:r>
              <a:rPr lang="sv-SE" sz="1600" dirty="0"/>
              <a:t>att de nya strukturerna följer de ramar och regelverk som finns och för att uppnå funktionalitet. </a:t>
            </a:r>
          </a:p>
          <a:p>
            <a:endParaRPr lang="sv-SE" sz="1600" dirty="0"/>
          </a:p>
        </p:txBody>
      </p:sp>
      <p:pic>
        <p:nvPicPr>
          <p:cNvPr id="13" name="Platshållare för innehåll 4">
            <a:extLst>
              <a:ext uri="{FF2B5EF4-FFF2-40B4-BE49-F238E27FC236}">
                <a16:creationId xmlns:a16="http://schemas.microsoft.com/office/drawing/2014/main" id="{947F12E7-3DAE-CE43-A498-A8DC37CDDD7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20072" y="1422301"/>
            <a:ext cx="3525713" cy="3525713"/>
          </a:xfrm>
        </p:spPr>
      </p:pic>
    </p:spTree>
    <p:extLst>
      <p:ext uri="{BB962C8B-B14F-4D97-AF65-F5344CB8AC3E}">
        <p14:creationId xmlns:p14="http://schemas.microsoft.com/office/powerpoint/2010/main" val="857188574"/>
      </p:ext>
    </p:extLst>
  </p:cSld>
  <p:clrMapOvr>
    <a:masterClrMapping/>
  </p:clrMapOvr>
</p:sld>
</file>

<file path=ppt/theme/theme1.xml><?xml version="1.0" encoding="utf-8"?>
<a:theme xmlns:a="http://schemas.openxmlformats.org/drawingml/2006/main" name="Default Theme">
  <a:themeElements>
    <a:clrScheme name="Anpassat 1">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00"/>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MHI-PPT-vit">
  <a:themeElements>
    <a:clrScheme name="SMHI">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FF"/>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4366</TotalTime>
  <Words>3350</Words>
  <Application>Microsoft Macintosh PowerPoint</Application>
  <PresentationFormat>Bildspel på skärmen (16:9)</PresentationFormat>
  <Paragraphs>302</Paragraphs>
  <Slides>32</Slides>
  <Notes>32</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32</vt:i4>
      </vt:variant>
    </vt:vector>
  </HeadingPairs>
  <TitlesOfParts>
    <vt:vector size="40" baseType="lpstr">
      <vt:lpstr>Arial</vt:lpstr>
      <vt:lpstr>Arial Black</vt:lpstr>
      <vt:lpstr>Calibri</vt:lpstr>
      <vt:lpstr>Wingdings</vt:lpstr>
      <vt:lpstr>Default Theme</vt:lpstr>
      <vt:lpstr>SMHI - Svart</vt:lpstr>
      <vt:lpstr>SMHI-PPT-vit</vt:lpstr>
      <vt:lpstr>1_SMHI - Svart</vt:lpstr>
      <vt:lpstr>Ett förnyat vädervarningssystem</vt:lpstr>
      <vt:lpstr>Om denna presentation</vt:lpstr>
      <vt:lpstr>Om denna presentation</vt:lpstr>
      <vt:lpstr>Den 14 april 2021 övergår SMHI till  ett förnyat vädervarningssystem</vt:lpstr>
      <vt:lpstr>Inledning</vt:lpstr>
      <vt:lpstr>Mer relevanta varningar –  för hela samhället</vt:lpstr>
      <vt:lpstr>PowerPoint-presentation</vt:lpstr>
      <vt:lpstr>Arbetet med konsekvensbaserade vädervarningar</vt:lpstr>
      <vt:lpstr>Utgångspunkter – konstruktion av  förnyat vädervarningssystem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SMHI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Veronica S Wärn</dc:creator>
  <cp:lastModifiedBy>Camilla Palmer</cp:lastModifiedBy>
  <cp:revision>82</cp:revision>
  <cp:lastPrinted>2020-06-15T04:49:32Z</cp:lastPrinted>
  <dcterms:created xsi:type="dcterms:W3CDTF">2019-04-25T08:32:38Z</dcterms:created>
  <dcterms:modified xsi:type="dcterms:W3CDTF">2020-06-16T04:58:52Z</dcterms:modified>
</cp:coreProperties>
</file>