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8" r:id="rId3"/>
    <p:sldMasterId id="2147483711" r:id="rId4"/>
  </p:sldMasterIdLst>
  <p:notesMasterIdLst>
    <p:notesMasterId r:id="rId18"/>
  </p:notesMasterIdLst>
  <p:sldIdLst>
    <p:sldId id="256" r:id="rId5"/>
    <p:sldId id="264" r:id="rId6"/>
    <p:sldId id="265" r:id="rId7"/>
    <p:sldId id="266" r:id="rId8"/>
    <p:sldId id="267" r:id="rId9"/>
    <p:sldId id="268" r:id="rId10"/>
    <p:sldId id="269" r:id="rId11"/>
    <p:sldId id="275" r:id="rId12"/>
    <p:sldId id="270" r:id="rId13"/>
    <p:sldId id="271" r:id="rId14"/>
    <p:sldId id="272" r:id="rId15"/>
    <p:sldId id="273" r:id="rId16"/>
    <p:sldId id="274" r:id="rId17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3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4694" autoAdjust="0"/>
  </p:normalViewPr>
  <p:slideViewPr>
    <p:cSldViewPr showGuides="1">
      <p:cViewPr varScale="1">
        <p:scale>
          <a:sx n="146" d="100"/>
          <a:sy n="146" d="100"/>
        </p:scale>
        <p:origin x="176" y="424"/>
      </p:cViewPr>
      <p:guideLst>
        <p:guide orient="horz" pos="1393"/>
        <p:guide pos="2880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B3101-6CBA-41AD-8615-B37435B87D00}" type="datetimeFigureOut">
              <a:rPr lang="sv-SE" smtClean="0"/>
              <a:t>2020-06-15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9DA48-D594-4F5C-BED3-00BC52A0CC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3448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9DA48-D594-4F5C-BED3-00BC52A0CC66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9910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DA48-D594-4F5C-BED3-00BC52A0CC66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8938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9DA48-D594-4F5C-BED3-00BC52A0CC66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0123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9DA48-D594-4F5C-BED3-00BC52A0CC66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421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9DA48-D594-4F5C-BED3-00BC52A0CC66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8947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9DA48-D594-4F5C-BED3-00BC52A0CC66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8305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9DA48-D594-4F5C-BED3-00BC52A0CC66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9639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9DA48-D594-4F5C-BED3-00BC52A0CC66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5598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9DA48-D594-4F5C-BED3-00BC52A0CC66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809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9DA48-D594-4F5C-BED3-00BC52A0CC66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3948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9DA48-D594-4F5C-BED3-00BC52A0CC66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7420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SLIDE 22x</a:t>
            </a:r>
          </a:p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Klass 1-, 2- och 3-varningar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ersätts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färgerna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gul, orange och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röd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sv-SE" dirty="0"/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SMHI har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inhämtat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erfarenheter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från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utvärderingar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inom krisberedskap,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från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både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svenska organisationer och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från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länder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Europa, som understryker pedagogiken i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färger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relativt siffror. </a:t>
            </a:r>
          </a:p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tidigare begreppet ”Risk” tas bort i det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förnyade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varningssystemet. Varningar kan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istället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utfärdas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några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dagars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framförhållning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 prognosen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är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tillräckligt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säker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sv-SE" dirty="0"/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SMHI publicerar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även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"Meddelande"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för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specifika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vädersituationer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där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endast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särskilda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riskgrupper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berörs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Det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gäller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till exempel ”Meddelande om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höga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temperaturer”. Meddelande kan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ocksa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̊ publiceras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när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det handlar om en indirekt fara som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uppstår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̊ grund av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väder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eller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vattenförhållanden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ofta under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längre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tid. </a:t>
            </a:r>
            <a:endParaRPr lang="sv-SE" dirty="0"/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SMHI publicerar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från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och med april 2021 meddelanden </a:t>
            </a:r>
            <a:endParaRPr lang="sv-SE" dirty="0"/>
          </a:p>
          <a:p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för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för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vattenbrist </a:t>
            </a: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höga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temperaturer </a:t>
            </a: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för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gräsbrand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för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skogsbrand </a:t>
            </a: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9DA48-D594-4F5C-BED3-00BC52A0CC66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9228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9DA48-D594-4F5C-BED3-00BC52A0CC66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1410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6" y="2221708"/>
            <a:ext cx="8226425" cy="1102519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5" y="1753793"/>
            <a:ext cx="8213725" cy="421481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  <p:pic>
        <p:nvPicPr>
          <p:cNvPr id="7" name="Picture 11" descr="SMHI Logotype_svart_ne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3FEACE-B190-4815-8B0E-215F06C82772}" type="datetime1">
              <a:rPr lang="sv-SE" smtClean="0"/>
              <a:t>2020-06-15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92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3" y="621507"/>
            <a:ext cx="1908175" cy="4035029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621507"/>
            <a:ext cx="5573712" cy="4035029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815D30-045E-4D9A-978E-968C75986E5A}" type="datetime1">
              <a:rPr lang="sv-SE" smtClean="0"/>
              <a:t>2020-06-15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459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41" y="621508"/>
            <a:ext cx="7634287" cy="61317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291830"/>
            <a:ext cx="3740150" cy="336470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91" y="1291830"/>
            <a:ext cx="3741737" cy="336470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4D79C1-412C-4786-9393-703DCF23E74F}" type="datetime1">
              <a:rPr lang="sv-SE" smtClean="0"/>
              <a:t>2020-06-15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948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3" y="220266"/>
            <a:ext cx="1190625" cy="35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6" y="2221708"/>
            <a:ext cx="8226425" cy="1102519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5" y="1753793"/>
            <a:ext cx="8213725" cy="421481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F1379F-5878-4B1A-A08E-46143318DC7B}" type="datetime1">
              <a:rPr lang="sv-SE" smtClean="0"/>
              <a:t>2020-06-15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2476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BA4F62-2A16-4281-A569-316233C43F5B}" type="datetime1">
              <a:rPr lang="sv-SE" smtClean="0"/>
              <a:t>2020-06-15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5192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291830"/>
            <a:ext cx="3740150" cy="33027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91" y="1291830"/>
            <a:ext cx="3741737" cy="33027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9CC7E4-BB59-4C39-8688-AB6692206550}" type="datetime1">
              <a:rPr lang="sv-SE" smtClean="0"/>
              <a:t>2020-06-15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1704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E897F5-9A7D-41A0-A005-2DAEC8AE43A8}" type="datetime1">
              <a:rPr lang="sv-SE" smtClean="0"/>
              <a:t>2020-06-15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370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A477F5-0F1F-4D7D-ACB2-A1F5AC13642D}" type="datetime1">
              <a:rPr lang="sv-SE" smtClean="0"/>
              <a:t>2020-06-15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1777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AB8089-91C2-44B2-97BF-42761DDDF0F9}" type="datetime1">
              <a:rPr lang="sv-SE" smtClean="0"/>
              <a:t>2020-06-15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638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BAD79-5FFA-41E1-B850-2FD585E80204}" type="datetime1">
              <a:rPr lang="sv-SE" smtClean="0"/>
              <a:t>2020-06-15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9861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46E9E-7E02-46EA-BF80-53589D37AAD1}" type="datetime1">
              <a:rPr lang="sv-SE" smtClean="0"/>
              <a:t>2020-06-15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4638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A47AE4-665F-44DE-9E2B-355116D0C503}" type="datetime1">
              <a:rPr lang="sv-SE" smtClean="0"/>
              <a:t>2020-06-15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1347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F502A-712C-4B3C-A7E6-4EC4B192248B}" type="datetime1">
              <a:rPr lang="sv-SE" smtClean="0"/>
              <a:t>2020-06-15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5513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3" y="621506"/>
            <a:ext cx="1908175" cy="3973116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621506"/>
            <a:ext cx="5573712" cy="3973116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DA5F48-FC85-475D-AFDC-87D3C3F9BB73}" type="datetime1">
              <a:rPr lang="sv-SE" smtClean="0"/>
              <a:t>2020-06-15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4104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41" y="621508"/>
            <a:ext cx="7634287" cy="61317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291830"/>
            <a:ext cx="3740150" cy="336470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91" y="1291830"/>
            <a:ext cx="3741737" cy="336470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426245"/>
            <a:ext cx="6858000" cy="80963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6" y="4911329"/>
            <a:ext cx="511175" cy="809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323851"/>
            <a:ext cx="2133600" cy="80963"/>
          </a:xfrm>
        </p:spPr>
        <p:txBody>
          <a:bodyPr/>
          <a:lstStyle>
            <a:lvl1pPr>
              <a:defRPr/>
            </a:lvl1pPr>
          </a:lstStyle>
          <a:p>
            <a:fld id="{64100754-C400-4EA6-B3A0-1545DFF952A1}" type="datetime1">
              <a:rPr lang="sv-SE" smtClean="0"/>
              <a:t>2020-06-15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1511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7" name="Picture 13" descr="front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0716"/>
            <a:ext cx="9182100" cy="516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20267"/>
            <a:ext cx="1185862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6" y="2221708"/>
            <a:ext cx="8226425" cy="1102519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5" y="1753793"/>
            <a:ext cx="8213725" cy="421481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  <p:pic>
        <p:nvPicPr>
          <p:cNvPr id="6" name="Picture 13" descr="front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0716"/>
            <a:ext cx="9182100" cy="516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SMHI Logotype_svart_new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20267"/>
            <a:ext cx="1185862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B99D5-E59A-444C-BD10-52EA5CDCFCF6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169C13-4A41-49A4-BC07-3A9536C59564}" type="datetime1">
              <a:rPr lang="sv-SE" smtClean="0"/>
              <a:t>2020-06-15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98610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B4E01-B607-4627-96BD-879611A956D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4EB51-26E9-4597-873D-AD7D3DFBBDB9}" type="datetime1">
              <a:rPr lang="sv-SE" smtClean="0"/>
              <a:t>2020-06-15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912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291830"/>
            <a:ext cx="3740150" cy="33647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91" y="1291830"/>
            <a:ext cx="3741737" cy="33647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8817C-5447-4384-AE96-F064ACCCC36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C0405A-6924-4A98-BCE8-1378E3EC29DA}" type="datetime1">
              <a:rPr lang="sv-SE" smtClean="0"/>
              <a:t>2020-06-15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3126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88E30-EA9E-47C5-B1E4-159EC579DC0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E6B4B6-62B0-4A10-9E5C-875C0F977FB0}" type="datetime1">
              <a:rPr lang="sv-SE" smtClean="0"/>
              <a:t>2020-06-15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42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85DED-D14B-45F3-9F0C-4078ACA94C47}" type="datetime1">
              <a:rPr lang="sv-SE" smtClean="0"/>
              <a:t>2020-06-15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9129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CAD83-103D-4CE9-928B-52F863B1BC4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BCF5C9-A449-4EAD-8736-A1AAAD13198D}" type="datetime1">
              <a:rPr lang="sv-SE" smtClean="0"/>
              <a:t>2020-06-15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2966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10211-B8E2-4EB0-B03D-6DFACE2A9D1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F9AD2-8B2E-4FA0-88B1-3BB8498ECB4A}" type="datetime1">
              <a:rPr lang="sv-SE" smtClean="0"/>
              <a:t>2020-06-15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7670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DB49F-5A01-4F87-9865-B16ED5D9F78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FCC4BB-5203-41E6-B5D0-339CAFE5E113}" type="datetime1">
              <a:rPr lang="sv-SE" smtClean="0"/>
              <a:t>2020-06-15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38591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91B13-CD46-4A6E-A33C-76E8E99E5A4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67B00D-71E2-40DE-B07D-A54948B35FBA}" type="datetime1">
              <a:rPr lang="sv-SE" smtClean="0"/>
              <a:t>2020-06-15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787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3F777-BB1B-45A8-BA87-DD5B1299A95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520C2-F3D1-45B1-805F-8149E48F99C6}" type="datetime1">
              <a:rPr lang="sv-SE" smtClean="0"/>
              <a:t>2020-06-15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923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3" y="621507"/>
            <a:ext cx="1908175" cy="4035029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621507"/>
            <a:ext cx="5573712" cy="4035029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1C6CF-2A45-467C-9946-BDF329A529DB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9BC320-0C12-409F-BAA4-05EE6A72EC1E}" type="datetime1">
              <a:rPr lang="sv-SE" smtClean="0"/>
              <a:t>2020-06-15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4591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41" y="621508"/>
            <a:ext cx="7634287" cy="61317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291830"/>
            <a:ext cx="3740150" cy="336470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91" y="1291830"/>
            <a:ext cx="3741737" cy="336470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67B01-7F18-422B-9401-A833AD048036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337EA8-A4FF-42F0-B1BC-BA172F47F8FE}" type="datetime1">
              <a:rPr lang="sv-SE" smtClean="0"/>
              <a:t>2020-06-15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9484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3" y="220266"/>
            <a:ext cx="1190625" cy="35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6" y="2221708"/>
            <a:ext cx="8226425" cy="1102519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5" y="1753793"/>
            <a:ext cx="8213725" cy="421481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89B563-0610-40B7-9A50-6E7E3BC6570B}" type="datetime1">
              <a:rPr lang="sv-SE" smtClean="0"/>
              <a:t>2020-06-15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24767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64E892-7F5B-4120-8A52-AAB6D5BCFFEB}" type="datetime1">
              <a:rPr lang="sv-SE" smtClean="0"/>
              <a:t>2020-06-15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519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291830"/>
            <a:ext cx="3740150" cy="33647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91" y="1291830"/>
            <a:ext cx="3741737" cy="33647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F68277-1390-4D3A-A21D-5DD6BA575AB9}" type="datetime1">
              <a:rPr lang="sv-SE" smtClean="0"/>
              <a:t>2020-06-15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3126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291830"/>
            <a:ext cx="3740150" cy="33027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91" y="1291830"/>
            <a:ext cx="3741737" cy="33027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6A076-DC89-4A32-B8FC-5EC2C0D5F607}" type="datetime1">
              <a:rPr lang="sv-SE" smtClean="0"/>
              <a:t>2020-06-15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1704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F66822-F1AB-494C-BD2B-5A96BD1778FF}" type="datetime1">
              <a:rPr lang="sv-SE" smtClean="0"/>
              <a:t>2020-06-15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3706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F4E7C1-5EAC-4EE4-A7D6-ABBD553AC87B}" type="datetime1">
              <a:rPr lang="sv-SE" smtClean="0"/>
              <a:t>2020-06-15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17779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BF65B-2D83-450E-AC02-404CFEB94F76}" type="datetime1">
              <a:rPr lang="sv-SE" smtClean="0"/>
              <a:t>2020-06-15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6388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575B36-8A6B-4649-8869-F1AB2FB38CEC}" type="datetime1">
              <a:rPr lang="sv-SE" smtClean="0"/>
              <a:t>2020-06-15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46380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A8DC01-43F7-4F1C-AF8D-38BCACCB64EE}" type="datetime1">
              <a:rPr lang="sv-SE" smtClean="0"/>
              <a:t>2020-06-15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13470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89BA60-824A-4B75-A37A-2A148B0C8509}" type="datetime1">
              <a:rPr lang="sv-SE" smtClean="0"/>
              <a:t>2020-06-15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55138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3" y="621506"/>
            <a:ext cx="1908175" cy="3973116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621506"/>
            <a:ext cx="5573712" cy="3973116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DEED3-6552-4122-B5D6-D50FC1B37405}" type="datetime1">
              <a:rPr lang="sv-SE" smtClean="0"/>
              <a:t>2020-06-15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41048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41" y="621508"/>
            <a:ext cx="7634287" cy="61317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291830"/>
            <a:ext cx="3740150" cy="336470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91" y="1291830"/>
            <a:ext cx="3741737" cy="336470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426245"/>
            <a:ext cx="6858000" cy="80963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6" y="4911329"/>
            <a:ext cx="511175" cy="809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323851"/>
            <a:ext cx="2133600" cy="80963"/>
          </a:xfrm>
        </p:spPr>
        <p:txBody>
          <a:bodyPr/>
          <a:lstStyle>
            <a:lvl1pPr>
              <a:defRPr/>
            </a:lvl1pPr>
          </a:lstStyle>
          <a:p>
            <a:fld id="{E54D3032-109D-485B-ACC8-9BD3FA9B0037}" type="datetime1">
              <a:rPr lang="sv-SE" smtClean="0"/>
              <a:t>2020-06-15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151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E76D6C-7CA2-456F-92F7-7BDA375C97AC}" type="datetime1">
              <a:rPr lang="sv-SE" smtClean="0"/>
              <a:t>2020-06-15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42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D7CBFD-EDBA-492C-8146-D2F423AB04E4}" type="datetime1">
              <a:rPr lang="sv-SE" smtClean="0"/>
              <a:t>2020-06-15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296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D741FA-A4A3-4400-9357-20B5D1C56CB9}" type="datetime1">
              <a:rPr lang="sv-SE" smtClean="0"/>
              <a:t>2020-06-15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7670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662891-8ACD-487D-92AC-9D1A2482D3B2}" type="datetime1">
              <a:rPr lang="sv-SE" smtClean="0"/>
              <a:t>2020-06-15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3859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258519-2C35-47D3-9973-C85708091733}" type="datetime1">
              <a:rPr lang="sv-SE" smtClean="0"/>
              <a:t>2020-06-15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787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41" y="720014"/>
            <a:ext cx="7634287" cy="61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41" y="1390336"/>
            <a:ext cx="7634287" cy="3364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24751"/>
            <a:ext cx="6858000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6" y="4911329"/>
            <a:ext cx="511175" cy="80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22357"/>
            <a:ext cx="2133600" cy="80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3EA8E836-6599-435B-8D38-21F4CA808ECF}" type="datetime1">
              <a:rPr lang="sv-SE" smtClean="0"/>
              <a:t>2020-06-15</a:t>
            </a:fld>
            <a:endParaRPr lang="sv-SE"/>
          </a:p>
        </p:txBody>
      </p:sp>
      <p:pic>
        <p:nvPicPr>
          <p:cNvPr id="10" name="Picture 10" descr="SMHI Logotype_svart_new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08266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41" y="621508"/>
            <a:ext cx="7634287" cy="61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41" y="1291830"/>
            <a:ext cx="7634287" cy="3364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426245"/>
            <a:ext cx="6858000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6" y="4911329"/>
            <a:ext cx="511175" cy="80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3" y="523876"/>
            <a:ext cx="8278813" cy="5357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17885"/>
            <a:ext cx="914400" cy="27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323851"/>
            <a:ext cx="2133600" cy="80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82BC9941-B378-4910-9B7F-583A0D406834}" type="datetime1">
              <a:rPr lang="sv-SE" smtClean="0"/>
              <a:t>2020-06-15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41" y="621508"/>
            <a:ext cx="7634287" cy="61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41" y="1291830"/>
            <a:ext cx="7634287" cy="3364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426245"/>
            <a:ext cx="6858000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6" y="4911329"/>
            <a:ext cx="511175" cy="80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B0ADAB9D-4F8E-44CC-8A1D-FBA0F8C55705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3" y="523876"/>
            <a:ext cx="8278813" cy="5357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2056" name="Picture 10" descr="SMHI Logotype_svart_new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17885"/>
            <a:ext cx="914400" cy="27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323851"/>
            <a:ext cx="2133600" cy="80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D542EA37-9895-4430-8791-4688A7C4E6F5}" type="datetime1">
              <a:rPr lang="sv-SE" smtClean="0"/>
              <a:t>2020-06-15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41" y="621508"/>
            <a:ext cx="7634287" cy="61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41" y="1291830"/>
            <a:ext cx="7634287" cy="3364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426245"/>
            <a:ext cx="6858000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6" y="4911329"/>
            <a:ext cx="511175" cy="80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3" y="523876"/>
            <a:ext cx="8278813" cy="5357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17885"/>
            <a:ext cx="914400" cy="27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323851"/>
            <a:ext cx="2133600" cy="80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B2BEA245-4B22-4312-8429-713F31774A68}" type="datetime1">
              <a:rPr lang="sv-SE" smtClean="0"/>
              <a:t>2020-06-15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smhi-vadervarningar-nationell-vagledn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response.questback.com/smhi/varninga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539499" y="1260000"/>
            <a:ext cx="8213725" cy="561975"/>
          </a:xfrm>
        </p:spPr>
        <p:txBody>
          <a:bodyPr/>
          <a:lstStyle/>
          <a:p>
            <a:r>
              <a:rPr lang="sv-SE" sz="1300" dirty="0"/>
              <a:t>Införande av ett förnyat vädervarningssystem – Grundutbildning Samhällsaktörer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0000"/>
            <a:ext cx="3612591" cy="2160000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540000" y="1851670"/>
            <a:ext cx="8226425" cy="1470025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sv-SE" sz="3400" dirty="0"/>
              <a:t>Utbildningsmodul 2</a:t>
            </a:r>
            <a:br>
              <a:rPr lang="sv-SE" sz="3400" dirty="0"/>
            </a:br>
            <a:r>
              <a:rPr lang="sv-SE" sz="3400" dirty="0"/>
              <a:t>Viktiga ändringar efter april 2021</a:t>
            </a:r>
          </a:p>
        </p:txBody>
      </p:sp>
    </p:spTree>
    <p:extLst>
      <p:ext uri="{BB962C8B-B14F-4D97-AF65-F5344CB8AC3E}">
        <p14:creationId xmlns:p14="http://schemas.microsoft.com/office/powerpoint/2010/main" val="2000970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90" y="1580471"/>
            <a:ext cx="1390141" cy="307951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41" y="720014"/>
            <a:ext cx="7703191" cy="613172"/>
          </a:xfrm>
        </p:spPr>
        <p:txBody>
          <a:bodyPr/>
          <a:lstStyle/>
          <a:p>
            <a:r>
              <a:rPr lang="sv-SE" dirty="0"/>
              <a:t>Inför beslut om vädervarning</a:t>
            </a:r>
            <a:endParaRPr lang="sv-SE" kern="1200" dirty="0">
              <a:ea typeface="+mn-ea"/>
              <a:cs typeface="+mn-cs"/>
            </a:endParaRPr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416771"/>
            <a:ext cx="5836932" cy="1603251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40617"/>
            <a:ext cx="2664297" cy="1351213"/>
          </a:xfrm>
          <a:prstGeom prst="rect">
            <a:avLst/>
          </a:prstGeom>
        </p:spPr>
      </p:pic>
      <p:sp>
        <p:nvSpPr>
          <p:cNvPr id="22" name="textruta 2">
            <a:extLst>
              <a:ext uri="{FF2B5EF4-FFF2-40B4-BE49-F238E27FC236}">
                <a16:creationId xmlns:a16="http://schemas.microsoft.com/office/drawing/2014/main" id="{F9552452-BD1F-DF4F-AFDB-8395C18E12C1}"/>
              </a:ext>
            </a:extLst>
          </p:cNvPr>
          <p:cNvSpPr txBox="1"/>
          <p:nvPr/>
        </p:nvSpPr>
        <p:spPr>
          <a:xfrm>
            <a:off x="2136222" y="1491630"/>
            <a:ext cx="2783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/>
              <a:t>Regionalt anpassade tröskelvärden</a:t>
            </a:r>
          </a:p>
        </p:txBody>
      </p:sp>
      <p:sp>
        <p:nvSpPr>
          <p:cNvPr id="23" name="textruta 14">
            <a:extLst>
              <a:ext uri="{FF2B5EF4-FFF2-40B4-BE49-F238E27FC236}">
                <a16:creationId xmlns:a16="http://schemas.microsoft.com/office/drawing/2014/main" id="{485B8C53-3192-CA48-9520-A2A2A99B8598}"/>
              </a:ext>
            </a:extLst>
          </p:cNvPr>
          <p:cNvSpPr txBox="1"/>
          <p:nvPr/>
        </p:nvSpPr>
        <p:spPr>
          <a:xfrm>
            <a:off x="6023077" y="1491630"/>
            <a:ext cx="1429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/>
              <a:t>Riskfaktorer</a:t>
            </a:r>
          </a:p>
        </p:txBody>
      </p:sp>
      <p:sp>
        <p:nvSpPr>
          <p:cNvPr id="24" name="textruta 16">
            <a:extLst>
              <a:ext uri="{FF2B5EF4-FFF2-40B4-BE49-F238E27FC236}">
                <a16:creationId xmlns:a16="http://schemas.microsoft.com/office/drawing/2014/main" id="{3F7FAEB9-24A4-5B49-B86A-356D27EB8222}"/>
              </a:ext>
            </a:extLst>
          </p:cNvPr>
          <p:cNvSpPr txBox="1"/>
          <p:nvPr/>
        </p:nvSpPr>
        <p:spPr>
          <a:xfrm>
            <a:off x="2136222" y="2889525"/>
            <a:ext cx="3168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/>
              <a:t>Ett nytt samverkansbaserat arbetssätt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84" y="1446248"/>
            <a:ext cx="990596" cy="990596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08" y="2796532"/>
            <a:ext cx="990596" cy="990596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85410"/>
            <a:ext cx="990596" cy="99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8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41" y="720014"/>
            <a:ext cx="7703191" cy="613172"/>
          </a:xfrm>
        </p:spPr>
        <p:txBody>
          <a:bodyPr/>
          <a:lstStyle/>
          <a:p>
            <a:r>
              <a:rPr lang="sv-SE" dirty="0"/>
              <a:t>Översyn av varningstyper</a:t>
            </a:r>
            <a:endParaRPr lang="sv-SE" kern="1200" dirty="0">
              <a:ea typeface="+mn-ea"/>
              <a:cs typeface="+mn-cs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83568" y="1419622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600" dirty="0"/>
          </a:p>
        </p:txBody>
      </p:sp>
      <p:sp>
        <p:nvSpPr>
          <p:cNvPr id="7" name="Rektangel 6"/>
          <p:cNvSpPr/>
          <p:nvPr/>
        </p:nvSpPr>
        <p:spPr>
          <a:xfrm>
            <a:off x="683568" y="1419622"/>
            <a:ext cx="3744416" cy="240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</a:pPr>
            <a:r>
              <a:rPr lang="sv-SE" sz="1600" kern="0" dirty="0"/>
              <a:t>vind</a:t>
            </a:r>
          </a:p>
          <a:p>
            <a:pPr marL="268288" indent="-268288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</a:pPr>
            <a:r>
              <a:rPr lang="sv-SE" sz="1600" kern="0" dirty="0"/>
              <a:t>vind på kalfjället </a:t>
            </a:r>
          </a:p>
          <a:p>
            <a:pPr marL="268288" indent="-268288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</a:pPr>
            <a:r>
              <a:rPr lang="sv-SE" sz="1600" kern="0" dirty="0"/>
              <a:t>vind i kombination med snöfall </a:t>
            </a:r>
          </a:p>
          <a:p>
            <a:pPr marL="268288" indent="-268288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</a:pPr>
            <a:r>
              <a:rPr lang="sv-SE" sz="1600" kern="0" dirty="0"/>
              <a:t>regn </a:t>
            </a:r>
          </a:p>
          <a:p>
            <a:pPr marL="268288" indent="-268288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</a:pPr>
            <a:r>
              <a:rPr lang="sv-SE" sz="1600" kern="0" dirty="0"/>
              <a:t>snöfall </a:t>
            </a:r>
          </a:p>
          <a:p>
            <a:pPr marL="268288" indent="-268288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</a:pPr>
            <a:r>
              <a:rPr lang="sv-SE" sz="1600" kern="0" dirty="0"/>
              <a:t>plötslig ishalka och isbeläggning</a:t>
            </a:r>
          </a:p>
          <a:p>
            <a:pPr marL="268288" indent="-268288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</a:pPr>
            <a:r>
              <a:rPr lang="sv-SE" sz="1600" kern="0" dirty="0"/>
              <a:t>åskoväder </a:t>
            </a:r>
          </a:p>
          <a:p>
            <a:pPr marL="268288" indent="-268288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</a:pPr>
            <a:r>
              <a:rPr lang="sv-SE" sz="1600" kern="0" dirty="0"/>
              <a:t>höga temperaturer</a:t>
            </a:r>
          </a:p>
        </p:txBody>
      </p:sp>
      <p:sp>
        <p:nvSpPr>
          <p:cNvPr id="9" name="Rektangel 8"/>
          <p:cNvSpPr/>
          <p:nvPr/>
        </p:nvSpPr>
        <p:spPr>
          <a:xfrm>
            <a:off x="4427984" y="1419622"/>
            <a:ext cx="4248472" cy="239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</a:pPr>
            <a:r>
              <a:rPr lang="sv-SE" sz="1600" kern="0" dirty="0"/>
              <a:t>stark kyleffekt  </a:t>
            </a:r>
          </a:p>
          <a:p>
            <a:pPr marL="268288" indent="-268288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</a:pPr>
            <a:r>
              <a:rPr lang="sv-SE" sz="1600" kern="0" dirty="0"/>
              <a:t>medelvind till havs – </a:t>
            </a:r>
            <a:br>
              <a:rPr lang="sv-SE" sz="1600" kern="0" dirty="0"/>
            </a:br>
            <a:r>
              <a:rPr lang="sv-SE" sz="1600" kern="0" dirty="0"/>
              <a:t>kuling, storm och orkan </a:t>
            </a:r>
          </a:p>
          <a:p>
            <a:pPr marL="268288" indent="-268288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</a:pPr>
            <a:r>
              <a:rPr lang="sv-SE" sz="1600" kern="0" dirty="0"/>
              <a:t>högt vattenstånd </a:t>
            </a:r>
          </a:p>
          <a:p>
            <a:pPr marL="268288" indent="-268288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</a:pPr>
            <a:r>
              <a:rPr lang="sv-SE" sz="1600" kern="0" dirty="0"/>
              <a:t>lågt vattenstånd </a:t>
            </a:r>
          </a:p>
          <a:p>
            <a:pPr marL="268288" indent="-268288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</a:pPr>
            <a:r>
              <a:rPr lang="sv-SE" sz="1600" kern="0" dirty="0"/>
              <a:t>höga flöden </a:t>
            </a:r>
          </a:p>
          <a:p>
            <a:pPr marL="268288" indent="-268288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</a:pPr>
            <a:r>
              <a:rPr lang="sv-SE" sz="1600" kern="0" dirty="0"/>
              <a:t>nedisning till havs </a:t>
            </a:r>
          </a:p>
          <a:p>
            <a:pPr marL="268288" indent="-268288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</a:pPr>
            <a:r>
              <a:rPr lang="sv-SE" sz="1600" kern="0" dirty="0"/>
              <a:t>översvämning (Obs! Ny varningstyp</a:t>
            </a:r>
            <a:r>
              <a:rPr lang="sv-SE" kern="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90100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41" y="720014"/>
            <a:ext cx="7703191" cy="613172"/>
          </a:xfrm>
        </p:spPr>
        <p:txBody>
          <a:bodyPr/>
          <a:lstStyle/>
          <a:p>
            <a:r>
              <a:rPr lang="sv-SE" dirty="0"/>
              <a:t>Utseende på smhi.se och i SMHIs </a:t>
            </a:r>
            <a:r>
              <a:rPr lang="sv-SE" dirty="0" err="1"/>
              <a:t>app</a:t>
            </a:r>
            <a:endParaRPr lang="sv-SE" kern="1200" dirty="0">
              <a:ea typeface="+mn-ea"/>
              <a:cs typeface="+mn-cs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83568" y="1419622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600" dirty="0"/>
          </a:p>
        </p:txBody>
      </p:sp>
      <p:sp>
        <p:nvSpPr>
          <p:cNvPr id="6" name="textruta 5"/>
          <p:cNvSpPr txBox="1"/>
          <p:nvPr/>
        </p:nvSpPr>
        <p:spPr>
          <a:xfrm>
            <a:off x="683568" y="1419622"/>
            <a:ext cx="7992888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Principer för varningsprodukterna</a:t>
            </a:r>
          </a:p>
          <a:p>
            <a:endParaRPr lang="sv-SE" dirty="0"/>
          </a:p>
          <a:p>
            <a:pPr marL="268288" lvl="1" indent="-268288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</a:pPr>
            <a:r>
              <a:rPr lang="sv-SE" sz="1600" kern="0" dirty="0"/>
              <a:t>Varningsnivå och varningstyp </a:t>
            </a:r>
          </a:p>
          <a:p>
            <a:pPr marL="268288" lvl="1" indent="-268288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</a:pPr>
            <a:r>
              <a:rPr lang="sv-SE" sz="1600" kern="0" dirty="0"/>
              <a:t>Konsekvenser av vädret </a:t>
            </a:r>
          </a:p>
          <a:p>
            <a:pPr marL="268288" lvl="1" indent="-268288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</a:pPr>
            <a:r>
              <a:rPr lang="sv-SE" sz="1600" kern="0" dirty="0"/>
              <a:t>Varningsperiod </a:t>
            </a:r>
          </a:p>
          <a:p>
            <a:pPr marL="268288" lvl="1" indent="-268288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</a:pPr>
            <a:r>
              <a:rPr lang="sv-SE" sz="1600" kern="0" dirty="0"/>
              <a:t>Vädrets förlopp </a:t>
            </a:r>
          </a:p>
          <a:p>
            <a:pPr marL="268288" lvl="1" indent="-268288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</a:pPr>
            <a:r>
              <a:rPr lang="sv-SE" sz="1600" kern="0" dirty="0"/>
              <a:t>Varningsområden</a:t>
            </a:r>
          </a:p>
          <a:p>
            <a:pPr marL="268288" lvl="1" indent="-268288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</a:pPr>
            <a:r>
              <a:rPr lang="sv-SE" sz="1600" kern="0" dirty="0"/>
              <a:t>Tillgänglighet</a:t>
            </a:r>
          </a:p>
        </p:txBody>
      </p:sp>
    </p:spTree>
    <p:extLst>
      <p:ext uri="{BB962C8B-B14F-4D97-AF65-F5344CB8AC3E}">
        <p14:creationId xmlns:p14="http://schemas.microsoft.com/office/powerpoint/2010/main" val="2485015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683568" y="1419622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6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991326"/>
            <a:ext cx="3293656" cy="3956688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757241" y="720014"/>
            <a:ext cx="7634287" cy="613172"/>
          </a:xfrm>
        </p:spPr>
        <p:txBody>
          <a:bodyPr/>
          <a:lstStyle/>
          <a:p>
            <a:r>
              <a:rPr lang="sv-SE" kern="1200" dirty="0">
                <a:ea typeface="+mn-ea"/>
                <a:cs typeface="+mn-cs"/>
              </a:rPr>
              <a:t>Notera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683568" y="1419622"/>
            <a:ext cx="7992888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Viktigt att notera är att: </a:t>
            </a:r>
          </a:p>
          <a:p>
            <a:pPr marL="268288" indent="-268288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</a:pPr>
            <a:r>
              <a:rPr lang="sv-SE" sz="1600" kern="0" dirty="0"/>
              <a:t>gul varning är </a:t>
            </a:r>
            <a:r>
              <a:rPr lang="sv-SE" sz="1600" b="1" kern="0" dirty="0"/>
              <a:t>inte</a:t>
            </a:r>
            <a:r>
              <a:rPr lang="sv-SE" sz="1600" kern="0" dirty="0"/>
              <a:t> detsamma som klass 1 </a:t>
            </a:r>
          </a:p>
          <a:p>
            <a:pPr marL="268288" indent="-268288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</a:pPr>
            <a:r>
              <a:rPr lang="sv-SE" sz="1600" kern="0" dirty="0"/>
              <a:t>orange varning är </a:t>
            </a:r>
            <a:r>
              <a:rPr lang="sv-SE" sz="1600" b="1" kern="0" dirty="0"/>
              <a:t>inte</a:t>
            </a:r>
            <a:r>
              <a:rPr lang="sv-SE" sz="1600" kern="0" dirty="0"/>
              <a:t> detsamma som klass 2</a:t>
            </a:r>
          </a:p>
          <a:p>
            <a:pPr marL="268288" indent="-268288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</a:pPr>
            <a:r>
              <a:rPr lang="sv-SE" sz="1600" kern="0" dirty="0"/>
              <a:t>röd varning är </a:t>
            </a:r>
            <a:r>
              <a:rPr lang="sv-SE" sz="1600" b="1" kern="0" dirty="0"/>
              <a:t>inte</a:t>
            </a:r>
            <a:r>
              <a:rPr lang="sv-SE" sz="1600" kern="0" dirty="0"/>
              <a:t> detsamma som klass 3 </a:t>
            </a:r>
          </a:p>
          <a:p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146973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modulen</a:t>
            </a:r>
            <a:endParaRPr lang="sv-SE" kern="1200" dirty="0">
              <a:ea typeface="+mn-ea"/>
              <a:cs typeface="+mn-cs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83568" y="1419622"/>
            <a:ext cx="7992888" cy="339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Detta är utbildningsmodul 2 </a:t>
            </a:r>
            <a:r>
              <a:rPr lang="sv-SE" sz="1600"/>
              <a:t>av 4 </a:t>
            </a:r>
            <a:r>
              <a:rPr lang="sv-SE" sz="1600" dirty="0"/>
              <a:t>i utbildningen Grundutbildning Samhällsaktörer som är en utbildning avsedd för funktioner hos samhällsaktörer som har ett behov av att förstå grunderna i det förnyade vädervarningssystem som tas i bruk april 2021.</a:t>
            </a:r>
          </a:p>
          <a:p>
            <a:endParaRPr lang="sv-SE" sz="1600" dirty="0"/>
          </a:p>
          <a:p>
            <a:r>
              <a:rPr lang="sv-SE" sz="1600" dirty="0"/>
              <a:t>Denna utbildningsmodul ger en inledande introduktion av bakgrund till varför förändringar i vädervarningssystemet genomförs. </a:t>
            </a:r>
          </a:p>
          <a:p>
            <a:endParaRPr lang="sv-SE" sz="1600" dirty="0"/>
          </a:p>
          <a:p>
            <a:r>
              <a:rPr lang="sv-SE" sz="1600" dirty="0"/>
              <a:t>Informationen i denna modul har sin utgångspunkt i:</a:t>
            </a:r>
          </a:p>
          <a:p>
            <a:pPr marL="268288" indent="-268288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</a:pPr>
            <a:r>
              <a:rPr lang="sv-SE" sz="1600" kern="0" dirty="0"/>
              <a:t>Konsekvensbaserade </a:t>
            </a:r>
            <a:r>
              <a:rPr lang="sv-SE" sz="1600" kern="0" dirty="0" err="1"/>
              <a:t>vädervarningar</a:t>
            </a:r>
            <a:r>
              <a:rPr lang="sv-SE" sz="1600" kern="0" dirty="0"/>
              <a:t> – ur ett svenskt perspektiv </a:t>
            </a:r>
          </a:p>
          <a:p>
            <a:pPr marL="268288" indent="-268288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</a:pPr>
            <a:r>
              <a:rPr lang="sv-SE" sz="1600" kern="0" dirty="0"/>
              <a:t>Så här utformas </a:t>
            </a:r>
            <a:r>
              <a:rPr lang="sv-SE" sz="1600" kern="0" dirty="0" err="1"/>
              <a:t>vädervarningar</a:t>
            </a:r>
            <a:r>
              <a:rPr lang="sv-SE" sz="1600" kern="0" dirty="0"/>
              <a:t> från och med april 2021 </a:t>
            </a:r>
          </a:p>
          <a:p>
            <a:endParaRPr lang="sv-SE" sz="1600" dirty="0"/>
          </a:p>
          <a:p>
            <a:endParaRPr lang="sv-SE" sz="1600" i="1" dirty="0"/>
          </a:p>
          <a:p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2146013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kern="1200" dirty="0">
                <a:ea typeface="+mn-ea"/>
                <a:cs typeface="+mn-cs"/>
              </a:rPr>
              <a:t>Om modulen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683568" y="1419622"/>
            <a:ext cx="79928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Dokument som berör det nya varningssystemet finns i en samverkansyta i WIS som heter </a:t>
            </a:r>
            <a:r>
              <a:rPr lang="sv-SE" sz="1600" i="1" dirty="0"/>
              <a:t>Vädervarningar – Förvaltning och utveckling i samverkan. </a:t>
            </a:r>
          </a:p>
          <a:p>
            <a:endParaRPr lang="sv-SE" sz="1600" dirty="0"/>
          </a:p>
          <a:p>
            <a:r>
              <a:rPr lang="sv-SE" sz="1600" dirty="0"/>
              <a:t>På SMHIs hemsida </a:t>
            </a:r>
            <a:r>
              <a:rPr lang="sv-SE" sz="1600" u="sng" dirty="0">
                <a:hlinkClick r:id="rId3"/>
              </a:rPr>
              <a:t>https://bit.ly/smhi-vadervarningar-nationell-vagledning</a:t>
            </a:r>
            <a:r>
              <a:rPr lang="sv-SE" sz="1600" u="sng" dirty="0"/>
              <a:t> </a:t>
            </a:r>
            <a:r>
              <a:rPr lang="sv-SE" sz="1600" dirty="0"/>
              <a:t> hittar du </a:t>
            </a:r>
            <a:r>
              <a:rPr lang="sv-SE" sz="1600" b="1" dirty="0"/>
              <a:t>Nationell vägledning för vädervarning – Samhällsaktörernas arbete </a:t>
            </a:r>
            <a:r>
              <a:rPr lang="sv-SE" sz="1600" dirty="0"/>
              <a:t>med tillhörande dokument.</a:t>
            </a:r>
          </a:p>
          <a:p>
            <a:endParaRPr lang="sv-SE" sz="1600" dirty="0"/>
          </a:p>
          <a:p>
            <a:r>
              <a:rPr lang="sv-SE" sz="1600" dirty="0"/>
              <a:t>Efter </a:t>
            </a:r>
            <a:r>
              <a:rPr lang="sv-SE" sz="1600"/>
              <a:t>att du har </a:t>
            </a:r>
            <a:r>
              <a:rPr lang="sv-SE" sz="1600" dirty="0"/>
              <a:t>tittat på modulerna klickar du in på </a:t>
            </a:r>
            <a:r>
              <a:rPr lang="sv-SE" sz="1600" u="sng" dirty="0">
                <a:hlinkClick r:id="rId4"/>
              </a:rPr>
              <a:t>https://response.questback.com/smhi/varningar</a:t>
            </a:r>
            <a:r>
              <a:rPr lang="sv-SE" sz="1400" dirty="0"/>
              <a:t> </a:t>
            </a:r>
            <a:r>
              <a:rPr lang="sv-SE" sz="1600" dirty="0"/>
              <a:t>och svarar på frågorna. Efter att du svarat godkänt på frågorna kommer du att kunna ladda ner ett digitalt utbildningsintyg.</a:t>
            </a:r>
          </a:p>
          <a:p>
            <a:endParaRPr lang="sv-SE" sz="1600" dirty="0"/>
          </a:p>
          <a:p>
            <a:endParaRPr lang="sv-SE" sz="1600" dirty="0"/>
          </a:p>
          <a:p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4115413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utomhus, vatten, surfar, ocean&#10;&#10;Automatiskt genererad beskrivning">
            <a:extLst>
              <a:ext uri="{FF2B5EF4-FFF2-40B4-BE49-F238E27FC236}">
                <a16:creationId xmlns:a16="http://schemas.microsoft.com/office/drawing/2014/main" id="{EDF0FDF7-BE9F-774D-9C23-E93D960E78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7" r="27106" b="2"/>
          <a:stretch/>
        </p:blipFill>
        <p:spPr>
          <a:xfrm>
            <a:off x="5076056" y="987574"/>
            <a:ext cx="3621600" cy="4520316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Syfte och innehåll</a:t>
            </a:r>
            <a:endParaRPr lang="sv-SE" kern="1200" dirty="0">
              <a:ea typeface="+mn-ea"/>
              <a:cs typeface="+mn-cs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83568" y="1419622"/>
            <a:ext cx="4176464" cy="289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Denna modul syftar till skapa en inledande förståelse för det som är nytt i det förnyade varningssystemet.</a:t>
            </a:r>
          </a:p>
          <a:p>
            <a:endParaRPr lang="sv-SE" sz="1600" dirty="0"/>
          </a:p>
          <a:p>
            <a:r>
              <a:rPr lang="sv-SE" sz="1600" b="1"/>
              <a:t>Avsnitt i nationell vägledning för vädervarningar</a:t>
            </a:r>
          </a:p>
          <a:p>
            <a:pPr marL="268288" indent="-268288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</a:pPr>
            <a:r>
              <a:rPr lang="sv-SE" sz="1600" kern="0"/>
              <a:t>Konsekvensbaserade </a:t>
            </a:r>
            <a:r>
              <a:rPr lang="sv-SE" sz="1600" kern="0" dirty="0"/>
              <a:t>vädervarningar – ur ett svenskt perspektiv</a:t>
            </a:r>
          </a:p>
          <a:p>
            <a:pPr marL="268288" indent="-268288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</a:pPr>
            <a:r>
              <a:rPr lang="sv-SE" sz="1600" kern="0" dirty="0"/>
              <a:t>Viktiga förändringar efter april 2021</a:t>
            </a:r>
          </a:p>
          <a:p>
            <a:endParaRPr lang="sv-SE" sz="1600" dirty="0"/>
          </a:p>
          <a:p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2008374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000"/>
              </a:lnSpc>
            </a:pPr>
            <a:r>
              <a:rPr lang="sv-SE" dirty="0"/>
              <a:t>Konsekvensbaserade vädervarningar – </a:t>
            </a:r>
            <a:br>
              <a:rPr lang="sv-SE" dirty="0"/>
            </a:br>
            <a:r>
              <a:rPr lang="sv-SE" dirty="0"/>
              <a:t>ur ett svenskt perspektiv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683568" y="1419622"/>
            <a:ext cx="79928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Konsekvensbaserade varningar, ur ett svenskt perspektiv, innebär enhetliga varningsnivåer över landet sett till </a:t>
            </a:r>
            <a:r>
              <a:rPr lang="sv-SE" b="1" dirty="0"/>
              <a:t>effekterna av väderhändelsen</a:t>
            </a:r>
            <a:r>
              <a:rPr lang="sv-SE" dirty="0"/>
              <a:t>. </a:t>
            </a:r>
            <a:br>
              <a:rPr lang="sv-SE" dirty="0"/>
            </a:br>
            <a:r>
              <a:rPr lang="sv-SE" dirty="0"/>
              <a:t>Målen är att:</a:t>
            </a:r>
          </a:p>
          <a:p>
            <a:endParaRPr lang="sv-SE" dirty="0"/>
          </a:p>
          <a:p>
            <a:pPr marL="268288" lvl="1" indent="-268288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</a:pPr>
            <a:r>
              <a:rPr lang="sv-SE" sz="1600" kern="0" dirty="0"/>
              <a:t>val av varningsnivå ska göras utifrån den bedömda påverkan ett visst väder kan tänkas ge</a:t>
            </a:r>
          </a:p>
          <a:p>
            <a:pPr marL="268288" lvl="1" indent="-268288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</a:pPr>
            <a:r>
              <a:rPr lang="sv-SE" sz="1600" kern="0" dirty="0"/>
              <a:t>varning ska utfärdas när samhället behöver varnas </a:t>
            </a:r>
          </a:p>
          <a:p>
            <a:pPr marL="268288" lvl="1" indent="-268288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</a:pPr>
            <a:r>
              <a:rPr lang="sv-SE" sz="1600" kern="0" dirty="0"/>
              <a:t>vädervarningar ska utgöra ett mer relevant stöd för förberedelse och planering för såväl berörda samhällsaktörer som för samhället i övrigt</a:t>
            </a:r>
          </a:p>
        </p:txBody>
      </p:sp>
    </p:spTree>
    <p:extLst>
      <p:ext uri="{BB962C8B-B14F-4D97-AF65-F5344CB8AC3E}">
        <p14:creationId xmlns:p14="http://schemas.microsoft.com/office/powerpoint/2010/main" val="3642742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7814"/>
            <a:ext cx="3191123" cy="1908000"/>
          </a:xfrm>
          <a:prstGeom prst="rect">
            <a:avLst/>
          </a:prstGeom>
        </p:spPr>
      </p:pic>
      <p:sp>
        <p:nvSpPr>
          <p:cNvPr id="8" name="Rubrik 1"/>
          <p:cNvSpPr txBox="1">
            <a:spLocks/>
          </p:cNvSpPr>
          <p:nvPr/>
        </p:nvSpPr>
        <p:spPr bwMode="auto">
          <a:xfrm>
            <a:off x="526799" y="2092466"/>
            <a:ext cx="8226425" cy="105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sv-SE" sz="3500" kern="0" dirty="0"/>
              <a:t>Viktiga ändringar efter april 2021</a:t>
            </a:r>
          </a:p>
          <a:p>
            <a:endParaRPr lang="sv-SE" sz="3500" kern="0" spc="-100" dirty="0"/>
          </a:p>
        </p:txBody>
      </p:sp>
    </p:spTree>
    <p:extLst>
      <p:ext uri="{BB962C8B-B14F-4D97-AF65-F5344CB8AC3E}">
        <p14:creationId xmlns:p14="http://schemas.microsoft.com/office/powerpoint/2010/main" val="2560555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Varningsnivåer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827584" y="215708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Nuvarande system</a:t>
            </a:r>
            <a:endParaRPr lang="sv-SE" sz="1600" b="1" kern="0" dirty="0"/>
          </a:p>
        </p:txBody>
      </p:sp>
      <p:sp>
        <p:nvSpPr>
          <p:cNvPr id="16" name="textruta 15"/>
          <p:cNvSpPr txBox="1"/>
          <p:nvPr/>
        </p:nvSpPr>
        <p:spPr>
          <a:xfrm>
            <a:off x="1331640" y="2958353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400" b="1" dirty="0"/>
              <a:t>Klass </a:t>
            </a:r>
          </a:p>
          <a:p>
            <a:pPr algn="r"/>
            <a:r>
              <a:rPr lang="sv-SE" sz="2400" b="1" dirty="0"/>
              <a:t>1, 2 och 3</a:t>
            </a:r>
          </a:p>
        </p:txBody>
      </p:sp>
      <p:sp>
        <p:nvSpPr>
          <p:cNvPr id="17" name="Rektangel 16"/>
          <p:cNvSpPr/>
          <p:nvPr/>
        </p:nvSpPr>
        <p:spPr>
          <a:xfrm>
            <a:off x="5225894" y="2157082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/>
              <a:t>Efter april 2021</a:t>
            </a:r>
            <a:endParaRPr lang="sv-SE" sz="1600" b="1" kern="0" dirty="0"/>
          </a:p>
        </p:txBody>
      </p:sp>
      <p:cxnSp>
        <p:nvCxnSpPr>
          <p:cNvPr id="19" name="Rak pil 18"/>
          <p:cNvCxnSpPr/>
          <p:nvPr/>
        </p:nvCxnSpPr>
        <p:spPr>
          <a:xfrm>
            <a:off x="3455876" y="3363838"/>
            <a:ext cx="11161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60D2DAE-BBD5-954B-9DC4-154F6A7E3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363" y="2878929"/>
            <a:ext cx="751694" cy="751694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4B72E68F-358D-E24B-BC2C-DD9932C1A7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309" y="2854389"/>
            <a:ext cx="830998" cy="830998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9CA0A773-4405-7E47-9CE8-7C3CCFC60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854389"/>
            <a:ext cx="830998" cy="83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26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Risk och meddelande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4C9DA56-8296-D240-B696-CF810C52844D}"/>
              </a:ext>
            </a:extLst>
          </p:cNvPr>
          <p:cNvSpPr txBox="1"/>
          <p:nvPr/>
        </p:nvSpPr>
        <p:spPr>
          <a:xfrm>
            <a:off x="683568" y="1419622"/>
            <a:ext cx="79928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 nuvarande system finns </a:t>
            </a:r>
            <a:r>
              <a:rPr lang="sv-SE" b="1" dirty="0"/>
              <a:t>Risk</a:t>
            </a:r>
            <a:r>
              <a:rPr lang="sv-SE" dirty="0"/>
              <a:t> med som en varningsprodukt för möjliga varningssituationer som är förknippade med hög osäkerhet. Denna försvinner.</a:t>
            </a:r>
          </a:p>
          <a:p>
            <a:endParaRPr lang="sv-SE" dirty="0"/>
          </a:p>
          <a:p>
            <a:r>
              <a:rPr lang="sv-SE" dirty="0"/>
              <a:t>Det kommer även finnas produkten </a:t>
            </a:r>
            <a:r>
              <a:rPr lang="sv-SE" b="1" dirty="0"/>
              <a:t>Meddelande</a:t>
            </a:r>
            <a:r>
              <a:rPr lang="sv-SE" dirty="0"/>
              <a:t>. Meddelanden kommer från och med april 2021 finnas för: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742950" lvl="1" indent="-285750">
              <a:buFont typeface="Wingdings" pitchFamily="2" charset="2"/>
              <a:buChar char="§"/>
            </a:pPr>
            <a:r>
              <a:rPr lang="sv-SE" dirty="0"/>
              <a:t>Meddelande: Risk för vattenbrist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sv-SE" dirty="0"/>
              <a:t>Meddelande: Höga temperaturer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sv-SE" dirty="0"/>
              <a:t>Meddelande: Brandrisk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4979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000"/>
              </a:lnSpc>
            </a:pPr>
            <a:r>
              <a:rPr lang="sv-SE" dirty="0"/>
              <a:t>Definitioner / beskrivning av varningsnivåer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21" y="3031445"/>
            <a:ext cx="861061" cy="746761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010" y="3031445"/>
            <a:ext cx="3501398" cy="746761"/>
          </a:xfrm>
          <a:prstGeom prst="rect">
            <a:avLst/>
          </a:prstGeom>
        </p:spPr>
      </p:pic>
      <p:sp>
        <p:nvSpPr>
          <p:cNvPr id="14" name="textruta 13"/>
          <p:cNvSpPr txBox="1"/>
          <p:nvPr/>
        </p:nvSpPr>
        <p:spPr>
          <a:xfrm>
            <a:off x="827584" y="215708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Nuvarande system</a:t>
            </a:r>
            <a:endParaRPr lang="sv-SE" sz="1600" b="1" kern="0" dirty="0"/>
          </a:p>
        </p:txBody>
      </p:sp>
      <p:sp>
        <p:nvSpPr>
          <p:cNvPr id="17" name="Rektangel 16"/>
          <p:cNvSpPr/>
          <p:nvPr/>
        </p:nvSpPr>
        <p:spPr>
          <a:xfrm>
            <a:off x="5097492" y="2157082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/>
              <a:t>Efter april 2021</a:t>
            </a:r>
            <a:endParaRPr lang="sv-SE" sz="1600" b="1" kern="0" dirty="0"/>
          </a:p>
        </p:txBody>
      </p:sp>
      <p:cxnSp>
        <p:nvCxnSpPr>
          <p:cNvPr id="18" name="Rak pil 17"/>
          <p:cNvCxnSpPr/>
          <p:nvPr/>
        </p:nvCxnSpPr>
        <p:spPr>
          <a:xfrm>
            <a:off x="3276000" y="3373200"/>
            <a:ext cx="11161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ktangel 18"/>
          <p:cNvSpPr/>
          <p:nvPr/>
        </p:nvSpPr>
        <p:spPr>
          <a:xfrm>
            <a:off x="4760703" y="3889380"/>
            <a:ext cx="34660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/>
              <a:t>Konsekvensbaserade definitioner</a:t>
            </a:r>
          </a:p>
        </p:txBody>
      </p:sp>
    </p:spTree>
    <p:extLst>
      <p:ext uri="{BB962C8B-B14F-4D97-AF65-F5344CB8AC3E}">
        <p14:creationId xmlns:p14="http://schemas.microsoft.com/office/powerpoint/2010/main" val="180805441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Anpassa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00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MHI-PPT-vit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6442</TotalTime>
  <Words>746</Words>
  <Application>Microsoft Macintosh PowerPoint</Application>
  <PresentationFormat>Bildspel på skärmen (16:9)</PresentationFormat>
  <Paragraphs>105</Paragraphs>
  <Slides>13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Wingdings</vt:lpstr>
      <vt:lpstr>Default Theme</vt:lpstr>
      <vt:lpstr>SMHI - Svart</vt:lpstr>
      <vt:lpstr>SMHI-PPT-vit</vt:lpstr>
      <vt:lpstr>1_SMHI - Svart</vt:lpstr>
      <vt:lpstr>Utbildningsmodul 2 Viktiga ändringar efter april 2021</vt:lpstr>
      <vt:lpstr>Om modulen</vt:lpstr>
      <vt:lpstr>Om modulen</vt:lpstr>
      <vt:lpstr>Syfte och innehåll</vt:lpstr>
      <vt:lpstr>Konsekvensbaserade vädervarningar –  ur ett svenskt perspektiv</vt:lpstr>
      <vt:lpstr>PowerPoint-presentation</vt:lpstr>
      <vt:lpstr>Varningsnivåer</vt:lpstr>
      <vt:lpstr>Risk och meddelande</vt:lpstr>
      <vt:lpstr>Definitioner / beskrivning av varningsnivåer</vt:lpstr>
      <vt:lpstr>Inför beslut om vädervarning</vt:lpstr>
      <vt:lpstr>Översyn av varningstyper</vt:lpstr>
      <vt:lpstr>Utseende på smhi.se och i SMHIs app</vt:lpstr>
      <vt:lpstr>Notera</vt:lpstr>
    </vt:vector>
  </TitlesOfParts>
  <Company>SMHI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Veronica S Wärn</dc:creator>
  <cp:lastModifiedBy>Camilla Palmer</cp:lastModifiedBy>
  <cp:revision>60</cp:revision>
  <dcterms:created xsi:type="dcterms:W3CDTF">2019-04-25T08:32:38Z</dcterms:created>
  <dcterms:modified xsi:type="dcterms:W3CDTF">2020-06-15T12:10:33Z</dcterms:modified>
</cp:coreProperties>
</file>