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11" r:id="rId4"/>
  </p:sldMasterIdLst>
  <p:notesMasterIdLst>
    <p:notesMasterId r:id="rId22"/>
  </p:notesMasterIdLst>
  <p:sldIdLst>
    <p:sldId id="256" r:id="rId5"/>
    <p:sldId id="257" r:id="rId6"/>
    <p:sldId id="259" r:id="rId7"/>
    <p:sldId id="277" r:id="rId8"/>
    <p:sldId id="281" r:id="rId9"/>
    <p:sldId id="275" r:id="rId10"/>
    <p:sldId id="262" r:id="rId11"/>
    <p:sldId id="286" r:id="rId12"/>
    <p:sldId id="274" r:id="rId13"/>
    <p:sldId id="261" r:id="rId14"/>
    <p:sldId id="263" r:id="rId15"/>
    <p:sldId id="276" r:id="rId16"/>
    <p:sldId id="279" r:id="rId17"/>
    <p:sldId id="266" r:id="rId18"/>
    <p:sldId id="271" r:id="rId19"/>
    <p:sldId id="278" r:id="rId20"/>
    <p:sldId id="280" r:id="rId2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unegård Aino" initials="K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77" autoAdjust="0"/>
  </p:normalViewPr>
  <p:slideViewPr>
    <p:cSldViewPr showGuides="1">
      <p:cViewPr>
        <p:scale>
          <a:sx n="80" d="100"/>
          <a:sy n="80" d="100"/>
        </p:scale>
        <p:origin x="-2514" y="-738"/>
      </p:cViewPr>
      <p:guideLst>
        <p:guide orient="horz" pos="2160"/>
        <p:guide pos="54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BA886-C35D-4C0E-87AC-2D75A9DB4917}" type="datetimeFigureOut">
              <a:rPr lang="sv-SE" smtClean="0"/>
              <a:t>2019-11-01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1C6A6-7F53-4F06-9867-C493FC6283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7669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C6A6-7F53-4F06-9867-C493FC6283F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8640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C6A6-7F53-4F06-9867-C493FC6283F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0085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C6A6-7F53-4F06-9867-C493FC6283F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0085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C6A6-7F53-4F06-9867-C493FC6283F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8121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C6A6-7F53-4F06-9867-C493FC6283F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9726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C6A6-7F53-4F06-9867-C493FC6283F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1563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C6A6-7F53-4F06-9867-C493FC6283F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63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pic>
        <p:nvPicPr>
          <p:cNvPr id="6" name="Picture 13" descr="front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SMHI Logotype_svart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99D5-E59A-444C-BD10-52EA5CDCFCF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9E285-8C5F-4F90-A746-E99902CAF33B}" type="datetime1">
              <a:rPr lang="sv-SE" smtClean="0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B4E01-B607-4627-96BD-879611A956D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E6777-E126-4123-8A01-0D08418C9B72}" type="datetime1">
              <a:rPr lang="sv-SE" smtClean="0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817C-5447-4384-AE96-F064ACCCC36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BAC10-2457-43DB-BB62-9D08F5FD11D3}" type="datetime1">
              <a:rPr lang="sv-SE" smtClean="0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8E30-EA9E-47C5-B1E4-159EC579DC0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F61FD1-E8F9-4C2B-BB3E-515BC36455ED}" type="datetime1">
              <a:rPr lang="sv-SE" smtClean="0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CAD83-103D-4CE9-928B-52F863B1BC4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5F327-38FF-498B-AE62-B55E07C7F10A}" type="datetime1">
              <a:rPr lang="sv-SE" smtClean="0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0211-B8E2-4EB0-B03D-6DFACE2A9D1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BC6A4-A7A4-475E-8F37-C7212F325AA7}" type="datetime1">
              <a:rPr lang="sv-SE" smtClean="0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B49F-5A01-4F87-9865-B16ED5D9F78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BC4AF-8631-4BF2-851B-3939AEF0F89C}" type="datetime1">
              <a:rPr lang="sv-SE" smtClean="0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1B13-CD46-4A6E-A33C-76E8E99E5A4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48ED4-0602-4A45-A0EB-BD14189ED3F6}" type="datetime1">
              <a:rPr lang="sv-SE" smtClean="0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3F777-BB1B-45A8-BA87-DD5B1299A95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D0050-9FCF-409A-AA2C-C171E67A4CC6}" type="datetime1">
              <a:rPr lang="sv-SE" smtClean="0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1C6CF-2A45-467C-9946-BDF329A529D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ADA1C-2D84-4893-B334-53C29827B070}" type="datetime1">
              <a:rPr lang="sv-SE" smtClean="0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7B01-7F18-422B-9401-A833AD04803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485AE-1910-47FD-9A0C-9CBE92B287B1}" type="datetime1">
              <a:rPr lang="sv-SE" smtClean="0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/>
              <a:pPr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2019-11-01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59011377-C0B4-4013-A1B3-4A1478B18CF0}" type="datetimeFigureOut">
              <a:rPr lang="sv-SE" smtClean="0"/>
              <a:t>2019-11-01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/>
              <a:pPr/>
              <a:t>2019-11-01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B0ADAB9D-4F8E-44CC-8A1D-FBA0F8C5570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6E5B0D3A-C5F8-4F42-8499-51B6D631382B}" type="datetime1">
              <a:rPr lang="sv-SE" smtClean="0"/>
              <a:pPr/>
              <a:t>2019-11-01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/>
              <a:pPr/>
              <a:t>2019-11-01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hi.se/en/climate/education/adaptation-game-1.15378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matanpassning.se/en" TargetMode="External"/><Relationship Id="rId2" Type="http://schemas.openxmlformats.org/officeDocument/2006/relationships/hyperlink" Target="https://www.smhi.se/klimat/klimatanpassa-samhallet/exempel-pa-klimatanpassn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stainabledevelopment.un.org/sdgs" TargetMode="External"/><Relationship Id="rId4" Type="http://schemas.openxmlformats.org/officeDocument/2006/relationships/hyperlink" Target="http://www.klimatanpassning.se/en/case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smhi.se/en/climate/climate-scenarios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6543" y="1052736"/>
            <a:ext cx="7634287" cy="817563"/>
          </a:xfrm>
        </p:spPr>
        <p:txBody>
          <a:bodyPr/>
          <a:lstStyle/>
          <a:p>
            <a:r>
              <a:rPr lang="sv-SE" sz="3400" dirty="0" smtClean="0"/>
              <a:t>The </a:t>
            </a:r>
            <a:r>
              <a:rPr lang="sv-SE" sz="3400" dirty="0" err="1" smtClean="0"/>
              <a:t>Climate</a:t>
            </a:r>
            <a:r>
              <a:rPr lang="sv-SE" sz="3400" dirty="0" smtClean="0"/>
              <a:t> Adaptation Game</a:t>
            </a:r>
            <a:endParaRPr lang="sv-SE" sz="3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22" y="2060848"/>
            <a:ext cx="828833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20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/>
          <p:cNvSpPr txBox="1">
            <a:spLocks/>
          </p:cNvSpPr>
          <p:nvPr/>
        </p:nvSpPr>
        <p:spPr bwMode="auto">
          <a:xfrm>
            <a:off x="757238" y="2181117"/>
            <a:ext cx="7634286" cy="340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Seven challenges</a:t>
            </a:r>
          </a:p>
          <a:p>
            <a:pPr lvl="1"/>
            <a:r>
              <a:rPr lang="en-US" sz="1800" dirty="0"/>
              <a:t>Protect the hospital from flooding</a:t>
            </a:r>
          </a:p>
          <a:p>
            <a:pPr lvl="1"/>
            <a:r>
              <a:rPr lang="en-US" sz="1800" dirty="0"/>
              <a:t>Save the drinking water</a:t>
            </a:r>
          </a:p>
          <a:p>
            <a:pPr lvl="1"/>
            <a:r>
              <a:rPr lang="en-US" sz="1800" dirty="0"/>
              <a:t>Densify the city</a:t>
            </a:r>
          </a:p>
          <a:p>
            <a:pPr lvl="1"/>
            <a:r>
              <a:rPr lang="en-US" sz="1800" dirty="0"/>
              <a:t>Create a new housing area</a:t>
            </a:r>
          </a:p>
          <a:p>
            <a:pPr lvl="1"/>
            <a:r>
              <a:rPr lang="en-US" sz="1800" dirty="0"/>
              <a:t>Adapt existing buildings to climate change</a:t>
            </a:r>
          </a:p>
          <a:p>
            <a:pPr lvl="1"/>
            <a:r>
              <a:rPr lang="en-US" sz="1800" dirty="0"/>
              <a:t>Protect the agriculture from drought</a:t>
            </a:r>
          </a:p>
          <a:p>
            <a:pPr lvl="1"/>
            <a:r>
              <a:rPr lang="en-US" sz="1800" dirty="0"/>
              <a:t>Create a new industrial area</a:t>
            </a:r>
          </a:p>
          <a:p>
            <a:r>
              <a:rPr lang="en-US" sz="2000" dirty="0" smtClean="0"/>
              <a:t>Take into account the insecurities regarding extreme weather, risks, economics and sustainability</a:t>
            </a:r>
          </a:p>
          <a:p>
            <a:r>
              <a:rPr lang="en-US" sz="2000" dirty="0" smtClean="0"/>
              <a:t>See the effects in four time steps from 2020 to 2100</a:t>
            </a:r>
          </a:p>
          <a:p>
            <a:endParaRPr lang="en-US" sz="2000" kern="0" dirty="0"/>
          </a:p>
        </p:txBody>
      </p:sp>
      <p:sp>
        <p:nvSpPr>
          <p:cNvPr id="6" name="Rubrik 1"/>
          <p:cNvSpPr txBox="1">
            <a:spLocks/>
          </p:cNvSpPr>
          <p:nvPr/>
        </p:nvSpPr>
        <p:spPr bwMode="auto">
          <a:xfrm>
            <a:off x="757238" y="1026000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sz="3400" kern="0" dirty="0" err="1" smtClean="0"/>
              <a:t>Role</a:t>
            </a:r>
            <a:r>
              <a:rPr lang="sv-SE" sz="3400" kern="0" dirty="0" smtClean="0"/>
              <a:t> play in </a:t>
            </a:r>
            <a:r>
              <a:rPr lang="sv-SE" sz="3400" kern="0" dirty="0" err="1" smtClean="0"/>
              <a:t>Weatherton</a:t>
            </a:r>
            <a:endParaRPr lang="sv-SE" sz="3400" kern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9" r="49906"/>
          <a:stretch/>
        </p:blipFill>
        <p:spPr bwMode="auto">
          <a:xfrm>
            <a:off x="7477124" y="1843563"/>
            <a:ext cx="60819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4"/>
          <a:stretch/>
        </p:blipFill>
        <p:spPr bwMode="auto">
          <a:xfrm>
            <a:off x="7477125" y="2519838"/>
            <a:ext cx="62191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12"/>
          <a:stretch/>
        </p:blipFill>
        <p:spPr bwMode="auto">
          <a:xfrm>
            <a:off x="7447146" y="3196113"/>
            <a:ext cx="6381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5" r="34162"/>
          <a:stretch/>
        </p:blipFill>
        <p:spPr bwMode="auto">
          <a:xfrm>
            <a:off x="7440002" y="3885178"/>
            <a:ext cx="62767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0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 bwMode="auto">
          <a:xfrm>
            <a:off x="757238" y="1026000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sz="3400" kern="0" dirty="0" err="1"/>
              <a:t>Role</a:t>
            </a:r>
            <a:r>
              <a:rPr lang="sv-SE" sz="3400" kern="0" dirty="0"/>
              <a:t> play in </a:t>
            </a:r>
            <a:r>
              <a:rPr lang="sv-SE" sz="3400" kern="0" dirty="0" err="1"/>
              <a:t>Weatherton</a:t>
            </a:r>
            <a:endParaRPr lang="sv-SE" sz="3400" kern="0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757238" y="1965093"/>
            <a:ext cx="7634286" cy="3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Seven interest groups:</a:t>
            </a:r>
          </a:p>
          <a:p>
            <a:endParaRPr lang="en-US" sz="1800" dirty="0" smtClean="0"/>
          </a:p>
          <a:p>
            <a:r>
              <a:rPr lang="en-US" sz="1800" dirty="0" smtClean="0"/>
              <a:t>Business and Trade </a:t>
            </a:r>
            <a:r>
              <a:rPr lang="en-US" sz="1800" dirty="0"/>
              <a:t>A</a:t>
            </a:r>
            <a:r>
              <a:rPr lang="en-US" sz="1800" dirty="0" smtClean="0"/>
              <a:t>ssociation</a:t>
            </a:r>
          </a:p>
          <a:p>
            <a:r>
              <a:rPr lang="en-US" sz="1800" dirty="0" smtClean="0"/>
              <a:t>Agricultural Society</a:t>
            </a:r>
          </a:p>
          <a:p>
            <a:r>
              <a:rPr lang="en-US" sz="1800" dirty="0" smtClean="0"/>
              <a:t>Union of Tenants </a:t>
            </a:r>
          </a:p>
          <a:p>
            <a:r>
              <a:rPr lang="en-US" sz="1800" dirty="0" smtClean="0"/>
              <a:t>Senior Organization </a:t>
            </a:r>
          </a:p>
          <a:p>
            <a:r>
              <a:rPr lang="en-US" sz="1800" dirty="0" smtClean="0"/>
              <a:t>Property Owners' Association </a:t>
            </a:r>
          </a:p>
          <a:p>
            <a:r>
              <a:rPr lang="en-US" sz="1800" dirty="0" smtClean="0"/>
              <a:t>Society for Nature </a:t>
            </a:r>
            <a:r>
              <a:rPr lang="en-US" sz="1800" dirty="0"/>
              <a:t>C</a:t>
            </a:r>
            <a:r>
              <a:rPr lang="en-US" sz="1800" dirty="0" smtClean="0"/>
              <a:t>onservation</a:t>
            </a:r>
          </a:p>
          <a:p>
            <a:r>
              <a:rPr lang="en-US" sz="1800" dirty="0" smtClean="0"/>
              <a:t>Citizen Association - Don’t touch my lifestyle!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43718"/>
            <a:ext cx="852189" cy="59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1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Time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play!</a:t>
            </a:r>
            <a:endParaRPr lang="sv-SE" dirty="0"/>
          </a:p>
        </p:txBody>
      </p:sp>
      <p:pic>
        <p:nvPicPr>
          <p:cNvPr id="409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42980"/>
            <a:ext cx="7344816" cy="501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2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Reflections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204864"/>
            <a:ext cx="82200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3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 bwMode="auto">
          <a:xfrm>
            <a:off x="757238" y="1026000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sz="3400" kern="0" dirty="0" err="1" smtClean="0"/>
              <a:t>Discussion</a:t>
            </a:r>
            <a:endParaRPr lang="sv-SE" sz="3400" kern="0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757238" y="1916832"/>
            <a:ext cx="7631186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The most valuable outcome of </a:t>
            </a:r>
            <a:r>
              <a:rPr lang="en-US" sz="2000" i="1" dirty="0" smtClean="0"/>
              <a:t>Serious gaming </a:t>
            </a:r>
            <a:r>
              <a:rPr lang="en-US" sz="2000" dirty="0" smtClean="0"/>
              <a:t>is the discussion it creates.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What got your attention during the game? </a:t>
            </a:r>
          </a:p>
          <a:p>
            <a:r>
              <a:rPr lang="en-US" sz="2000" dirty="0" smtClean="0"/>
              <a:t>How does the game highlight the need for cities to adapt to climate change?</a:t>
            </a:r>
          </a:p>
          <a:p>
            <a:r>
              <a:rPr lang="en-US" sz="2000" dirty="0" smtClean="0"/>
              <a:t>Anything missing in the game?</a:t>
            </a:r>
          </a:p>
          <a:p>
            <a:endParaRPr lang="en-US" sz="2000" dirty="0" smtClean="0"/>
          </a:p>
          <a:p>
            <a:r>
              <a:rPr lang="en-US" sz="2000" dirty="0" smtClean="0"/>
              <a:t>What challenges do we have in our own organization?</a:t>
            </a:r>
          </a:p>
          <a:p>
            <a:r>
              <a:rPr lang="en-US" sz="2000" dirty="0" smtClean="0"/>
              <a:t>What priorities do we make?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16" y="5467796"/>
            <a:ext cx="7863408" cy="125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06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 txBox="1">
            <a:spLocks/>
          </p:cNvSpPr>
          <p:nvPr/>
        </p:nvSpPr>
        <p:spPr bwMode="auto">
          <a:xfrm>
            <a:off x="757238" y="1026000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sz="3200" kern="0" dirty="0" smtClean="0"/>
              <a:t>Not </a:t>
            </a:r>
            <a:r>
              <a:rPr lang="sv-SE" sz="3200" kern="0" dirty="0" err="1" smtClean="0"/>
              <a:t>included</a:t>
            </a:r>
            <a:r>
              <a:rPr lang="sv-SE" sz="3200" kern="0" dirty="0" smtClean="0"/>
              <a:t> in the game?</a:t>
            </a:r>
            <a:endParaRPr lang="sv-SE" sz="3200" kern="0" dirty="0"/>
          </a:p>
        </p:txBody>
      </p:sp>
      <p:sp>
        <p:nvSpPr>
          <p:cNvPr id="8" name="Platshållare för innehåll 2"/>
          <p:cNvSpPr txBox="1">
            <a:spLocks/>
          </p:cNvSpPr>
          <p:nvPr/>
        </p:nvSpPr>
        <p:spPr bwMode="auto">
          <a:xfrm>
            <a:off x="757238" y="1918800"/>
            <a:ext cx="7634286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Examples of subjects not included:</a:t>
            </a:r>
          </a:p>
          <a:p>
            <a:pPr lvl="1"/>
            <a:r>
              <a:rPr lang="en-US" sz="2000" dirty="0" smtClean="0"/>
              <a:t>5 of 17 development goals are included</a:t>
            </a:r>
          </a:p>
          <a:p>
            <a:pPr lvl="1"/>
            <a:r>
              <a:rPr lang="en-US" sz="2000" dirty="0" smtClean="0"/>
              <a:t>Impact of events in other cities or countries</a:t>
            </a:r>
          </a:p>
          <a:p>
            <a:pPr lvl="1"/>
            <a:r>
              <a:rPr lang="en-US" sz="2000" dirty="0" smtClean="0"/>
              <a:t>Gender equality</a:t>
            </a:r>
          </a:p>
          <a:p>
            <a:pPr lvl="1"/>
            <a:r>
              <a:rPr lang="en-US" sz="2000" dirty="0" smtClean="0"/>
              <a:t>Segregation</a:t>
            </a:r>
          </a:p>
          <a:p>
            <a:pPr lvl="1"/>
            <a:r>
              <a:rPr lang="en-US" sz="2000" dirty="0" smtClean="0"/>
              <a:t>Law and order</a:t>
            </a:r>
          </a:p>
          <a:p>
            <a:pPr lvl="1"/>
            <a:r>
              <a:rPr lang="en-US" sz="2000" dirty="0" smtClean="0"/>
              <a:t>…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47" y="3645023"/>
            <a:ext cx="4530985" cy="276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1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/>
              <a:t>i</a:t>
            </a:r>
            <a:r>
              <a:rPr lang="sv-SE" dirty="0" err="1" smtClean="0"/>
              <a:t>nterested</a:t>
            </a:r>
            <a:r>
              <a:rPr lang="sv-SE" dirty="0" smtClean="0"/>
              <a:t> in adaptation?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Web pages for deeper understanding:</a:t>
            </a: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3"/>
              </a:rPr>
              <a:t>Swedish website for climate </a:t>
            </a:r>
            <a:r>
              <a:rPr lang="en-US" dirty="0" err="1" smtClean="0">
                <a:hlinkClick r:id="rId3"/>
              </a:rPr>
              <a:t>chane</a:t>
            </a:r>
            <a:r>
              <a:rPr lang="en-US" dirty="0" smtClean="0">
                <a:hlinkClick r:id="rId3"/>
              </a:rPr>
              <a:t> adaptation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Swedish examples of adaptation measures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The sustainable development goals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2412850"/>
            <a:ext cx="7634287" cy="817563"/>
          </a:xfrm>
        </p:spPr>
        <p:txBody>
          <a:bodyPr/>
          <a:lstStyle/>
          <a:p>
            <a:pPr algn="ctr"/>
            <a:r>
              <a:rPr lang="en-US" dirty="0" smtClean="0"/>
              <a:t>Thanks for playing!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7238" y="3306614"/>
            <a:ext cx="7634287" cy="842466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61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1098008"/>
            <a:ext cx="7634287" cy="817563"/>
          </a:xfrm>
        </p:spPr>
        <p:txBody>
          <a:bodyPr/>
          <a:lstStyle/>
          <a:p>
            <a:r>
              <a:rPr lang="en-US" sz="3400" dirty="0" smtClean="0"/>
              <a:t>Adaptation to climate change</a:t>
            </a:r>
            <a:endParaRPr lang="en-US" sz="3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916832"/>
            <a:ext cx="7636594" cy="429188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Introduction to climate change adaptation - preparation for playing</a:t>
            </a:r>
          </a:p>
          <a:p>
            <a:endParaRPr lang="en-US" dirty="0"/>
          </a:p>
        </p:txBody>
      </p:sp>
      <p:pic>
        <p:nvPicPr>
          <p:cNvPr id="12" name="Platshållare för innehåll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708920"/>
            <a:ext cx="9289032" cy="5971520"/>
          </a:xfrm>
        </p:spPr>
      </p:pic>
    </p:spTree>
    <p:extLst>
      <p:ext uri="{BB962C8B-B14F-4D97-AF65-F5344CB8AC3E}">
        <p14:creationId xmlns:p14="http://schemas.microsoft.com/office/powerpoint/2010/main" val="223076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1026000"/>
            <a:ext cx="7634287" cy="817563"/>
          </a:xfrm>
        </p:spPr>
        <p:txBody>
          <a:bodyPr/>
          <a:lstStyle/>
          <a:p>
            <a:r>
              <a:rPr lang="sv-SE" sz="3400" dirty="0" err="1"/>
              <a:t>Climate</a:t>
            </a:r>
            <a:r>
              <a:rPr lang="sv-SE" sz="3400" dirty="0"/>
              <a:t> </a:t>
            </a:r>
            <a:r>
              <a:rPr lang="sv-SE" sz="3400" dirty="0" err="1"/>
              <a:t>change</a:t>
            </a:r>
            <a:r>
              <a:rPr lang="sv-SE" sz="3400" dirty="0"/>
              <a:t> adaptation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2204864"/>
            <a:ext cx="7847012" cy="44862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Climate change adaptation strives to </a:t>
            </a:r>
            <a:r>
              <a:rPr lang="en-US" i="1" dirty="0" smtClean="0"/>
              <a:t>strengthen the society </a:t>
            </a:r>
            <a:r>
              <a:rPr lang="en-US" dirty="0" smtClean="0"/>
              <a:t>to challenges coming from climate change. </a:t>
            </a:r>
            <a:endParaRPr lang="en-US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98" y="4946848"/>
            <a:ext cx="2165485" cy="1440000"/>
          </a:xfrm>
          <a:prstGeom prst="rect">
            <a:avLst/>
          </a:prstGeom>
        </p:spPr>
      </p:pic>
      <p:pic>
        <p:nvPicPr>
          <p:cNvPr id="6" name="Picture 5" descr="E:\Finfina bilder\8142013-kraftledning-med-mobilstati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0"/>
          <a:stretch/>
        </p:blipFill>
        <p:spPr bwMode="auto">
          <a:xfrm>
            <a:off x="5684246" y="4941168"/>
            <a:ext cx="118651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Finfina bilder\1958685-swedish-rapefiel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6" y="4941168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Finfina bilder\Kossor-ko-sommar-äng-lantbruk_M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06" y="4941168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E:\Finfina bilder\7648609-hands-holding-red-heart-with-donor-sig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106" y="4941168"/>
            <a:ext cx="12516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1026000"/>
            <a:ext cx="7634287" cy="817563"/>
          </a:xfrm>
        </p:spPr>
        <p:txBody>
          <a:bodyPr/>
          <a:lstStyle/>
          <a:p>
            <a:r>
              <a:rPr lang="sv-SE" sz="3400" dirty="0" err="1"/>
              <a:t>Climate</a:t>
            </a:r>
            <a:r>
              <a:rPr lang="sv-SE" sz="3400" dirty="0"/>
              <a:t> </a:t>
            </a:r>
            <a:r>
              <a:rPr lang="sv-SE" sz="3400" dirty="0" err="1"/>
              <a:t>change</a:t>
            </a:r>
            <a:r>
              <a:rPr lang="sv-SE" sz="3400" dirty="0"/>
              <a:t> adaptation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918800"/>
            <a:ext cx="7847012" cy="4486275"/>
          </a:xfrm>
        </p:spPr>
        <p:txBody>
          <a:bodyPr/>
          <a:lstStyle/>
          <a:p>
            <a:r>
              <a:rPr lang="en-US" sz="2000" dirty="0" smtClean="0"/>
              <a:t>Difference between weather and climate</a:t>
            </a:r>
          </a:p>
          <a:p>
            <a:r>
              <a:rPr lang="en-US" sz="2000" dirty="0" smtClean="0"/>
              <a:t>Difference between mitigation and adaptation</a:t>
            </a:r>
          </a:p>
          <a:p>
            <a:r>
              <a:rPr lang="en-US" sz="2000" dirty="0" smtClean="0"/>
              <a:t>Useful expressions:</a:t>
            </a:r>
          </a:p>
          <a:p>
            <a:pPr marL="457200" lvl="1" indent="0">
              <a:buNone/>
            </a:pPr>
            <a:r>
              <a:rPr lang="en-US" sz="2000" i="1" dirty="0" smtClean="0"/>
              <a:t>Extreme weather </a:t>
            </a:r>
            <a:r>
              <a:rPr lang="en-US" sz="2000" dirty="0" smtClean="0"/>
              <a:t>– drought, cloud burst, heat wave</a:t>
            </a:r>
          </a:p>
          <a:p>
            <a:pPr marL="457200" lvl="1" indent="0">
              <a:buNone/>
            </a:pPr>
            <a:r>
              <a:rPr lang="en-US" sz="2000" i="1" dirty="0" smtClean="0"/>
              <a:t>Effects</a:t>
            </a:r>
            <a:r>
              <a:rPr lang="en-US" sz="2000" dirty="0" smtClean="0"/>
              <a:t> – food and water scarcity, flooding, health issues, power 	         outs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00" y="4797144"/>
            <a:ext cx="7635600" cy="111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2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400" b="1" dirty="0" err="1" smtClean="0">
                <a:solidFill>
                  <a:srgbClr val="000000"/>
                </a:solidFill>
              </a:rPr>
              <a:t>Types</a:t>
            </a:r>
            <a:r>
              <a:rPr lang="sv-SE" sz="3400" b="1" dirty="0" smtClean="0">
                <a:solidFill>
                  <a:srgbClr val="000000"/>
                </a:solidFill>
              </a:rPr>
              <a:t> </a:t>
            </a:r>
            <a:r>
              <a:rPr lang="sv-SE" sz="3400" b="1" dirty="0" err="1" smtClean="0">
                <a:solidFill>
                  <a:srgbClr val="000000"/>
                </a:solidFill>
              </a:rPr>
              <a:t>of</a:t>
            </a:r>
            <a:r>
              <a:rPr lang="sv-SE" sz="3400" b="1" dirty="0" smtClean="0">
                <a:solidFill>
                  <a:srgbClr val="000000"/>
                </a:solidFill>
              </a:rPr>
              <a:t> adaptation </a:t>
            </a:r>
            <a:r>
              <a:rPr lang="sv-SE" sz="3400" b="1" dirty="0" err="1" smtClean="0">
                <a:solidFill>
                  <a:srgbClr val="000000"/>
                </a:solidFill>
              </a:rPr>
              <a:t>measures</a:t>
            </a:r>
            <a:endParaRPr lang="sv-SE" sz="3400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531948"/>
              </p:ext>
            </p:extLst>
          </p:nvPr>
        </p:nvGraphicFramePr>
        <p:xfrm>
          <a:off x="539552" y="1948408"/>
          <a:ext cx="8064897" cy="35102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232248"/>
                <a:gridCol w="2088232"/>
                <a:gridCol w="3744417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u="sng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MEASURE</a:t>
                      </a:r>
                      <a:endParaRPr lang="en-US" sz="1400" b="1" u="sng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sng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  <a:endParaRPr lang="en-US" sz="1400" b="1" u="sng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ANALYZING</a:t>
                      </a:r>
                      <a:endParaRPr lang="en-US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Assembly and analysis of data or gathering of information.</a:t>
                      </a:r>
                    </a:p>
                    <a:p>
                      <a:pPr algn="l"/>
                      <a:endParaRPr lang="en-US" sz="1400" i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US" sz="14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14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14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STEERING/</a:t>
                      </a:r>
                      <a:br>
                        <a:rPr lang="en-US" sz="1400" b="1" noProof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ORGANIZATIONAL</a:t>
                      </a:r>
                      <a:endParaRPr lang="en-US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Change of laws or new types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</a:rPr>
                        <a:t> of co-operation</a:t>
                      </a:r>
                      <a:endParaRPr lang="en-US" sz="14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1400" i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effectLst/>
                        </a:rPr>
                        <a:t>INFORMATIVE</a:t>
                      </a:r>
                      <a:endParaRPr lang="en-US" sz="1400" b="1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Education or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</a:rPr>
                        <a:t> developing communication strategies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en-US" sz="1400" i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effectLst/>
                        </a:rPr>
                        <a:t>TECHNICAL/</a:t>
                      </a:r>
                      <a:br>
                        <a:rPr lang="en-US" sz="1400" b="1" noProof="0" dirty="0" smtClean="0">
                          <a:effectLst/>
                        </a:rPr>
                      </a:br>
                      <a:r>
                        <a:rPr lang="en-US" sz="1400" b="1" noProof="0" dirty="0" smtClean="0">
                          <a:effectLst/>
                        </a:rPr>
                        <a:t>ECOSYSTEM BASED</a:t>
                      </a:r>
                      <a:endParaRPr lang="en-US" sz="1400" b="1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Protective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</a:rPr>
                        <a:t> barriers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 or planting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</a:rPr>
                        <a:t> of trees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i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" name="Picture 18" descr="C:\Users\a002252\AppData\Local\Microsoft\Windows\Temporary Internet Files\Content.IE5\D7M8CHMA\gear-1636119_6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851" y="1700808"/>
            <a:ext cx="151264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002252\AppData\Local\Microsoft\Windows\Temporary Internet Files\Content.IE5\YTKWZNTM\checklist-1295319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92896"/>
            <a:ext cx="1388765" cy="149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47" y="3742159"/>
            <a:ext cx="14954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C:\Users\a002252\AppData\Local\Microsoft\Windows\Temporary Internet Files\Content.IE5\X2PTZI72\bricks_trowel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16041"/>
            <a:ext cx="1727832" cy="159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51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7379" y="1268760"/>
            <a:ext cx="7634287" cy="817563"/>
          </a:xfrm>
        </p:spPr>
        <p:txBody>
          <a:bodyPr/>
          <a:lstStyle/>
          <a:p>
            <a:r>
              <a:rPr lang="sv-SE" sz="3400" dirty="0" smtClean="0"/>
              <a:t>A game </a:t>
            </a:r>
            <a:r>
              <a:rPr lang="sv-SE" sz="3400" dirty="0" err="1" smtClean="0"/>
              <a:t>about</a:t>
            </a:r>
            <a:r>
              <a:rPr lang="sv-SE" sz="3400" dirty="0" smtClean="0"/>
              <a:t> adaptation</a:t>
            </a:r>
            <a:r>
              <a:rPr lang="sv-SE" sz="3400" dirty="0"/>
              <a:t>?</a:t>
            </a:r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 bwMode="auto">
          <a:xfrm>
            <a:off x="757238" y="1918800"/>
            <a:ext cx="7631186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kern="0" dirty="0" smtClean="0"/>
          </a:p>
          <a:p>
            <a:r>
              <a:rPr lang="en-US" sz="1800" kern="0" dirty="0" smtClean="0"/>
              <a:t>Common ground for discussions about </a:t>
            </a:r>
            <a:r>
              <a:rPr lang="en-US" sz="1800" dirty="0" smtClean="0"/>
              <a:t>climate change adaptation</a:t>
            </a:r>
            <a:endParaRPr lang="en-US" sz="1800" kern="0" dirty="0" smtClean="0"/>
          </a:p>
          <a:p>
            <a:r>
              <a:rPr lang="en-US" sz="1800" kern="0" dirty="0" smtClean="0"/>
              <a:t>Easy and quick way of getting an idea of the complex challenges of </a:t>
            </a:r>
            <a:r>
              <a:rPr lang="en-US" sz="1800" dirty="0" smtClean="0"/>
              <a:t>climate change adaptation</a:t>
            </a:r>
            <a:endParaRPr lang="en-US" sz="1800" kern="0" dirty="0" smtClean="0"/>
          </a:p>
          <a:p>
            <a:r>
              <a:rPr lang="en-US" sz="1800" kern="0" dirty="0" smtClean="0"/>
              <a:t>Raise awareness and curiosity about </a:t>
            </a:r>
            <a:r>
              <a:rPr lang="en-US" sz="1800" dirty="0" smtClean="0"/>
              <a:t>climate change and adaptation</a:t>
            </a:r>
            <a:r>
              <a:rPr lang="en-US" sz="1800" kern="0" dirty="0" smtClean="0"/>
              <a:t> </a:t>
            </a:r>
            <a:endParaRPr lang="en-US" sz="1800" kern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4066381"/>
            <a:ext cx="27241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1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 bwMode="auto">
          <a:xfrm>
            <a:off x="757238" y="1026000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sz="3400" b="1" dirty="0" err="1">
                <a:solidFill>
                  <a:srgbClr val="000000"/>
                </a:solidFill>
              </a:rPr>
              <a:t>Serious</a:t>
            </a:r>
            <a:r>
              <a:rPr lang="sv-SE" sz="3400" b="1" dirty="0">
                <a:solidFill>
                  <a:srgbClr val="000000"/>
                </a:solidFill>
              </a:rPr>
              <a:t> Games</a:t>
            </a: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757238" y="1918800"/>
            <a:ext cx="7631186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A main purpose other than entertainment (or competing)</a:t>
            </a:r>
          </a:p>
          <a:p>
            <a:r>
              <a:rPr lang="en-US" sz="2000" kern="0" dirty="0" smtClean="0"/>
              <a:t>Method for shedding light on complex contexts</a:t>
            </a:r>
          </a:p>
          <a:p>
            <a:r>
              <a:rPr lang="en-US" sz="2000" kern="0" dirty="0"/>
              <a:t>S</a:t>
            </a:r>
            <a:r>
              <a:rPr lang="en-US" sz="2000" kern="0" dirty="0" smtClean="0"/>
              <a:t>tarting point for discussion</a:t>
            </a:r>
          </a:p>
          <a:p>
            <a:r>
              <a:rPr lang="en-US" sz="2000" kern="0" dirty="0" smtClean="0"/>
              <a:t>Used as pedagogic tool for more than 200 years.</a:t>
            </a:r>
            <a:br>
              <a:rPr lang="en-US" sz="2000" kern="0" dirty="0" smtClean="0"/>
            </a:br>
            <a:r>
              <a:rPr lang="en-US" sz="2000" kern="0" dirty="0" smtClean="0"/>
              <a:t>Utilized within the military and environmental education.</a:t>
            </a:r>
            <a:endParaRPr lang="en-US" sz="2000" kern="0" dirty="0"/>
          </a:p>
        </p:txBody>
      </p:sp>
      <p:pic>
        <p:nvPicPr>
          <p:cNvPr id="2050" name="Picture 2" descr="Bildresultat för sdg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029" y="3938370"/>
            <a:ext cx="2545817" cy="254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6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 bwMode="auto">
          <a:xfrm>
            <a:off x="766763" y="1412776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sz="3400" b="1" dirty="0" smtClean="0">
                <a:solidFill>
                  <a:srgbClr val="000000"/>
                </a:solidFill>
              </a:rPr>
              <a:t>An </a:t>
            </a:r>
            <a:r>
              <a:rPr lang="sv-SE" sz="3400" b="1" dirty="0" err="1" smtClean="0">
                <a:solidFill>
                  <a:srgbClr val="000000"/>
                </a:solidFill>
              </a:rPr>
              <a:t>opportunity</a:t>
            </a:r>
            <a:r>
              <a:rPr lang="sv-SE" sz="3400" b="1" dirty="0" smtClean="0">
                <a:solidFill>
                  <a:srgbClr val="000000"/>
                </a:solidFill>
              </a:rPr>
              <a:t> </a:t>
            </a:r>
            <a:r>
              <a:rPr lang="sv-SE" sz="3400" b="1" dirty="0" err="1" smtClean="0">
                <a:solidFill>
                  <a:srgbClr val="000000"/>
                </a:solidFill>
              </a:rPr>
              <a:t>to</a:t>
            </a:r>
            <a:r>
              <a:rPr lang="sv-SE" sz="3400" b="1" dirty="0" smtClean="0">
                <a:solidFill>
                  <a:srgbClr val="000000"/>
                </a:solidFill>
              </a:rPr>
              <a:t> </a:t>
            </a:r>
            <a:r>
              <a:rPr lang="sv-SE" sz="3400" b="1" dirty="0" err="1" smtClean="0">
                <a:solidFill>
                  <a:srgbClr val="000000"/>
                </a:solidFill>
              </a:rPr>
              <a:t>visualize</a:t>
            </a:r>
            <a:r>
              <a:rPr lang="sv-SE" sz="3400" b="1" dirty="0" smtClean="0">
                <a:solidFill>
                  <a:srgbClr val="000000"/>
                </a:solidFill>
              </a:rPr>
              <a:t> (</a:t>
            </a:r>
            <a:r>
              <a:rPr lang="sv-SE" sz="3400" b="1" dirty="0" err="1" smtClean="0">
                <a:solidFill>
                  <a:srgbClr val="000000"/>
                </a:solidFill>
              </a:rPr>
              <a:t>simplified</a:t>
            </a:r>
            <a:r>
              <a:rPr lang="sv-SE" sz="3400" b="1" dirty="0" smtClean="0">
                <a:solidFill>
                  <a:srgbClr val="000000"/>
                </a:solidFill>
              </a:rPr>
              <a:t>) </a:t>
            </a:r>
            <a:r>
              <a:rPr lang="sv-SE" sz="3400" b="1" dirty="0" err="1" smtClean="0">
                <a:solidFill>
                  <a:srgbClr val="000000"/>
                </a:solidFill>
              </a:rPr>
              <a:t>climate</a:t>
            </a:r>
            <a:r>
              <a:rPr lang="sv-SE" sz="3400" b="1" dirty="0" smtClean="0">
                <a:solidFill>
                  <a:srgbClr val="000000"/>
                </a:solidFill>
              </a:rPr>
              <a:t> scenarios</a:t>
            </a:r>
            <a:endParaRPr lang="sv-SE" sz="3400" b="1" dirty="0">
              <a:solidFill>
                <a:srgbClr val="000000"/>
              </a:solidFill>
            </a:endParaRP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757238" y="1890047"/>
            <a:ext cx="7631186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000" kern="0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071324"/>
            <a:ext cx="76581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96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 bwMode="auto">
          <a:xfrm>
            <a:off x="757238" y="1026000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sz="3400" kern="0" dirty="0" smtClean="0"/>
              <a:t>The game</a:t>
            </a: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757239" y="2060848"/>
            <a:ext cx="7634286" cy="297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/>
              <a:t>The </a:t>
            </a:r>
            <a:r>
              <a:rPr lang="en-US" sz="2000" dirty="0" smtClean="0"/>
              <a:t>phases of the game </a:t>
            </a:r>
            <a:r>
              <a:rPr lang="en-US" sz="2000" dirty="0"/>
              <a:t>(</a:t>
            </a:r>
            <a:r>
              <a:rPr lang="en-US" sz="2000" dirty="0" smtClean="0"/>
              <a:t>x4)</a:t>
            </a:r>
          </a:p>
          <a:p>
            <a:r>
              <a:rPr lang="en-US" sz="1800" dirty="0" smtClean="0"/>
              <a:t>Read the challenges</a:t>
            </a:r>
          </a:p>
          <a:p>
            <a:r>
              <a:rPr lang="en-US" sz="1800" dirty="0" smtClean="0"/>
              <a:t>Think, and discuss within and in between groups</a:t>
            </a:r>
          </a:p>
          <a:p>
            <a:r>
              <a:rPr lang="en-US" sz="1800" dirty="0" smtClean="0"/>
              <a:t>Take a decision</a:t>
            </a:r>
          </a:p>
          <a:p>
            <a:r>
              <a:rPr lang="en-US" sz="1800" dirty="0" smtClean="0"/>
              <a:t>See the result</a:t>
            </a:r>
            <a:endParaRPr lang="en-US" sz="18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43718"/>
            <a:ext cx="852189" cy="59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3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MHI-PPT-vi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1937</TotalTime>
  <Words>414</Words>
  <Application>Microsoft Office PowerPoint</Application>
  <PresentationFormat>Bildspel på skärmen (4:3)</PresentationFormat>
  <Paragraphs>95</Paragraphs>
  <Slides>17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Default Theme</vt:lpstr>
      <vt:lpstr>SMHI - Svart</vt:lpstr>
      <vt:lpstr>SMHI-PPT-vit</vt:lpstr>
      <vt:lpstr>1_SMHI - Svart</vt:lpstr>
      <vt:lpstr>The Climate Adaptation Game</vt:lpstr>
      <vt:lpstr>Adaptation to climate change</vt:lpstr>
      <vt:lpstr>Climate change adaptation</vt:lpstr>
      <vt:lpstr>Climate change adaptation</vt:lpstr>
      <vt:lpstr>Types of adaptation measures</vt:lpstr>
      <vt:lpstr>A game about adaptation?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Time to play!</vt:lpstr>
      <vt:lpstr>Reflections</vt:lpstr>
      <vt:lpstr>PowerPoint-presentation</vt:lpstr>
      <vt:lpstr>PowerPoint-presentation</vt:lpstr>
      <vt:lpstr>More interested in adaptation?</vt:lpstr>
      <vt:lpstr>Thanks for playing!</vt:lpstr>
    </vt:vector>
  </TitlesOfParts>
  <Company>SMHI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Klimatanpassning</dc:title>
  <dc:creator>Wärn Veronica</dc:creator>
  <cp:lastModifiedBy>Wallin Pontus</cp:lastModifiedBy>
  <cp:revision>104</cp:revision>
  <dcterms:created xsi:type="dcterms:W3CDTF">2019-07-01T13:47:41Z</dcterms:created>
  <dcterms:modified xsi:type="dcterms:W3CDTF">2019-11-01T13:35:50Z</dcterms:modified>
</cp:coreProperties>
</file>