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24" r:id="rId4"/>
    <p:sldMasterId id="2147483737" r:id="rId5"/>
    <p:sldMasterId id="2147483750" r:id="rId6"/>
    <p:sldMasterId id="2147483776" r:id="rId7"/>
    <p:sldMasterId id="2147483802" r:id="rId8"/>
    <p:sldMasterId id="2147483815" r:id="rId9"/>
    <p:sldMasterId id="2147483854" r:id="rId10"/>
    <p:sldMasterId id="2147483867" r:id="rId11"/>
    <p:sldMasterId id="2147483886" r:id="rId12"/>
  </p:sldMasterIdLst>
  <p:notesMasterIdLst>
    <p:notesMasterId r:id="rId42"/>
  </p:notesMasterIdLst>
  <p:handoutMasterIdLst>
    <p:handoutMasterId r:id="rId43"/>
  </p:handoutMasterIdLst>
  <p:sldIdLst>
    <p:sldId id="330" r:id="rId13"/>
    <p:sldId id="379" r:id="rId14"/>
    <p:sldId id="38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2" r:id="rId25"/>
    <p:sldId id="343" r:id="rId26"/>
    <p:sldId id="344" r:id="rId27"/>
    <p:sldId id="346" r:id="rId28"/>
    <p:sldId id="347" r:id="rId29"/>
    <p:sldId id="348" r:id="rId30"/>
    <p:sldId id="350" r:id="rId31"/>
    <p:sldId id="349" r:id="rId32"/>
    <p:sldId id="351" r:id="rId33"/>
    <p:sldId id="352" r:id="rId34"/>
    <p:sldId id="353" r:id="rId35"/>
    <p:sldId id="355" r:id="rId36"/>
    <p:sldId id="356" r:id="rId37"/>
    <p:sldId id="357" r:id="rId38"/>
    <p:sldId id="358" r:id="rId39"/>
    <p:sldId id="359" r:id="rId40"/>
    <p:sldId id="382" r:id="rId41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350" autoAdjust="0"/>
  </p:normalViewPr>
  <p:slideViewPr>
    <p:cSldViewPr>
      <p:cViewPr>
        <p:scale>
          <a:sx n="100" d="100"/>
          <a:sy n="100" d="100"/>
        </p:scale>
        <p:origin x="-194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8827A-2451-4F4F-9553-859F0D9570E1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3425-5785-46C4-BC4D-0E6A4AF5E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61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10FF-98D2-4FFF-B9D1-3CFB2BE73F07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E971-0195-4393-B188-E5083C8FCF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2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2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100-årstillrinning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total dygnsmedeltillrinning med återkomsttid 100 år och kan vara till hjälp vid bedömningar av översvämningsrisker längs sjöar och vattendrag.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3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Medeltemperatur vintertid</a:t>
            </a:r>
          </a:p>
          <a:p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</a:t>
            </a:r>
            <a:r>
              <a:rPr lang="sv-SE" dirty="0"/>
              <a:t> 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vintertid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smtClean="0"/>
              <a:t>Länsvisa</a:t>
            </a:r>
            <a:r>
              <a:rPr lang="sv-SE" sz="1200" b="0" baseline="0" smtClean="0"/>
              <a:t> väderrekord bygger på mätningar från</a:t>
            </a:r>
            <a:r>
              <a:rPr lang="sv-SE" sz="1200" b="0" smtClean="0"/>
              <a:t> slutet av år 1858 till 2018-01-31.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/>
          </a:p>
          <a:p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4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Medelnederbörd vintertid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 </a:t>
            </a:r>
            <a:r>
              <a:rPr lang="sv-SE" dirty="0"/>
              <a:t>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3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5 mm – Sverige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5 mm vatteninnehåll.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20 mm – Sverige</a:t>
            </a:r>
            <a:br>
              <a:rPr lang="sv-SE" sz="1200" b="1" dirty="0"/>
            </a:b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20 mm vatteninnehåll.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OBS! Visar EJ snödjup.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vintertid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vintern, här definierad som perioden december-februari.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vintertid 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vår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Detta är del 2 av en presentation uppdelad i tre delar.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vår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våren</a:t>
            </a:r>
            <a:r>
              <a:rPr lang="sv-SE" baseline="0" dirty="0"/>
              <a:t> (mars</a:t>
            </a:r>
            <a:r>
              <a:rPr lang="sv-SE" dirty="0"/>
              <a:t>-maj).</a:t>
            </a: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Medeltemperatur 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</a:t>
            </a:r>
            <a:r>
              <a:rPr lang="sv-SE" dirty="0"/>
              <a:t> 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sommartid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2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 </a:t>
            </a:r>
            <a:r>
              <a:rPr lang="sv-SE" dirty="0"/>
              <a:t>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  <a:p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Värmebölja är vanligen ett begrepp för en längre period med höga</a:t>
            </a:r>
            <a:r>
              <a:rPr lang="sv-SE" baseline="0" dirty="0"/>
              <a:t> </a:t>
            </a:r>
            <a:r>
              <a:rPr lang="sv-SE" dirty="0"/>
              <a:t>dagstemperaturer. </a:t>
            </a:r>
            <a:br>
              <a:rPr lang="sv-SE" dirty="0"/>
            </a:br>
            <a:r>
              <a:rPr lang="sv-SE" dirty="0"/>
              <a:t>Här </a:t>
            </a:r>
            <a:r>
              <a:rPr lang="sv-SE" b="1" dirty="0"/>
              <a:t>definieras</a:t>
            </a:r>
            <a:r>
              <a:rPr lang="sv-SE" b="1" baseline="0" dirty="0"/>
              <a:t> </a:t>
            </a:r>
            <a:r>
              <a:rPr lang="sv-SE" b="1" dirty="0"/>
              <a:t>värmebölja som årets längsta sammanhängande period med</a:t>
            </a:r>
            <a:r>
              <a:rPr lang="sv-SE" b="1" baseline="0" dirty="0"/>
              <a:t> </a:t>
            </a:r>
            <a:r>
              <a:rPr lang="sv-SE" b="1" dirty="0"/>
              <a:t>dygnsmedeltemperatur över 20°C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Indexet belyser behovet av</a:t>
            </a:r>
            <a:r>
              <a:rPr lang="sv-SE" baseline="0" dirty="0"/>
              <a:t> </a:t>
            </a:r>
            <a:r>
              <a:rPr lang="sv-SE" dirty="0"/>
              <a:t>anpassning till perioder med höga temperaturer för t.ex. byggnader och</a:t>
            </a:r>
            <a:r>
              <a:rPr lang="sv-SE" baseline="0" dirty="0"/>
              <a:t> </a:t>
            </a:r>
            <a:r>
              <a:rPr lang="sv-SE" dirty="0"/>
              <a:t>vård- och omsorgssektorn.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9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sommartid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sommaren, här definierad som perioden juni-augusti.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höst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hösten</a:t>
            </a:r>
            <a:r>
              <a:rPr lang="sv-SE" baseline="0" dirty="0"/>
              <a:t> (september</a:t>
            </a:r>
            <a:r>
              <a:rPr lang="sv-SE" dirty="0"/>
              <a:t>-november).</a:t>
            </a:r>
            <a:endParaRPr lang="sv-SE" baseline="0" dirty="0"/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höst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4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ÅRSMEDELTEMPERATUR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Både RCP4.5 och RCP8.5 visar på en temperaturökning för alla årstider fram till slutet av seklet.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Temperaturökningen kan indikera (om medeltemperaturer används för att definiera årstiderna):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Hösten håller i sig längre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Våren kommer tidigare än idag.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Vinterperioden blir kortare och sommaren längre.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Den största temperaturökningen sker under vintermånaderna.</a:t>
            </a:r>
            <a:r>
              <a:rPr lang="sv-SE" baseline="0" dirty="0"/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u="none" baseline="0" dirty="0"/>
              <a:t>VEGETATIONSPERIODENS LÄNGD </a:t>
            </a:r>
            <a:r>
              <a:rPr lang="sv-SE" b="0" u="none" dirty="0"/>
              <a:t>(indexet baseras enbart på temperatur och tar inte hänsyn till solinstrålning)</a:t>
            </a:r>
            <a:endParaRPr lang="sv-SE" b="0" u="non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dirty="0"/>
              <a:t>Klimatscenarierna visar tydligt att vegetationsperioden kan bli väsentligt längre vid seklets slut.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Längden på vegetationsperioden är definierad som skillnaden mellan sluttidpunkt och starttidpunkt.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Vegetationsperiodens</a:t>
            </a:r>
            <a:r>
              <a:rPr lang="sv-SE" baseline="0" dirty="0"/>
              <a:t> längd mäts </a:t>
            </a:r>
            <a:r>
              <a:rPr lang="sv-SE" b="1" i="0" baseline="0" dirty="0"/>
              <a:t>från</a:t>
            </a:r>
            <a:r>
              <a:rPr lang="sv-SE" i="1" baseline="0" dirty="0"/>
              <a:t> första dagen på året då dygnsmedeltemperaturen övertigit </a:t>
            </a:r>
            <a:r>
              <a:rPr lang="sv-SE" b="0" i="1" dirty="0"/>
              <a:t>5°C fyra dygn i följd  </a:t>
            </a:r>
            <a:r>
              <a:rPr lang="sv-SE" b="1" dirty="0"/>
              <a:t>(starttid)</a:t>
            </a:r>
            <a:r>
              <a:rPr lang="sv-SE" b="1" baseline="0" dirty="0"/>
              <a:t> </a:t>
            </a:r>
            <a:r>
              <a:rPr lang="sv-SE" b="1" dirty="0"/>
              <a:t>till</a:t>
            </a:r>
            <a:r>
              <a:rPr lang="sv-SE" b="1" baseline="0" dirty="0"/>
              <a:t>s</a:t>
            </a:r>
            <a:r>
              <a:rPr lang="sv-SE" b="0" baseline="0" dirty="0"/>
              <a:t> sista dagen i årets sista fyradygnsperiod som dygnmedeltemperaturen överstigit </a:t>
            </a:r>
            <a:r>
              <a:rPr lang="sv-SE" b="1" dirty="0"/>
              <a:t>5°C (sluttid).</a:t>
            </a:r>
            <a:endParaRPr lang="sv-SE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/>
              <a:t>ANTAL DAGAR MED LÅG MARKFUKTIGHET </a:t>
            </a:r>
            <a:r>
              <a:rPr lang="sv-SE" b="0" baseline="0" dirty="0"/>
              <a:t>(</a:t>
            </a:r>
            <a:r>
              <a:rPr lang="sv-SE" dirty="0"/>
              <a:t>baseras på</a:t>
            </a:r>
            <a:r>
              <a:rPr lang="sv-SE" baseline="0" dirty="0"/>
              <a:t> </a:t>
            </a:r>
            <a:r>
              <a:rPr lang="sv-SE" dirty="0"/>
              <a:t>referensperiodens medelvärde av varje års lägsta markfuktighet)</a:t>
            </a:r>
            <a:r>
              <a:rPr lang="sv-SE" b="1" baseline="0" dirty="0"/>
              <a:t/>
            </a:r>
            <a:br>
              <a:rPr lang="sv-SE" b="1" baseline="0" dirty="0"/>
            </a:br>
            <a:endParaRPr lang="sv-SE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Kartorna visar antalet dagar per år med låg markfuktighet.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Markfuktighet är av </a:t>
            </a:r>
            <a:r>
              <a:rPr lang="sv-SE" baseline="0" dirty="0" smtClean="0"/>
              <a:t>intresse </a:t>
            </a:r>
            <a:r>
              <a:rPr lang="sv-SE" baseline="0" dirty="0"/>
              <a:t>framförallt för långtidsplanering av </a:t>
            </a:r>
            <a:r>
              <a:rPr lang="sv-SE" dirty="0"/>
              <a:t>bevattningsbehov och</a:t>
            </a:r>
            <a:r>
              <a:rPr lang="sv-SE" baseline="0" dirty="0"/>
              <a:t> val av grödor </a:t>
            </a:r>
            <a:r>
              <a:rPr lang="sv-SE" dirty="0"/>
              <a:t>samt skogsbrandriskbedömning och skogsvårdsinsatser.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TILLRINNINGENS ÅRSDYNAMIK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Svart linje representerar referensperioden 1963-1992 och de två övriga linjerna representerar framtidsperioden 2069-2098. Blå linje avser medelvärden av beräkningar enligt RCP4.5 och röd linje representerar motsvarande för RCP8.5.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Tillrinningen </a:t>
            </a:r>
            <a:r>
              <a:rPr lang="sv-SE" dirty="0"/>
              <a:t>varierar mellan år och under året beroende på hur nederbörd, temperatur, snötäcke, markfuktighet och avdunstning varierar och samspelar.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 vattendragen ses dock vanligen en återkommande dynamik under året.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Förändringar i årstidsförloppen kan ha stor betydelse för vattenförsörjning, miljö och biologisk mångfald, översvämningsrisker och vattenkraftsproduktion. 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10-årstillrinning</a:t>
            </a:r>
            <a:endParaRPr lang="sv-SE" sz="1200" kern="0" dirty="0"/>
          </a:p>
          <a:p>
            <a:endParaRPr lang="sv-S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kern="0" dirty="0"/>
              <a:t>Indexet</a:t>
            </a:r>
            <a:r>
              <a:rPr lang="sv-SE" sz="1200" b="0" kern="0" baseline="0" dirty="0"/>
              <a:t> avser total dygnsmedeltillrinning med återkomstid 10 år. 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 och diagram ger en uppfattning om hur relativt vanliga högflöden kommer att öka eller minska och var det sker.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Det är speciellt intressant för områden som idag lätt översvämmas.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1C8AA-2DE0-421A-A544-97FA7A74092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0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683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3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149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9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63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1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9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04343280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EEFD2-B02F-4C21-AD77-57A440F595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27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81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2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58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664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00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50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31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E4404-330E-456E-8CBB-EB5330A10EF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1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dirty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dirty="0"/>
              <a:t>Klicka här för att ändra format på underrubrik i bakgrunden</a:t>
            </a:r>
          </a:p>
        </p:txBody>
      </p:sp>
      <p:pic>
        <p:nvPicPr>
          <p:cNvPr id="6" name="Bildobjekt 5" descr="SMHI v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1908000" cy="7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12" name="Bildobjekt 11" descr="SMHI 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66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667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15978616"/>
      </p:ext>
    </p:extLst>
  </p:cSld>
  <p:clrMapOvr>
    <a:masterClrMapping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212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85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8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851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4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0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03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9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995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BFB00-2178-4D00-9ADA-21C893FE73E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000E-39A1-4923-AE07-4670EB3F8A9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AD57-9079-47BF-A05A-1414C5AA17A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D65EF-29C7-411D-8FF6-59A8B8F5AC8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D90E7-AE6F-419E-8FF5-9F77C2F9413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631C-01BA-4B97-AF55-3CB558369B7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DFAD-9567-4DC5-89A9-67B34AE3CACF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3A220-2E95-42C2-94D8-A280A341D4B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34162-B0D6-4C96-8316-03E247CF548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02ED-89FF-4D41-8A95-2F7A88D4EAC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18D25-A1B4-4424-B007-DCCEA11C473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5C3EB585-5D92-47AC-B9A8-FD201A9310F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6AE32-6CBF-4519-BCF1-4DC24F8CB259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48D74-F8FF-4F3D-B5FA-CA6C1E697818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FE246-A187-4C32-83D8-408BB2994D5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E4AF4-2BFE-4D7C-9F95-8D28180D95E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FEECE-CF59-4FB2-B0B6-CF26F6FA324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02859-3FFC-4A83-8A4D-F5CA0D78B8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77C0A-2E15-4EC0-8994-F9953B56EC7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F54F5-0BD3-4DDB-96CE-ED1F0B8FA553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780D1-0F11-4825-B0A5-5E045D8B55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A128B-518D-487D-8E65-FC888AC07D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C868D-760A-45F6-A52C-82EE5C02401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32E5-D47E-4BC2-B369-E612F8C2ED5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18024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8470-7254-4BB6-8B7E-9FEF697CE78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2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A3406-CFCC-4E71-93F9-8EA9712BD12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7782-55BE-4E01-98C9-7A2AFA81BE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F016C-DB6A-4BCE-BE35-0B7775B9435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3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06349-3B25-456D-9146-2F1CB9E9798A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0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3BCC8-08DE-4BF1-8924-FAA1D1996B0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6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B149A-A734-4DF2-8EA2-169F6948FC02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5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B357C-1601-4074-84FD-BCFDCF85CCF4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2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94C18-D83A-4DDB-BC53-AA96231F83E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05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475C-C090-44B9-B32E-7FC3854C30D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3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7E63-7B9C-4BCC-AEC8-CC2D611C7DE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93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D057D9E4-74B8-4BCC-8B99-973424BB9469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6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3170757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754CE-4382-42E1-B619-19ED7C85ABFC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0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4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8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9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22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5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3D05D-39BB-45A5-9E85-EB07930861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9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94698089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71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5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09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47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0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9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22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4778A-2325-4381-9B2D-4D34AB677B7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195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78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6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96457457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9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29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7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8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678BF-2AB1-4219-9CB2-AD3A72521C4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279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5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62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69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8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20434880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2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9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3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1DC90-BD6B-4058-A716-7928C1CAEE3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4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00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76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66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31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11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80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09174764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4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3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7CEB098E-B7C7-432A-8134-995F5A04D27F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2" name="Bildobjekt 1" descr="SMHI vi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bg1"/>
          </a:solidFill>
          <a:latin typeface="Futura Book"/>
          <a:ea typeface="+mj-ea"/>
          <a:cs typeface="Futura Boo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ea typeface="+mn-ea"/>
          <a:cs typeface="Futura Book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455457E0-9F86-4C48-8666-7F07D04CA469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E33E8E0-22D2-4220-8135-B28441937F9C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A893D-36DC-4BEA-9D04-FEC2CD6254CF}" type="slidenum">
              <a:rPr lang="sv-S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3C481-FFEF-42F9-8CDB-D804A6DABBAA}" type="datetime1">
              <a:rPr lang="sv-S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6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 smtClean="0"/>
              <a:t>Klimatförändringar</a:t>
            </a:r>
            <a:r>
              <a:rPr lang="sv-SE" sz="4800" dirty="0"/>
              <a:t/>
            </a:r>
            <a:br>
              <a:rPr lang="sv-SE" sz="4800" dirty="0"/>
            </a:br>
            <a:r>
              <a:rPr lang="sv-SE" sz="4800" dirty="0"/>
              <a:t>i </a:t>
            </a:r>
            <a:r>
              <a:rPr lang="sv-SE" sz="4800" dirty="0" smtClean="0"/>
              <a:t>Värmlands län</a:t>
            </a:r>
            <a:br>
              <a:rPr lang="sv-SE" sz="4800" dirty="0" smtClean="0"/>
            </a:br>
            <a:r>
              <a:rPr lang="sv-SE" sz="4000" dirty="0">
                <a:latin typeface="+mn-lt"/>
              </a:rPr>
              <a:t>Del 2 (3)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8" name="textruta 7"/>
          <p:cNvSpPr txBox="1"/>
          <p:nvPr/>
        </p:nvSpPr>
        <p:spPr>
          <a:xfrm rot="16200000">
            <a:off x="1425819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7" y="2183628"/>
            <a:ext cx="1152128" cy="347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100-årstillrinning 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18383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86" y="2439516"/>
            <a:ext cx="18859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a002138\AppData\Local\Microsoft\Windows\Temporary Internet Files\Content.IE5\X42QTJX4\winter-20042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37030" cy="54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 txBox="1">
            <a:spLocks/>
          </p:cNvSpPr>
          <p:nvPr/>
        </p:nvSpPr>
        <p:spPr bwMode="auto">
          <a:xfrm>
            <a:off x="1907704" y="1772816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/>
              <a:t>Vinterklimatindex</a:t>
            </a:r>
            <a:br>
              <a:rPr lang="sv-SE" sz="3600" b="1" kern="0" dirty="0" smtClean="0"/>
            </a:br>
            <a:r>
              <a:rPr lang="sv-SE" sz="3600" b="1" kern="0" dirty="0" smtClean="0">
                <a:latin typeface="+mn-lt"/>
              </a:rPr>
              <a:t>(december-februari)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3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Medeltemperatur vintertid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7880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02027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26270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044140" y="5085184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276388" y="5085184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grader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1156188" cy="29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41959"/>
            <a:ext cx="18954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41" y="2099667"/>
            <a:ext cx="19335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72" y="2155676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flipV="1">
            <a:off x="2987824" y="3548599"/>
            <a:ext cx="576065" cy="153658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2230963" y="51380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Köld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Knon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1918-01-14   -42,0°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4400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0266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Medelnederbörd vintertid</a:t>
            </a:r>
            <a:endParaRPr lang="sv-SE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33017"/>
            <a:ext cx="19431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94917"/>
            <a:ext cx="18669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31" y="2175867"/>
            <a:ext cx="19526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33016"/>
            <a:ext cx="1188166" cy="300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5 mm - Sverige</a:t>
            </a:r>
            <a:endParaRPr lang="sv-S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576045" cy="39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1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20 mm - Sverige</a:t>
            </a:r>
            <a:endParaRPr lang="sv-SE" sz="2000" dirty="0"/>
          </a:p>
        </p:txBody>
      </p:sp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62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50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k pil 9"/>
          <p:cNvCxnSpPr/>
          <p:nvPr/>
        </p:nvCxnSpPr>
        <p:spPr>
          <a:xfrm flipH="1" flipV="1">
            <a:off x="1115616" y="5013176"/>
            <a:ext cx="810480" cy="110453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1162950" y="6290156"/>
            <a:ext cx="2678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Lokala snömängder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Blåbärskullen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1951-03-28  180 cm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4063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vintertid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43708"/>
            <a:ext cx="1895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77" y="2425799"/>
            <a:ext cx="18954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81795"/>
            <a:ext cx="2135989" cy="41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7" y="2381795"/>
            <a:ext cx="2128365" cy="41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vintertid - Sverige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918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72" name="Picture 24" descr="C:\Users\a002138\AppData\Local\Microsoft\Windows\Temporary Internet Files\Content.IE5\D20QHD26\wood-anemone-333381_960_720[1]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8" y="980728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ubrik 1"/>
          <p:cNvSpPr txBox="1">
            <a:spLocks/>
          </p:cNvSpPr>
          <p:nvPr/>
        </p:nvSpPr>
        <p:spPr bwMode="auto">
          <a:xfrm>
            <a:off x="525463" y="2780928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err="1" smtClean="0">
                <a:solidFill>
                  <a:schemeClr val="bg1"/>
                </a:solidFill>
              </a:rPr>
              <a:t>Vårklimatindex</a:t>
            </a:r>
            <a:r>
              <a:rPr lang="sv-SE" sz="3600" b="1" kern="0" dirty="0" smtClean="0">
                <a:solidFill>
                  <a:schemeClr val="bg1"/>
                </a:solidFill>
              </a:rPr>
              <a:t/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(mars-maj)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9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vår - Sverige</a:t>
            </a:r>
            <a:endParaRPr lang="sv-SE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4110"/>
            <a:ext cx="2304256" cy="43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14" y="2276872"/>
            <a:ext cx="2378333" cy="45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xmlns="" id="{C9076905-A131-4947-8F6F-D70ED6BF022A}"/>
              </a:ext>
            </a:extLst>
          </p:cNvPr>
          <p:cNvSpPr txBox="1">
            <a:spLocks/>
          </p:cNvSpPr>
          <p:nvPr/>
        </p:nvSpPr>
        <p:spPr bwMode="auto">
          <a:xfrm>
            <a:off x="653555" y="828674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sv-SE" sz="4800" kern="0" dirty="0">
                <a:solidFill>
                  <a:schemeClr val="tx1"/>
                </a:solidFill>
              </a:rPr>
              <a:t>Innehåll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xmlns="" id="{21164E12-64FE-4D3E-9BD7-E367DE2080AF}"/>
              </a:ext>
            </a:extLst>
          </p:cNvPr>
          <p:cNvSpPr txBox="1">
            <a:spLocks/>
          </p:cNvSpPr>
          <p:nvPr/>
        </p:nvSpPr>
        <p:spPr bwMode="auto">
          <a:xfrm>
            <a:off x="763117" y="3717032"/>
            <a:ext cx="7415162" cy="24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sv-SE" sz="20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1: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Väder och klimat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Klimatförändringar 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j-lt"/>
              </a:rPr>
              <a:t>Del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2:</a:t>
            </a:r>
          </a:p>
          <a:p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Klimatförändringar </a:t>
            </a:r>
            <a:r>
              <a:rPr lang="sv-SE" sz="2000" kern="0" dirty="0">
                <a:solidFill>
                  <a:schemeClr val="tx1"/>
                </a:solidFill>
                <a:latin typeface="+mj-lt"/>
              </a:rPr>
              <a:t>i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Värmlands län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Årsklimatindex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Vinterklimatindex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tx1"/>
                </a:solidFill>
              </a:rPr>
              <a:t>Vårklimatindex</a:t>
            </a:r>
            <a:endParaRPr lang="sv-S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Sommarklimatindex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Höstklimatindex</a:t>
            </a:r>
            <a:endParaRPr lang="sv-SE" sz="2000" kern="0" dirty="0">
              <a:solidFill>
                <a:schemeClr val="tx1"/>
              </a:solidFill>
              <a:latin typeface="+mj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3: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Konsekvenser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Klimatanpassning</a:t>
            </a:r>
          </a:p>
        </p:txBody>
      </p:sp>
    </p:spTree>
    <p:extLst>
      <p:ext uri="{BB962C8B-B14F-4D97-AF65-F5344CB8AC3E}">
        <p14:creationId xmlns:p14="http://schemas.microsoft.com/office/powerpoint/2010/main" val="20166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4564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vår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44849"/>
            <a:ext cx="18954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44" y="2434183"/>
            <a:ext cx="18288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6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83" name="Picture 11" descr="C:\Users\a002138\AppData\Local\Microsoft\Windows\Temporary Internet Files\Content.IE5\KIU5RM1V\BLOMST1-1440x8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65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Sommarklimatindex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(juni-augusti)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1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0018"/>
            <a:ext cx="12492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74675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Medeltemperatur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4972132" y="5281463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+3 grader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204380" y="5281463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10358"/>
            <a:ext cx="18478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85" y="2224633"/>
            <a:ext cx="1933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53208"/>
            <a:ext cx="1971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flipV="1">
            <a:off x="2483768" y="2636912"/>
            <a:ext cx="216024" cy="309634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1427345" y="5786100"/>
            <a:ext cx="1925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Värme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Höljes &amp; Torsby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1982-08-03  34,4°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Rak pil 17"/>
          <p:cNvCxnSpPr/>
          <p:nvPr/>
        </p:nvCxnSpPr>
        <p:spPr>
          <a:xfrm flipH="1" flipV="1">
            <a:off x="2852192" y="3429000"/>
            <a:ext cx="351656" cy="235710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999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02735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830659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Mängden nederbörd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47875"/>
            <a:ext cx="1828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92" y="2247875"/>
            <a:ext cx="1943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97" y="2247875"/>
            <a:ext cx="18573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1115566" cy="282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pil 11"/>
          <p:cNvCxnSpPr>
            <a:stCxn id="13" idx="0"/>
          </p:cNvCxnSpPr>
          <p:nvPr/>
        </p:nvCxnSpPr>
        <p:spPr>
          <a:xfrm flipV="1">
            <a:off x="2880725" y="3524660"/>
            <a:ext cx="107100" cy="177654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1936395" y="5301208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Nederbörd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Råda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2004-08-04  188,6 mm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81132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Värmeböljans längd i dagar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829757" y="5209455"/>
            <a:ext cx="1103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2-3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213101" y="5209455"/>
            <a:ext cx="1103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6-9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165461" y="5209455"/>
            <a:ext cx="95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1567"/>
            <a:ext cx="19335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76" y="2061567"/>
            <a:ext cx="18288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48" y="2061567"/>
            <a:ext cx="18669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1567"/>
            <a:ext cx="915846" cy="30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364432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4607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sommar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6" y="2053977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9991"/>
            <a:ext cx="18288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34" y="2468091"/>
            <a:ext cx="18097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a002138\AppData\Local\Microsoft\Windows\Temporary Internet Files\Content.IE5\KIU5RM1V\autumn-279408_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Höstklimatindex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kern="0" dirty="0" smtClean="0">
                <a:solidFill>
                  <a:schemeClr val="bg1"/>
                </a:solidFill>
                <a:latin typeface="+mn-lt"/>
              </a:rPr>
              <a:t>(september-november</a:t>
            </a:r>
            <a:r>
              <a:rPr lang="sv-SE" sz="3600" kern="0" dirty="0" smtClean="0">
                <a:latin typeface="+mn-lt"/>
              </a:rPr>
              <a:t>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6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5" y="2132856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860376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956720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höst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474"/>
            <a:ext cx="17907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61" y="2459707"/>
            <a:ext cx="18573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höst - Sverige</a:t>
            </a:r>
            <a:endParaRPr lang="sv-S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57" y="2348880"/>
            <a:ext cx="217175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24" y="2348880"/>
            <a:ext cx="22179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791580" y="2420888"/>
            <a:ext cx="75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prstClr val="white"/>
                </a:solidFill>
                <a:latin typeface="Arial Black"/>
              </a:rPr>
              <a:t>TACK!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37299" y="5938247"/>
            <a:ext cx="756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Värmlands</a:t>
            </a:r>
            <a:r>
              <a:rPr lang="sv-SE" sz="3200" b="1" dirty="0" smtClean="0">
                <a:solidFill>
                  <a:prstClr val="white"/>
                </a:solidFill>
              </a:rPr>
              <a:t> </a:t>
            </a:r>
            <a:r>
              <a:rPr lang="sv-SE" sz="3200" b="1" dirty="0">
                <a:solidFill>
                  <a:prstClr val="white"/>
                </a:solidFill>
              </a:rPr>
              <a:t>län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E56DE7AE-F62E-4133-9478-E32E84384345}"/>
              </a:ext>
            </a:extLst>
          </p:cNvPr>
          <p:cNvSpPr/>
          <p:nvPr/>
        </p:nvSpPr>
        <p:spPr>
          <a:xfrm>
            <a:off x="3993187" y="5445224"/>
            <a:ext cx="124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prstClr val="white"/>
                </a:solidFill>
              </a:rPr>
              <a:t>Del 2 av 3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479058" cy="1160165"/>
          </a:xfrm>
        </p:spPr>
        <p:txBody>
          <a:bodyPr/>
          <a:lstStyle/>
          <a:p>
            <a:r>
              <a:rPr lang="sv-SE" dirty="0"/>
              <a:t>Denna presentation baseras </a:t>
            </a:r>
            <a:r>
              <a:rPr lang="sv-SE" dirty="0" smtClean="0"/>
              <a:t>på </a:t>
            </a:r>
            <a:r>
              <a:rPr lang="sv-SE" dirty="0"/>
              <a:t>SMHI:s scenarioanalyser per län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348880"/>
            <a:ext cx="4680519" cy="3859833"/>
          </a:xfrm>
        </p:spPr>
        <p:txBody>
          <a:bodyPr/>
          <a:lstStyle/>
          <a:p>
            <a:r>
              <a:rPr lang="sv-SE" sz="1800" dirty="0"/>
              <a:t>Visar hur klimatet kan förändras i Sveriges län beroende på hur stora utsläppen av växthusgaser kommer att bli.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Kan användas för klimatanpassning av t.ex. byggande, naturvård, dricksvattenfrågor, krisberedskap, turism, jord- och skogsbruk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1800" u="sng" dirty="0">
                <a:solidFill>
                  <a:srgbClr val="0000FF"/>
                </a:solidFill>
              </a:rPr>
              <a:t>https://www.smhi.se/klimat/framtidens-klimat/lansanalyser#00_Sverige,t2m_meanAnnual,ANN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8923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634287" cy="2617763"/>
          </a:xfrm>
        </p:spPr>
        <p:txBody>
          <a:bodyPr/>
          <a:lstStyle/>
          <a:p>
            <a:pPr algn="ctr"/>
            <a:r>
              <a:rPr lang="sv-SE" sz="3600" b="1" dirty="0"/>
              <a:t>Årsklimatindex</a:t>
            </a:r>
            <a:endParaRPr lang="sv-SE" sz="36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Årsmedeltemperatur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8234363" y="6561410"/>
            <a:ext cx="511175" cy="107950"/>
          </a:xfrm>
        </p:spPr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139952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876256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30659" y="1628800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735396" y="5157192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471700" y="5157192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6083"/>
            <a:ext cx="1137711" cy="276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14" y="2202175"/>
            <a:ext cx="1771334" cy="279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226" y="2202175"/>
            <a:ext cx="1849934" cy="277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02175"/>
            <a:ext cx="1855026" cy="275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11960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001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Vegetationsperiodens längd</a:t>
            </a:r>
            <a:endParaRPr lang="sv-SE" sz="2400" dirty="0"/>
          </a:p>
        </p:txBody>
      </p:sp>
      <p:sp>
        <p:nvSpPr>
          <p:cNvPr id="13" name="textruta 12"/>
          <p:cNvSpPr txBox="1"/>
          <p:nvPr/>
        </p:nvSpPr>
        <p:spPr>
          <a:xfrm>
            <a:off x="4716016" y="5137447"/>
            <a:ext cx="113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+40 dagar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6941420" y="5137447"/>
            <a:ext cx="113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+70 dagar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18717"/>
            <a:ext cx="18954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35" y="2118717"/>
            <a:ext cx="18383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90" y="2118717"/>
            <a:ext cx="18478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0012"/>
            <a:ext cx="967652" cy="290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8396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80424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946716" y="1556792"/>
            <a:ext cx="176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" y="2146831"/>
            <a:ext cx="111841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Antal dagar med låg markfuktighet</a:t>
            </a:r>
            <a:endParaRPr lang="sv-SE" sz="2400" dirty="0"/>
          </a:p>
        </p:txBody>
      </p:sp>
      <p:sp>
        <p:nvSpPr>
          <p:cNvPr id="12" name="textruta 11"/>
          <p:cNvSpPr txBox="1"/>
          <p:nvPr/>
        </p:nvSpPr>
        <p:spPr>
          <a:xfrm>
            <a:off x="4680750" y="5281463"/>
            <a:ext cx="1286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20-25dagar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177835" y="5281463"/>
            <a:ext cx="1286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30-40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33017"/>
            <a:ext cx="18764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35" y="2209775"/>
            <a:ext cx="18002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00250"/>
            <a:ext cx="19716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2339752" y="5281463"/>
            <a:ext cx="1194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smtClean="0">
                <a:solidFill>
                  <a:srgbClr val="000000"/>
                </a:solidFill>
                <a:latin typeface="Calibri" panose="020F0502020204030204" pitchFamily="34" charset="0"/>
              </a:rPr>
              <a:t>5-15dagar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325436" y="764704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Tillrinningens årsdynamik</a:t>
            </a:r>
            <a:endParaRPr lang="sv-S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95474"/>
            <a:ext cx="4310410" cy="35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59668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4" y="2156816"/>
            <a:ext cx="1113316" cy="33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 rot="16200000">
            <a:off x="1452905" y="3643731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10-årstillrinning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73424"/>
            <a:ext cx="1819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12" y="2473424"/>
            <a:ext cx="190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vart bakgrund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2805</TotalTime>
  <Words>1172</Words>
  <Application>Microsoft Office PowerPoint</Application>
  <PresentationFormat>Bildspel på skärmen (4:3)</PresentationFormat>
  <Paragraphs>274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Bildrubriker</vt:lpstr>
      </vt:variant>
      <vt:variant>
        <vt:i4>29</vt:i4>
      </vt:variant>
    </vt:vector>
  </HeadingPairs>
  <TitlesOfParts>
    <vt:vector size="41" baseType="lpstr">
      <vt:lpstr>Default Theme</vt:lpstr>
      <vt:lpstr>SMHI - Svart</vt:lpstr>
      <vt:lpstr>SMHI-PPT-vit</vt:lpstr>
      <vt:lpstr>3_SMHI - Svart</vt:lpstr>
      <vt:lpstr>2_SMHI - Svart</vt:lpstr>
      <vt:lpstr>4_SMHI - Svart</vt:lpstr>
      <vt:lpstr>6_SMHI - Svart</vt:lpstr>
      <vt:lpstr>8_SMHI - Svart</vt:lpstr>
      <vt:lpstr>9_SMHI - Svart</vt:lpstr>
      <vt:lpstr>12_SMHI - Svart</vt:lpstr>
      <vt:lpstr>Svart bakgrund</vt:lpstr>
      <vt:lpstr>14_SMHI - Svart</vt:lpstr>
      <vt:lpstr>Klimatförändringar i Värmlands län Del 2 (3)</vt:lpstr>
      <vt:lpstr>PowerPoint-presentation</vt:lpstr>
      <vt:lpstr>Denna presentation baseras på SMHI:s scenarioanalyser per län</vt:lpstr>
      <vt:lpstr>Årsklimatindex</vt:lpstr>
      <vt:lpstr>Årsmedeltemperatur</vt:lpstr>
      <vt:lpstr>Vegetationsperiodens längd</vt:lpstr>
      <vt:lpstr>Antal dagar med låg markfuktighet</vt:lpstr>
      <vt:lpstr>Tillrinningens årsdynamik</vt:lpstr>
      <vt:lpstr>PowerPoint-presentation</vt:lpstr>
      <vt:lpstr>PowerPoint-presentation</vt:lpstr>
      <vt:lpstr>PowerPoint-presentation</vt:lpstr>
      <vt:lpstr>  Medeltemperatur vintertid</vt:lpstr>
      <vt:lpstr>  Medelnederbörd vintertid</vt:lpstr>
      <vt:lpstr>Antal dagar med snötäcke, minst 5 mm - Sverige</vt:lpstr>
      <vt:lpstr>Antal dagar med snötäcke, minst 20 mm - Sverige</vt:lpstr>
      <vt:lpstr>  Medeltillrinning vintertid</vt:lpstr>
      <vt:lpstr>  Antal nollgenomgångar vintertid - Sverige</vt:lpstr>
      <vt:lpstr>PowerPoint-presentation</vt:lpstr>
      <vt:lpstr>  Antal nollgenomgångar vår - Sverige</vt:lpstr>
      <vt:lpstr>  Medeltillrinning vår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Antal nollgenomgångar höst - Sverige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Klimatet förändras och det påverkar dig</dc:title>
  <dc:creator>Persson Gunn</dc:creator>
  <cp:lastModifiedBy>Weidbo Caroline</cp:lastModifiedBy>
  <cp:revision>172</cp:revision>
  <cp:lastPrinted>2017-05-04T09:23:18Z</cp:lastPrinted>
  <dcterms:created xsi:type="dcterms:W3CDTF">2017-03-14T12:15:57Z</dcterms:created>
  <dcterms:modified xsi:type="dcterms:W3CDTF">2018-09-25T06:49:12Z</dcterms:modified>
</cp:coreProperties>
</file>