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27"/>
  </p:notesMasterIdLst>
  <p:handoutMasterIdLst>
    <p:handoutMasterId r:id="rId28"/>
  </p:handoutMasterIdLst>
  <p:sldIdLst>
    <p:sldId id="388" r:id="rId13"/>
    <p:sldId id="387" r:id="rId14"/>
    <p:sldId id="365" r:id="rId15"/>
    <p:sldId id="361" r:id="rId16"/>
    <p:sldId id="362" r:id="rId17"/>
    <p:sldId id="392" r:id="rId18"/>
    <p:sldId id="364" r:id="rId19"/>
    <p:sldId id="391" r:id="rId20"/>
    <p:sldId id="366" r:id="rId21"/>
    <p:sldId id="367" r:id="rId22"/>
    <p:sldId id="368" r:id="rId23"/>
    <p:sldId id="369" r:id="rId24"/>
    <p:sldId id="390" r:id="rId25"/>
    <p:sldId id="383" r:id="rId26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2AC00"/>
    <a:srgbClr val="0066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971" autoAdjust="0"/>
  </p:normalViewPr>
  <p:slideViewPr>
    <p:cSldViewPr>
      <p:cViewPr>
        <p:scale>
          <a:sx n="120" d="100"/>
          <a:sy n="120" d="100"/>
        </p:scale>
        <p:origin x="-678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7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7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9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3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8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2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3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8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9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Ökning 1</a:t>
            </a:r>
            <a:r>
              <a:rPr lang="sv-SE" dirty="0" smtClean="0">
                <a:solidFill>
                  <a:srgbClr val="000000"/>
                </a:solidFill>
              </a:rPr>
              <a:t>°</a:t>
            </a:r>
            <a:r>
              <a:rPr lang="sv-SE" dirty="0" smtClean="0"/>
              <a:t>C perioden</a:t>
            </a:r>
            <a:r>
              <a:rPr lang="sv-SE" baseline="0" dirty="0" smtClean="0"/>
              <a:t> 1991-2014 jämfört med perioden 1961-1990.</a:t>
            </a:r>
          </a:p>
          <a:p>
            <a:r>
              <a:rPr lang="sv-SE" baseline="0" dirty="0" smtClean="0"/>
              <a:t>4-6</a:t>
            </a:r>
            <a:r>
              <a:rPr lang="sv-SE" dirty="0" smtClean="0">
                <a:solidFill>
                  <a:srgbClr val="000000"/>
                </a:solidFill>
              </a:rPr>
              <a:t>°C varmare 2100 enligt RCP 8,5.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0000"/>
                </a:solidFill>
              </a:rPr>
              <a:t>10-20 dagar långa värmeböljor 2100 enligt RCP 8,5.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15-40 % högre årsnederbörd </a:t>
            </a:r>
            <a:r>
              <a:rPr lang="sv-SE" dirty="0" smtClean="0">
                <a:solidFill>
                  <a:srgbClr val="000000"/>
                </a:solidFill>
              </a:rPr>
              <a:t>2100 enligt RCP 8,5.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8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>
                <a:solidFill>
                  <a:schemeClr val="tx1"/>
                </a:solidFill>
              </a:rPr>
              <a:t>5-25 % högre avrinning</a:t>
            </a:r>
            <a:r>
              <a:rPr lang="sv-SE" dirty="0" smtClean="0">
                <a:solidFill>
                  <a:srgbClr val="000000"/>
                </a:solidFill>
              </a:rPr>
              <a:t> 2100 enligt RCP 8,5.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21DD-9493-48D6-A645-356E2F29B919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9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00E2-A420-4424-8D63-83766B0D1BC2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2018-02-20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2018-02-20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2018-02-20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2018-02-20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2018-02-20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2018-02-20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prstClr val="white"/>
                </a:solidFill>
                <a:latin typeface="Arial Black"/>
              </a:rPr>
              <a:t>Konsekvenser av och anpassning till ett förändrat klimat</a:t>
            </a:r>
          </a:p>
          <a:p>
            <a:pPr algn="ctr"/>
            <a:endParaRPr lang="sv-SE" sz="4800" b="1" dirty="0">
              <a:solidFill>
                <a:prstClr val="white"/>
              </a:solidFill>
              <a:latin typeface="Arial Black"/>
            </a:endParaRPr>
          </a:p>
          <a:p>
            <a:pPr algn="ctr"/>
            <a:r>
              <a:rPr lang="sv-SE" sz="3600" b="1" dirty="0">
                <a:solidFill>
                  <a:prstClr val="white"/>
                </a:solidFill>
              </a:rPr>
              <a:t>Del </a:t>
            </a:r>
            <a:r>
              <a:rPr lang="sv-SE" sz="3600" b="1" dirty="0" smtClean="0">
                <a:solidFill>
                  <a:prstClr val="white"/>
                </a:solidFill>
              </a:rPr>
              <a:t>3 </a:t>
            </a:r>
            <a:r>
              <a:rPr lang="sv-SE" sz="3600" b="1" dirty="0">
                <a:solidFill>
                  <a:prstClr val="white"/>
                </a:solidFill>
              </a:rPr>
              <a:t>av 3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830107" y="980728"/>
            <a:ext cx="104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FFFF"/>
                </a:solidFill>
              </a:rPr>
              <a:t>2018-02-20</a:t>
            </a:r>
            <a:endParaRPr lang="sv-SE" sz="1200" dirty="0">
              <a:solidFill>
                <a:srgbClr val="FFFFFF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238" y="1484784"/>
            <a:ext cx="8082990" cy="252028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Klimatanpassning innebär åtgärder för att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anpassa </a:t>
            </a:r>
            <a:r>
              <a:rPr lang="sv-SE" dirty="0"/>
              <a:t>samhället till de klimatförändringar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vi </a:t>
            </a:r>
            <a:r>
              <a:rPr lang="sv-SE" dirty="0"/>
              <a:t>redan märker av idag och de som vi inte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kan </a:t>
            </a:r>
            <a:r>
              <a:rPr lang="sv-SE" dirty="0"/>
              <a:t>förhindra i framtiden</a:t>
            </a:r>
            <a:r>
              <a:rPr lang="sv-SE" dirty="0" smtClean="0"/>
              <a:t>.</a:t>
            </a:r>
            <a:endParaRPr lang="sv-SE" b="1" dirty="0"/>
          </a:p>
          <a:p>
            <a:pPr marL="0" indent="0" algn="r">
              <a:buNone/>
            </a:pPr>
            <a:r>
              <a:rPr lang="sv-SE" dirty="0"/>
              <a:t>Att arbeta med </a:t>
            </a:r>
            <a:r>
              <a:rPr lang="sv-SE" dirty="0" err="1"/>
              <a:t>klimatanpassning</a:t>
            </a:r>
            <a:r>
              <a:rPr lang="sv-SE" dirty="0"/>
              <a:t> </a:t>
            </a:r>
            <a:endParaRPr lang="sv-SE" dirty="0" smtClean="0"/>
          </a:p>
          <a:p>
            <a:pPr marL="0" indent="0" algn="r">
              <a:buNone/>
            </a:pPr>
            <a:r>
              <a:rPr lang="sv-SE" dirty="0" smtClean="0"/>
              <a:t>kostar </a:t>
            </a:r>
            <a:r>
              <a:rPr lang="sv-SE" dirty="0"/>
              <a:t>både tid och pengar. </a:t>
            </a:r>
            <a:endParaRPr lang="sv-SE" dirty="0" smtClean="0"/>
          </a:p>
          <a:p>
            <a:pPr marL="0" indent="0" algn="r">
              <a:buNone/>
            </a:pPr>
            <a:r>
              <a:rPr lang="sv-SE" dirty="0" smtClean="0"/>
              <a:t>Men </a:t>
            </a:r>
            <a:r>
              <a:rPr lang="sv-SE" dirty="0"/>
              <a:t>att </a:t>
            </a:r>
            <a:r>
              <a:rPr lang="sv-SE" i="1" dirty="0"/>
              <a:t>inte</a:t>
            </a:r>
            <a:r>
              <a:rPr lang="sv-SE" dirty="0"/>
              <a:t> arbeta med </a:t>
            </a:r>
            <a:r>
              <a:rPr lang="sv-SE" dirty="0" err="1"/>
              <a:t>klimatanpassning</a:t>
            </a:r>
            <a:r>
              <a:rPr lang="sv-SE" dirty="0"/>
              <a:t> </a:t>
            </a:r>
            <a:endParaRPr lang="sv-SE" dirty="0" smtClean="0"/>
          </a:p>
          <a:p>
            <a:pPr marL="0" indent="0" algn="r">
              <a:buNone/>
            </a:pPr>
            <a:r>
              <a:rPr lang="sv-SE" dirty="0" smtClean="0"/>
              <a:t>kostar </a:t>
            </a:r>
            <a:r>
              <a:rPr lang="sv-SE" dirty="0"/>
              <a:t>också tid och pengar.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002138\AppData\Local\Microsoft\Windows\Temporary Internet Files\Content.IE5\0QOD8VBH\4270658447_89e80b9ac1_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57" y="4205673"/>
            <a:ext cx="1425843" cy="21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Vad är klimatanpassning?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a002138\AppData\Local\Microsoft\Windows\Temporary Internet Files\Content.IE5\KIU5RM1V\Brandvarnare_-1440x8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2" y="3717032"/>
            <a:ext cx="4621876" cy="25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716016" y="4326742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/>
              <a:t>Vill er kommun </a:t>
            </a:r>
          </a:p>
          <a:p>
            <a:r>
              <a:rPr lang="sv-SE" sz="1600" b="1" dirty="0" smtClean="0"/>
              <a:t>investera </a:t>
            </a:r>
            <a:r>
              <a:rPr lang="sv-SE" sz="1600" b="1" dirty="0" smtClean="0"/>
              <a:t>i </a:t>
            </a:r>
          </a:p>
          <a:p>
            <a:r>
              <a:rPr lang="sv-SE" sz="1600" b="1" dirty="0" smtClean="0"/>
              <a:t>proaktivt </a:t>
            </a:r>
            <a:r>
              <a:rPr lang="sv-SE" sz="1600" b="1" dirty="0" smtClean="0"/>
              <a:t>och </a:t>
            </a:r>
            <a:endParaRPr lang="sv-SE" sz="1600" b="1" dirty="0" smtClean="0"/>
          </a:p>
          <a:p>
            <a:r>
              <a:rPr lang="sv-SE" sz="1600" b="1" dirty="0" smtClean="0"/>
              <a:t>förebyggande </a:t>
            </a:r>
            <a:r>
              <a:rPr lang="sv-SE" sz="1600" b="1" dirty="0" smtClean="0"/>
              <a:t>arbete?</a:t>
            </a:r>
          </a:p>
          <a:p>
            <a:r>
              <a:rPr lang="sv-SE" sz="1600" b="1" dirty="0"/>
              <a:t/>
            </a:r>
            <a:br>
              <a:rPr lang="sv-SE" sz="1600" b="1" dirty="0"/>
            </a:br>
            <a:endParaRPr lang="sv-SE" sz="1600" b="1" dirty="0"/>
          </a:p>
          <a:p>
            <a:pPr marL="285750" indent="-285750" algn="r">
              <a:buFontTx/>
              <a:buChar char="-"/>
            </a:pPr>
            <a:r>
              <a:rPr lang="sv-SE" sz="1600" b="1" dirty="0" smtClean="0"/>
              <a:t>eller </a:t>
            </a:r>
            <a:r>
              <a:rPr lang="sv-SE" sz="1600" b="1" dirty="0"/>
              <a:t>vill ni arbeta </a:t>
            </a:r>
            <a:endParaRPr lang="sv-SE" sz="1600" b="1" dirty="0" smtClean="0"/>
          </a:p>
          <a:p>
            <a:pPr algn="r"/>
            <a:r>
              <a:rPr lang="sv-SE" sz="1600" b="1" dirty="0" smtClean="0"/>
              <a:t>reaktivt </a:t>
            </a:r>
            <a:r>
              <a:rPr lang="sv-SE" sz="1600" b="1" dirty="0"/>
              <a:t>och akut?</a:t>
            </a:r>
          </a:p>
        </p:txBody>
      </p:sp>
    </p:spTree>
    <p:extLst>
      <p:ext uri="{BB962C8B-B14F-4D97-AF65-F5344CB8AC3E}">
        <p14:creationId xmlns:p14="http://schemas.microsoft.com/office/powerpoint/2010/main" val="5738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Därför </a:t>
            </a:r>
            <a:r>
              <a:rPr lang="sv-SE" sz="2400" b="1" kern="0" dirty="0" smtClean="0">
                <a:solidFill>
                  <a:srgbClr val="000000"/>
                </a:solidFill>
              </a:rPr>
              <a:t>behövs ”action” på </a:t>
            </a:r>
            <a:r>
              <a:rPr lang="sv-SE" sz="2400" b="1" kern="0" dirty="0">
                <a:solidFill>
                  <a:srgbClr val="000000"/>
                </a:solidFill>
              </a:rPr>
              <a:t>kommunal nivå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a002138\AppData\Local\Microsoft\Windows\Temporary Internet Files\Content.IE5\KIU5RM1V\250px-Mosjoeen_IL_sponsor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17" y="4581128"/>
            <a:ext cx="2102078" cy="201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002138\AppData\Local\Microsoft\Windows\Temporary Internet Files\Content.IE5\KIU5RM1V\alstadhemmet201307290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31" y="2852936"/>
            <a:ext cx="2054209" cy="15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002138\AppData\Local\Microsoft\Windows\Temporary Internet Files\Content.IE5\D20QHD26\lss-oppethus1dec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11" y="1628800"/>
            <a:ext cx="1597167" cy="10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002138\AppData\Local\Microsoft\Windows\Temporary Internet Files\Content.IE5\0QOD8VBH\Orsa_Kommunhu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81" y="4581128"/>
            <a:ext cx="2745222" cy="1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002138\AppData\Local\Microsoft\Windows\Temporary Internet Files\Content.IE5\KIU5RM1V\Bringare-med-isvatten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3100124" cy="38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300083" y="4581128"/>
            <a:ext cx="3147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Kommunen är den lokala klimatanpassaren och alla verksamheter berörs!</a:t>
            </a:r>
          </a:p>
        </p:txBody>
      </p:sp>
      <p:sp>
        <p:nvSpPr>
          <p:cNvPr id="19" name="Platshållare för innehåll 2"/>
          <p:cNvSpPr txBox="1">
            <a:spLocks/>
          </p:cNvSpPr>
          <p:nvPr/>
        </p:nvSpPr>
        <p:spPr bwMode="auto">
          <a:xfrm>
            <a:off x="1043608" y="1700808"/>
            <a:ext cx="60486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sv-SE" kern="0" dirty="0" smtClean="0"/>
              <a:t>För att proaktiva beslut möjliggör mindre krishantering och synergier vid investeringar</a:t>
            </a:r>
          </a:p>
          <a:p>
            <a:r>
              <a:rPr lang="sv-SE" kern="0" dirty="0" smtClean="0"/>
              <a:t>För att näringslivet är beroende av fungerande infrastruktur </a:t>
            </a:r>
          </a:p>
          <a:p>
            <a:r>
              <a:rPr lang="sv-SE" kern="0" dirty="0" smtClean="0"/>
              <a:t>För att säkerställa dricksvattenförsörjningen</a:t>
            </a:r>
          </a:p>
          <a:p>
            <a:r>
              <a:rPr lang="sv-SE" kern="0" dirty="0" smtClean="0"/>
              <a:t>För att undvika översvämmad bebyggelse </a:t>
            </a:r>
          </a:p>
          <a:p>
            <a:r>
              <a:rPr lang="sv-SE" kern="0" dirty="0" smtClean="0"/>
              <a:t>För att värmeböljor leder till</a:t>
            </a:r>
          </a:p>
          <a:p>
            <a:pPr lvl="1"/>
            <a:r>
              <a:rPr lang="sv-SE" kern="0" dirty="0" smtClean="0"/>
              <a:t>heta skolgårdar och alltför varma förskolor</a:t>
            </a:r>
          </a:p>
          <a:p>
            <a:pPr lvl="1"/>
            <a:r>
              <a:rPr lang="sv-SE" kern="0" dirty="0" smtClean="0"/>
              <a:t>ökad ohälsa och dödsfall bland kommunens gamla</a:t>
            </a:r>
          </a:p>
          <a:p>
            <a:r>
              <a:rPr lang="sv-SE" kern="0" dirty="0" smtClean="0"/>
              <a:t>För att kommunen ska vara attraktiv att bo i! </a:t>
            </a:r>
          </a:p>
          <a:p>
            <a:endParaRPr lang="sv-SE" kern="0" dirty="0" smtClean="0"/>
          </a:p>
          <a:p>
            <a:endParaRPr lang="sv-SE" kern="0" dirty="0" smtClean="0"/>
          </a:p>
          <a:p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7958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467543" y="5157192"/>
            <a:ext cx="7634287" cy="3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1400" kern="0" dirty="0">
                <a:solidFill>
                  <a:srgbClr val="000000"/>
                </a:solidFill>
              </a:rPr>
              <a:t/>
            </a:r>
            <a:br>
              <a:rPr lang="sv-SE" sz="1400" kern="0" dirty="0">
                <a:solidFill>
                  <a:srgbClr val="000000"/>
                </a:solidFill>
              </a:rPr>
            </a:br>
            <a:r>
              <a:rPr lang="sv-SE" sz="1800" kern="0" dirty="0">
                <a:solidFill>
                  <a:srgbClr val="000000"/>
                </a:solidFill>
              </a:rPr>
              <a:t/>
            </a:r>
            <a:br>
              <a:rPr lang="sv-SE" sz="1800" kern="0" dirty="0">
                <a:solidFill>
                  <a:srgbClr val="000000"/>
                </a:solidFill>
              </a:rPr>
            </a:br>
            <a:r>
              <a:rPr lang="sv-SE" sz="1800" b="1" kern="0" dirty="0">
                <a:solidFill>
                  <a:srgbClr val="000000"/>
                </a:solidFill>
              </a:rPr>
              <a:t>- ett verktyg för att stödja kommunernas klimatanpassningsarbete</a:t>
            </a:r>
          </a:p>
        </p:txBody>
      </p:sp>
      <p:pic>
        <p:nvPicPr>
          <p:cNvPr id="1026" name="Picture 2" descr="\\winfs\data\prodkap\Klimatanpassning\LAZY DOG\logga o figurer\Snurra Lathund med text utan 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284"/>
            <a:ext cx="5472608" cy="30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57238" y="2340843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Del 2: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Klimatförändringar i respektive län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3: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Konsekvenser</a:t>
            </a:r>
          </a:p>
          <a:p>
            <a:r>
              <a:rPr lang="sv-SE" sz="2000" kern="0" dirty="0">
                <a:solidFill>
                  <a:schemeClr val="tx1"/>
                </a:solidFill>
              </a:rPr>
              <a:t>Klimatanpassning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7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3 av 3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830107" y="980728"/>
            <a:ext cx="104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FFFF"/>
                </a:solidFill>
              </a:rPr>
              <a:t>2018-01-17</a:t>
            </a:r>
            <a:endParaRPr lang="sv-SE" sz="1200" dirty="0">
              <a:solidFill>
                <a:srgbClr val="FFFFFF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57238" y="2340843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Del 2: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n-lt"/>
              </a:rPr>
              <a:t>Klimatförändringar i respektive län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3: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Konsekvenser</a:t>
            </a:r>
          </a:p>
          <a:p>
            <a:r>
              <a:rPr lang="sv-SE" sz="2000" kern="0" dirty="0">
                <a:solidFill>
                  <a:schemeClr val="tx1"/>
                </a:solidFill>
              </a:rPr>
              <a:t>Klimatanpassning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0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Konsekvenser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9167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86251"/>
            <a:ext cx="6903609" cy="54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 rot="21056533">
            <a:off x="354806" y="1708782"/>
            <a:ext cx="20716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Årsmedel senaste </a:t>
            </a:r>
          </a:p>
          <a:p>
            <a:pPr algn="ctr"/>
            <a:r>
              <a:rPr lang="sv-SE" dirty="0" smtClean="0">
                <a:solidFill>
                  <a:srgbClr val="000000"/>
                </a:solidFill>
              </a:rPr>
              <a:t>25 </a:t>
            </a:r>
            <a:r>
              <a:rPr lang="sv-SE" dirty="0">
                <a:solidFill>
                  <a:srgbClr val="000000"/>
                </a:solidFill>
              </a:rPr>
              <a:t>åren: </a:t>
            </a:r>
            <a:endParaRPr lang="sv-SE" dirty="0" smtClean="0">
              <a:solidFill>
                <a:srgbClr val="000000"/>
              </a:solidFill>
            </a:endParaRPr>
          </a:p>
          <a:p>
            <a:pPr algn="ctr"/>
            <a:r>
              <a:rPr lang="sv-SE" dirty="0">
                <a:solidFill>
                  <a:srgbClr val="000000"/>
                </a:solidFill>
              </a:rPr>
              <a:t>ö</a:t>
            </a:r>
            <a:r>
              <a:rPr lang="sv-SE" dirty="0" smtClean="0">
                <a:solidFill>
                  <a:srgbClr val="000000"/>
                </a:solidFill>
              </a:rPr>
              <a:t>kning 1°C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89460" y="5373216"/>
            <a:ext cx="199245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Störst ökning av temperaturen vintertid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8789" y="2918176"/>
            <a:ext cx="248081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Växtsäsongen </a:t>
            </a:r>
            <a:r>
              <a:rPr lang="sv-SE" dirty="0" smtClean="0"/>
              <a:t>förlängs med en tredjedel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rot="613561">
            <a:off x="634634" y="3938563"/>
            <a:ext cx="23402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Värmeböljor upp </a:t>
            </a:r>
            <a:r>
              <a:rPr lang="sv-SE" dirty="0">
                <a:solidFill>
                  <a:srgbClr val="000000"/>
                </a:solidFill>
              </a:rPr>
              <a:t>till </a:t>
            </a:r>
            <a:r>
              <a:rPr lang="sv-SE" dirty="0" smtClean="0">
                <a:solidFill>
                  <a:srgbClr val="000000"/>
                </a:solidFill>
              </a:rPr>
              <a:t>10-20 dagar långa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 rot="21231194">
            <a:off x="3297779" y="4800997"/>
            <a:ext cx="2250989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Värmestress för människor och djur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 rot="931045">
            <a:off x="5434816" y="1677872"/>
            <a:ext cx="3493070" cy="923330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Fler </a:t>
            </a:r>
            <a:r>
              <a:rPr lang="sv-SE" dirty="0" smtClean="0">
                <a:solidFill>
                  <a:srgbClr val="000000"/>
                </a:solidFill>
              </a:rPr>
              <a:t>nollgenomgångar i norr - </a:t>
            </a:r>
            <a:r>
              <a:rPr lang="sv-SE" dirty="0">
                <a:solidFill>
                  <a:srgbClr val="000000"/>
                </a:solidFill>
              </a:rPr>
              <a:t>isiga vägar, skare, frusna </a:t>
            </a:r>
            <a:r>
              <a:rPr lang="sv-SE" dirty="0" smtClean="0">
                <a:solidFill>
                  <a:srgbClr val="000000"/>
                </a:solidFill>
              </a:rPr>
              <a:t>ledningar 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 rot="204338">
            <a:off x="5118485" y="3192122"/>
            <a:ext cx="3998376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Ökad tillväxt i skogen – men även </a:t>
            </a:r>
            <a:r>
              <a:rPr lang="sv-SE" dirty="0" smtClean="0">
                <a:solidFill>
                  <a:srgbClr val="000000"/>
                </a:solidFill>
              </a:rPr>
              <a:t>insektsangrepp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smtClean="0">
                <a:solidFill>
                  <a:srgbClr val="000000"/>
                </a:solidFill>
              </a:rPr>
              <a:t>och </a:t>
            </a:r>
            <a:r>
              <a:rPr lang="sv-SE" dirty="0">
                <a:solidFill>
                  <a:srgbClr val="000000"/>
                </a:solidFill>
              </a:rPr>
              <a:t>mindre tjäle</a:t>
            </a:r>
          </a:p>
        </p:txBody>
      </p:sp>
      <p:sp>
        <p:nvSpPr>
          <p:cNvPr id="18" name="Rektangel 17"/>
          <p:cNvSpPr/>
          <p:nvPr/>
        </p:nvSpPr>
        <p:spPr>
          <a:xfrm>
            <a:off x="6084173" y="4247000"/>
            <a:ext cx="1605237" cy="175432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Ä</a:t>
            </a:r>
            <a:r>
              <a:rPr lang="sv-SE" dirty="0" smtClean="0">
                <a:solidFill>
                  <a:srgbClr val="000000"/>
                </a:solidFill>
              </a:rPr>
              <a:t>ndrad smittspridning </a:t>
            </a:r>
            <a:r>
              <a:rPr lang="sv-SE" dirty="0">
                <a:solidFill>
                  <a:srgbClr val="000000"/>
                </a:solidFill>
              </a:rPr>
              <a:t>via livsmedel, dricksvatten, badvatten och </a:t>
            </a:r>
            <a:r>
              <a:rPr lang="sv-SE" dirty="0" smtClean="0">
                <a:solidFill>
                  <a:srgbClr val="000000"/>
                </a:solidFill>
              </a:rPr>
              <a:t>djur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9" name="Rubrik 1"/>
          <p:cNvSpPr>
            <a:spLocks noGrp="1"/>
          </p:cNvSpPr>
          <p:nvPr>
            <p:ph type="title"/>
          </p:nvPr>
        </p:nvSpPr>
        <p:spPr>
          <a:xfrm>
            <a:off x="498967" y="620688"/>
            <a:ext cx="8280920" cy="601539"/>
          </a:xfrm>
        </p:spPr>
        <p:txBody>
          <a:bodyPr/>
          <a:lstStyle/>
          <a:p>
            <a:pPr algn="ctr"/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2400" b="1" dirty="0"/>
              <a:t>Ökade temperaturer - </a:t>
            </a:r>
            <a:r>
              <a:rPr lang="sv-SE" sz="2400" b="1" dirty="0">
                <a:solidFill>
                  <a:schemeClr val="bg1">
                    <a:lumMod val="50000"/>
                  </a:schemeClr>
                </a:solidFill>
              </a:rPr>
              <a:t>effekter</a:t>
            </a:r>
            <a:r>
              <a:rPr lang="sv-SE" sz="2400" b="1" dirty="0"/>
              <a:t> </a:t>
            </a:r>
            <a:r>
              <a:rPr lang="sv-SE" sz="2400" b="1" dirty="0" smtClean="0"/>
              <a:t>och </a:t>
            </a:r>
            <a:r>
              <a:rPr lang="sv-SE" sz="2400" b="1" dirty="0" smtClean="0">
                <a:solidFill>
                  <a:srgbClr val="E2AC00"/>
                </a:solidFill>
              </a:rPr>
              <a:t>konsekvenser</a:t>
            </a:r>
            <a:endParaRPr lang="sv-SE" sz="2400" dirty="0">
              <a:solidFill>
                <a:srgbClr val="E2AC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 rot="537440">
            <a:off x="2952377" y="1847281"/>
            <a:ext cx="2255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Årsmedel framtiden: </a:t>
            </a:r>
            <a:endParaRPr lang="sv-SE" dirty="0" smtClean="0">
              <a:solidFill>
                <a:srgbClr val="000000"/>
              </a:solidFill>
            </a:endParaRPr>
          </a:p>
          <a:p>
            <a:pPr algn="ctr"/>
            <a:r>
              <a:rPr lang="sv-SE" dirty="0">
                <a:solidFill>
                  <a:srgbClr val="000000"/>
                </a:solidFill>
              </a:rPr>
              <a:t>4-6°C </a:t>
            </a:r>
            <a:r>
              <a:rPr lang="sv-SE" dirty="0" smtClean="0">
                <a:solidFill>
                  <a:srgbClr val="000000"/>
                </a:solidFill>
              </a:rPr>
              <a:t>varmare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-25193" y="908720"/>
            <a:ext cx="8280920" cy="601539"/>
          </a:xfrm>
        </p:spPr>
        <p:txBody>
          <a:bodyPr/>
          <a:lstStyle/>
          <a:p>
            <a:pPr algn="ctr"/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2400" b="1" dirty="0"/>
              <a:t>Förändrade nederbördsmönster </a:t>
            </a:r>
            <a:r>
              <a:rPr lang="sv-SE" sz="2400" b="1" dirty="0" smtClean="0"/>
              <a:t/>
            </a:r>
            <a:br>
              <a:rPr lang="sv-SE" sz="2400" b="1" dirty="0" smtClean="0"/>
            </a:br>
            <a:r>
              <a:rPr lang="sv-SE" sz="2400" b="1" dirty="0" smtClean="0"/>
              <a:t>- </a:t>
            </a:r>
            <a:r>
              <a:rPr lang="sv-SE" sz="2400" b="1" dirty="0">
                <a:solidFill>
                  <a:schemeClr val="bg1">
                    <a:lumMod val="50000"/>
                  </a:schemeClr>
                </a:solidFill>
              </a:rPr>
              <a:t>effekter</a:t>
            </a:r>
            <a:r>
              <a:rPr lang="sv-SE" sz="2400" b="1" dirty="0"/>
              <a:t> och </a:t>
            </a:r>
            <a:r>
              <a:rPr lang="sv-SE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konsekvenser</a:t>
            </a:r>
            <a:endParaRPr lang="sv-SE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0QOD8VBH\drop_of_water_rain_table_weather_raindrop_nature_inject_drip-7003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2" y="1573708"/>
            <a:ext cx="8099036" cy="52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214684" y="2492896"/>
            <a:ext cx="20162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15-40 % </a:t>
            </a:r>
            <a:r>
              <a:rPr lang="sv-SE" dirty="0">
                <a:solidFill>
                  <a:srgbClr val="000000"/>
                </a:solidFill>
              </a:rPr>
              <a:t>ökad årsnederbörd </a:t>
            </a:r>
          </a:p>
        </p:txBody>
      </p:sp>
      <p:sp>
        <p:nvSpPr>
          <p:cNvPr id="17" name="textruta 16"/>
          <p:cNvSpPr txBox="1"/>
          <p:nvPr/>
        </p:nvSpPr>
        <p:spPr>
          <a:xfrm rot="21318037">
            <a:off x="189727" y="3462384"/>
            <a:ext cx="403244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A</a:t>
            </a:r>
            <a:r>
              <a:rPr lang="sv-SE" dirty="0" smtClean="0">
                <a:solidFill>
                  <a:srgbClr val="000000"/>
                </a:solidFill>
              </a:rPr>
              <a:t>lltmer </a:t>
            </a:r>
            <a:r>
              <a:rPr lang="sv-SE" dirty="0">
                <a:solidFill>
                  <a:srgbClr val="000000"/>
                </a:solidFill>
              </a:rPr>
              <a:t>nederbörd faller </a:t>
            </a:r>
            <a:endParaRPr lang="sv-SE" dirty="0" smtClean="0">
              <a:solidFill>
                <a:srgbClr val="000000"/>
              </a:solidFill>
            </a:endParaRPr>
          </a:p>
          <a:p>
            <a:pPr algn="ctr"/>
            <a:r>
              <a:rPr lang="sv-SE" dirty="0" smtClean="0">
                <a:solidFill>
                  <a:srgbClr val="000000"/>
                </a:solidFill>
              </a:rPr>
              <a:t>som </a:t>
            </a:r>
            <a:r>
              <a:rPr lang="sv-SE" dirty="0">
                <a:solidFill>
                  <a:srgbClr val="000000"/>
                </a:solidFill>
              </a:rPr>
              <a:t>regn istället för snö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444208" y="2276872"/>
            <a:ext cx="25922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Lokala översvämningar vid </a:t>
            </a:r>
            <a:r>
              <a:rPr lang="sv-SE" dirty="0" smtClean="0">
                <a:solidFill>
                  <a:srgbClr val="000000"/>
                </a:solidFill>
              </a:rPr>
              <a:t>skyfall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 rot="684121">
            <a:off x="4584340" y="3111175"/>
            <a:ext cx="411817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Ökad erosion längs </a:t>
            </a:r>
            <a:r>
              <a:rPr lang="sv-SE" dirty="0" smtClean="0">
                <a:solidFill>
                  <a:srgbClr val="000000"/>
                </a:solidFill>
              </a:rPr>
              <a:t>vattendrag och raviner</a:t>
            </a:r>
            <a:r>
              <a:rPr lang="sv-SE" dirty="0">
                <a:solidFill>
                  <a:srgbClr val="000000"/>
                </a:solidFill>
              </a:rPr>
              <a:t>. </a:t>
            </a:r>
            <a:r>
              <a:rPr lang="sv-SE" dirty="0" smtClean="0">
                <a:solidFill>
                  <a:srgbClr val="000000"/>
                </a:solidFill>
              </a:rPr>
              <a:t>Skred</a:t>
            </a:r>
            <a:r>
              <a:rPr lang="sv-SE" dirty="0">
                <a:solidFill>
                  <a:srgbClr val="000000"/>
                </a:solidFill>
              </a:rPr>
              <a:t>, ras, slamströmmar. Vägar och järnvägar behöver skyddas.</a:t>
            </a:r>
          </a:p>
        </p:txBody>
      </p:sp>
      <p:sp>
        <p:nvSpPr>
          <p:cNvPr id="20" name="Rektangel 19"/>
          <p:cNvSpPr/>
          <p:nvPr/>
        </p:nvSpPr>
        <p:spPr>
          <a:xfrm rot="21045304">
            <a:off x="2910510" y="1703828"/>
            <a:ext cx="457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Smittspridning </a:t>
            </a:r>
            <a:r>
              <a:rPr lang="sv-SE" dirty="0" smtClean="0">
                <a:solidFill>
                  <a:srgbClr val="000000"/>
                </a:solidFill>
              </a:rPr>
              <a:t>och förorening </a:t>
            </a:r>
          </a:p>
          <a:p>
            <a:pPr algn="ctr"/>
            <a:r>
              <a:rPr lang="sv-SE" dirty="0" smtClean="0">
                <a:solidFill>
                  <a:srgbClr val="000000"/>
                </a:solidFill>
              </a:rPr>
              <a:t>av dricksvattentäckter vid </a:t>
            </a:r>
            <a:r>
              <a:rPr lang="sv-SE" dirty="0">
                <a:solidFill>
                  <a:srgbClr val="000000"/>
                </a:solidFill>
              </a:rPr>
              <a:t>extremt </a:t>
            </a:r>
            <a:r>
              <a:rPr lang="sv-SE" dirty="0" smtClean="0">
                <a:solidFill>
                  <a:srgbClr val="000000"/>
                </a:solidFill>
              </a:rPr>
              <a:t>väder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 rot="522382">
            <a:off x="4962703" y="5496112"/>
            <a:ext cx="31683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Bräddning av avloppsvatten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ut i </a:t>
            </a:r>
            <a:r>
              <a:rPr lang="sv-SE" dirty="0" smtClean="0">
                <a:solidFill>
                  <a:srgbClr val="000000"/>
                </a:solidFill>
              </a:rPr>
              <a:t>sjöar och vattendrag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899592" y="5157192"/>
            <a:ext cx="287193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Ökning av </a:t>
            </a:r>
            <a:r>
              <a:rPr lang="sv-SE" dirty="0" smtClean="0">
                <a:solidFill>
                  <a:srgbClr val="000000"/>
                </a:solidFill>
              </a:rPr>
              <a:t>intensiv nederbörd och skyfall  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3" name="textruta 22"/>
          <p:cNvSpPr txBox="1"/>
          <p:nvPr/>
        </p:nvSpPr>
        <p:spPr>
          <a:xfrm rot="21383640">
            <a:off x="2645515" y="4088429"/>
            <a:ext cx="26223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Generellt störst ökning under vinter och </a:t>
            </a:r>
            <a:r>
              <a:rPr lang="sv-SE" dirty="0" smtClean="0">
                <a:solidFill>
                  <a:srgbClr val="000000"/>
                </a:solidFill>
              </a:rPr>
              <a:t>vår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652120" y="4432459"/>
            <a:ext cx="25922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Problem med </a:t>
            </a:r>
          </a:p>
          <a:p>
            <a:pPr algn="ctr"/>
            <a:r>
              <a:rPr lang="sv-SE" dirty="0" smtClean="0">
                <a:solidFill>
                  <a:srgbClr val="000000"/>
                </a:solidFill>
              </a:rPr>
              <a:t>fukt och mögel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ttendr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6" y="1657764"/>
            <a:ext cx="9232638" cy="46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 rot="21124667">
            <a:off x="367915" y="1791137"/>
            <a:ext cx="2431769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För hela Sverige ökar totala avrinningen med 5-25% framförallt i norra Sverige och under höst och vinter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555776" y="5530006"/>
            <a:ext cx="338437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Minskade </a:t>
            </a:r>
            <a:r>
              <a:rPr lang="sv-SE" dirty="0" smtClean="0">
                <a:solidFill>
                  <a:srgbClr val="000000"/>
                </a:solidFill>
              </a:rPr>
              <a:t>sommarflöden och ökad temperatur försämrar  dricksvattenförsörjningen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 rot="633331">
            <a:off x="60713" y="3760383"/>
            <a:ext cx="368227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Minskad avrinning i de  redan </a:t>
            </a:r>
            <a:r>
              <a:rPr lang="sv-SE" dirty="0">
                <a:solidFill>
                  <a:srgbClr val="000000"/>
                </a:solidFill>
              </a:rPr>
              <a:t>idag relativt torra sydöstra delen av landet.</a:t>
            </a:r>
          </a:p>
        </p:txBody>
      </p:sp>
      <p:sp>
        <p:nvSpPr>
          <p:cNvPr id="9" name="textruta 8"/>
          <p:cNvSpPr txBox="1"/>
          <p:nvPr/>
        </p:nvSpPr>
        <p:spPr>
          <a:xfrm rot="20734192">
            <a:off x="4267" y="5071126"/>
            <a:ext cx="25202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Snötäcket </a:t>
            </a:r>
            <a:r>
              <a:rPr lang="sv-SE" dirty="0" smtClean="0">
                <a:solidFill>
                  <a:srgbClr val="000000"/>
                </a:solidFill>
              </a:rPr>
              <a:t>minskar </a:t>
            </a:r>
          </a:p>
          <a:p>
            <a:pPr algn="ctr"/>
            <a:r>
              <a:rPr lang="sv-SE" dirty="0" smtClean="0">
                <a:solidFill>
                  <a:srgbClr val="000000"/>
                </a:solidFill>
              </a:rPr>
              <a:t>i </a:t>
            </a:r>
            <a:r>
              <a:rPr lang="sv-SE" dirty="0">
                <a:solidFill>
                  <a:srgbClr val="000000"/>
                </a:solidFill>
              </a:rPr>
              <a:t>mängd och tid</a:t>
            </a:r>
          </a:p>
        </p:txBody>
      </p:sp>
      <p:sp>
        <p:nvSpPr>
          <p:cNvPr id="10" name="textruta 9"/>
          <p:cNvSpPr txBox="1"/>
          <p:nvPr/>
        </p:nvSpPr>
        <p:spPr>
          <a:xfrm rot="965816">
            <a:off x="3160828" y="3091114"/>
            <a:ext cx="237626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Vanligare med låg markfuktighet sommartid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 rot="20747059">
            <a:off x="5035945" y="3990570"/>
            <a:ext cx="39634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Ökad vattenkraftproduktion</a:t>
            </a:r>
            <a:r>
              <a:rPr lang="sv-SE" dirty="0">
                <a:solidFill>
                  <a:srgbClr val="000000"/>
                </a:solidFill>
              </a:rPr>
              <a:t>?   </a:t>
            </a:r>
            <a:r>
              <a:rPr lang="sv-SE" dirty="0" smtClean="0">
                <a:solidFill>
                  <a:srgbClr val="000000"/>
                </a:solidFill>
              </a:rPr>
              <a:t>Omdimensionering</a:t>
            </a:r>
            <a:r>
              <a:rPr lang="sv-SE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4" name="textruta 13"/>
          <p:cNvSpPr txBox="1"/>
          <p:nvPr/>
        </p:nvSpPr>
        <p:spPr>
          <a:xfrm rot="544939">
            <a:off x="6194775" y="5157357"/>
            <a:ext cx="28083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Översvämningar på grund av långvarigt regn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027257" y="1976911"/>
            <a:ext cx="457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Översvämning, ras, </a:t>
            </a:r>
            <a:r>
              <a:rPr lang="sv-SE" dirty="0" smtClean="0">
                <a:solidFill>
                  <a:srgbClr val="000000"/>
                </a:solidFill>
              </a:rPr>
              <a:t>skred och erosion skadar bebyggda </a:t>
            </a:r>
            <a:r>
              <a:rPr lang="sv-SE" dirty="0">
                <a:solidFill>
                  <a:srgbClr val="000000"/>
                </a:solidFill>
              </a:rPr>
              <a:t>områden  </a:t>
            </a:r>
            <a:endParaRPr lang="sv-SE" dirty="0" smtClean="0">
              <a:solidFill>
                <a:srgbClr val="000000"/>
              </a:solidFill>
            </a:endParaRPr>
          </a:p>
          <a:p>
            <a:pPr algn="ctr"/>
            <a:r>
              <a:rPr lang="sv-SE" dirty="0" smtClean="0">
                <a:solidFill>
                  <a:srgbClr val="000000"/>
                </a:solidFill>
              </a:rPr>
              <a:t>och </a:t>
            </a:r>
            <a:r>
              <a:rPr lang="sv-SE" dirty="0">
                <a:solidFill>
                  <a:srgbClr val="000000"/>
                </a:solidFill>
              </a:rPr>
              <a:t>kulturmiljöer längs vattendrag </a:t>
            </a:r>
          </a:p>
        </p:txBody>
      </p:sp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174365" y="895248"/>
            <a:ext cx="8969635" cy="601539"/>
          </a:xfrm>
        </p:spPr>
        <p:txBody>
          <a:bodyPr/>
          <a:lstStyle/>
          <a:p>
            <a:pPr algn="ctr"/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2400" b="1" dirty="0" smtClean="0"/>
              <a:t>Hydrologiska förändringar -                                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effekter</a:t>
            </a:r>
            <a:r>
              <a:rPr lang="sv-SE" sz="2400" b="1" dirty="0" smtClean="0"/>
              <a:t> och </a:t>
            </a:r>
            <a:r>
              <a:rPr lang="sv-S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konsekvenser</a:t>
            </a:r>
            <a:endParaRPr lang="sv-S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7663" y="1628800"/>
            <a:ext cx="6336705" cy="2088232"/>
          </a:xfrm>
        </p:spPr>
        <p:txBody>
          <a:bodyPr/>
          <a:lstStyle/>
          <a:p>
            <a:r>
              <a:rPr lang="sv-SE" sz="1800" i="1" dirty="0"/>
              <a:t>Tips till varje kommun:</a:t>
            </a:r>
            <a:br>
              <a:rPr lang="sv-SE" sz="1800" i="1" dirty="0"/>
            </a:br>
            <a:r>
              <a:rPr lang="sv-SE" sz="1800" i="1" dirty="0"/>
              <a:t>Lägg gärna in egna klipp från lokalpress eller liknande kring tidigare rekord och extrema händelser samt deras konsekvenser!</a:t>
            </a:r>
            <a:br>
              <a:rPr lang="sv-SE" sz="1800" i="1" dirty="0"/>
            </a:br>
            <a:r>
              <a:rPr lang="sv-SE" sz="1800" i="1" dirty="0"/>
              <a:t/>
            </a:r>
            <a:br>
              <a:rPr lang="sv-SE" sz="1800" i="1" dirty="0"/>
            </a:br>
            <a:r>
              <a:rPr lang="sv-SE" sz="1800" i="1" dirty="0"/>
              <a:t>Detta kan hända igen </a:t>
            </a:r>
            <a:br>
              <a:rPr lang="sv-SE" sz="1800" i="1" dirty="0"/>
            </a:br>
            <a:r>
              <a:rPr lang="sv-SE" sz="1800" i="1" dirty="0"/>
              <a:t>– oftare och mer omfattande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Anpassning </a:t>
            </a: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4800" dirty="0" smtClean="0"/>
              <a:t>till </a:t>
            </a:r>
            <a:r>
              <a:rPr lang="sv-SE" sz="4800" dirty="0"/>
              <a:t>framtidens klimat</a:t>
            </a:r>
          </a:p>
        </p:txBody>
      </p:sp>
    </p:spTree>
    <p:extLst>
      <p:ext uri="{BB962C8B-B14F-4D97-AF65-F5344CB8AC3E}">
        <p14:creationId xmlns:p14="http://schemas.microsoft.com/office/powerpoint/2010/main" val="23958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9552" y="1484784"/>
            <a:ext cx="4536504" cy="473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GB" i="1" dirty="0"/>
              <a:t>“</a:t>
            </a:r>
            <a:r>
              <a:rPr lang="sv-SE" i="1" dirty="0"/>
              <a:t>Tidsperioden innan klimatförändringarna blir </a:t>
            </a:r>
            <a:r>
              <a:rPr lang="sv-SE" i="1" dirty="0" smtClean="0"/>
              <a:t>påtagliga: </a:t>
            </a:r>
            <a:r>
              <a:rPr lang="sv-SE" i="1" dirty="0"/>
              <a:t>~ 100 år. </a:t>
            </a:r>
            <a:endParaRPr lang="sv-SE" i="1" dirty="0" smtClean="0"/>
          </a:p>
          <a:p>
            <a:pPr>
              <a:spcBef>
                <a:spcPts val="1250"/>
              </a:spcBef>
            </a:pPr>
            <a:r>
              <a:rPr lang="sv-SE" i="1" dirty="0" smtClean="0"/>
              <a:t>Planeringshorisonten </a:t>
            </a:r>
            <a:r>
              <a:rPr lang="sv-SE" i="1" dirty="0"/>
              <a:t>i mänskliga </a:t>
            </a:r>
            <a:r>
              <a:rPr lang="sv-SE" i="1" dirty="0" smtClean="0"/>
              <a:t>system:  </a:t>
            </a:r>
            <a:r>
              <a:rPr lang="sv-SE" i="1" dirty="0"/>
              <a:t>&lt; 20 år</a:t>
            </a:r>
            <a:r>
              <a:rPr lang="sv-SE" i="1" dirty="0" smtClean="0"/>
              <a:t>.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sv-SE" b="1" i="1" dirty="0" smtClean="0"/>
              <a:t>Paradoxen</a:t>
            </a:r>
            <a:r>
              <a:rPr lang="sv-SE" i="1" dirty="0"/>
              <a:t>: Klimatförändringar är långsamma jämfört med </a:t>
            </a:r>
            <a:r>
              <a:rPr lang="sv-SE" i="1" dirty="0" smtClean="0"/>
              <a:t>tidsplaneringen i mänskliga </a:t>
            </a:r>
            <a:r>
              <a:rPr lang="sv-SE" i="1" dirty="0"/>
              <a:t>system, men på grund av minnet och trögheten i klimatsystemen måste vi agera snabbt för att minimera </a:t>
            </a:r>
            <a:r>
              <a:rPr lang="sv-SE" i="1" dirty="0" smtClean="0"/>
              <a:t>de </a:t>
            </a:r>
            <a:r>
              <a:rPr lang="sv-SE" i="1" dirty="0"/>
              <a:t>framtida problemen. "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 </a:t>
            </a:r>
            <a:endParaRPr lang="en-GB" dirty="0"/>
          </a:p>
          <a:p>
            <a:pPr>
              <a:spcBef>
                <a:spcPts val="875"/>
              </a:spcBef>
            </a:pPr>
            <a:r>
              <a:rPr lang="en-GB" sz="1200" dirty="0"/>
              <a:t>(</a:t>
            </a:r>
            <a:r>
              <a:rPr lang="sv-SE" sz="1200" dirty="0"/>
              <a:t>Fritt översatt citat av Johan Kleman, Professor </a:t>
            </a:r>
            <a:r>
              <a:rPr lang="sv-SE" sz="1200" dirty="0" smtClean="0"/>
              <a:t>Institutionen för </a:t>
            </a:r>
            <a:r>
              <a:rPr lang="sv-SE" sz="1200" dirty="0"/>
              <a:t>naturgeografi, Stockholms universitet)</a:t>
            </a:r>
          </a:p>
          <a:p>
            <a:pPr algn="ctr">
              <a:spcBef>
                <a:spcPts val="875"/>
              </a:spcBef>
            </a:pPr>
            <a:endParaRPr lang="sv-SE" sz="1400" dirty="0"/>
          </a:p>
        </p:txBody>
      </p:sp>
      <p:pic>
        <p:nvPicPr>
          <p:cNvPr id="1031" name="Picture 7" descr="C:\Users\a002138\AppData\Local\Microsoft\Windows\Temporary Internet Files\Content.IE5\0QOD8VBH\603929722_a1f6f2dfaa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9301"/>
            <a:ext cx="338681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3000</TotalTime>
  <Words>497</Words>
  <Application>Microsoft Office PowerPoint</Application>
  <PresentationFormat>Bildspel på skärmen (4:3)</PresentationFormat>
  <Paragraphs>121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14</vt:i4>
      </vt:variant>
    </vt:vector>
  </HeadingPairs>
  <TitlesOfParts>
    <vt:vector size="26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PowerPoint-presentation</vt:lpstr>
      <vt:lpstr>PowerPoint-presentation</vt:lpstr>
      <vt:lpstr>Konsekvenser</vt:lpstr>
      <vt:lpstr>  Ökade temperaturer - effekter och konsekvenser</vt:lpstr>
      <vt:lpstr>  Förändrade nederbördsmönster  - effekter och konsekvenser</vt:lpstr>
      <vt:lpstr>  Hydrologiska förändringar -                                 effekter och konsekvenser</vt:lpstr>
      <vt:lpstr>Tips till varje kommun: Lägg gärna in egna klipp från lokalpress eller liknande kring tidigare rekord och extrema händelser samt deras konsekvenser!  Detta kan hända igen  – oftare och mer omfattande</vt:lpstr>
      <vt:lpstr>Anpassning  till framtidens klimat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Jonsson Anna</cp:lastModifiedBy>
  <cp:revision>128</cp:revision>
  <cp:lastPrinted>2018-02-14T10:39:52Z</cp:lastPrinted>
  <dcterms:created xsi:type="dcterms:W3CDTF">2017-03-14T12:15:57Z</dcterms:created>
  <dcterms:modified xsi:type="dcterms:W3CDTF">2018-02-20T08:48:44Z</dcterms:modified>
</cp:coreProperties>
</file>