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1" r:id="rId4"/>
  </p:sldMasterIdLst>
  <p:notesMasterIdLst>
    <p:notesMasterId r:id="rId16"/>
  </p:notesMasterIdLst>
  <p:sldIdLst>
    <p:sldId id="256" r:id="rId5"/>
    <p:sldId id="280" r:id="rId6"/>
    <p:sldId id="281" r:id="rId7"/>
    <p:sldId id="257" r:id="rId8"/>
    <p:sldId id="258" r:id="rId9"/>
    <p:sldId id="278" r:id="rId10"/>
    <p:sldId id="273" r:id="rId11"/>
    <p:sldId id="275" r:id="rId12"/>
    <p:sldId id="279" r:id="rId13"/>
    <p:sldId id="274" r:id="rId14"/>
    <p:sldId id="276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7" autoAdjust="0"/>
    <p:restoredTop sz="94660"/>
  </p:normalViewPr>
  <p:slideViewPr>
    <p:cSldViewPr>
      <p:cViewPr varScale="1">
        <p:scale>
          <a:sx n="97" d="100"/>
          <a:sy n="97" d="100"/>
        </p:scale>
        <p:origin x="-20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D3609-01EE-4F07-9A03-9ED84ADB674F}" type="datetimeFigureOut">
              <a:rPr lang="sv-SE" smtClean="0"/>
              <a:t>2016-10-18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D1EB6-3478-4DD2-A28D-6344F9B781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030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29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en-US" smtClean="0"/>
              <a:t>Kommunerna har ansvar för rapportering och lagstiftningen skärps –&gt; </a:t>
            </a:r>
          </a:p>
        </p:txBody>
      </p:sp>
      <p:sp>
        <p:nvSpPr>
          <p:cNvPr id="5530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F715BA-8D7A-49C3-A30F-34EEB9DC987D}" type="slidenum">
              <a:rPr lang="sv-SE" altLang="en-US" smtClean="0"/>
              <a:pPr eaLnBrk="1" hangingPunct="1"/>
              <a:t>3</a:t>
            </a:fld>
            <a:endParaRPr lang="sv-SE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Kommer djupare</a:t>
            </a:r>
            <a:r>
              <a:rPr lang="sv-SE" baseline="0" dirty="0" smtClean="0"/>
              <a:t> in på detta i kommande pass.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D1EB6-3478-4DD2-A28D-6344F9B781C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265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Sven fram till och med hit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D1EB6-3478-4DD2-A28D-6344F9B781C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8040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632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5871A0-7611-4281-9D14-359FBD63B184}" type="slidenum">
              <a:rPr lang="sv-SE" altLang="en-US" smtClean="0"/>
              <a:pPr eaLnBrk="1" hangingPunct="1"/>
              <a:t>7</a:t>
            </a:fld>
            <a:endParaRPr lang="sv-SE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837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9D3B32-55B6-46CD-B315-3A5E61C52EC3}" type="slidenum">
              <a:rPr lang="sv-SE" altLang="en-US" smtClean="0"/>
              <a:pPr eaLnBrk="1" hangingPunct="1"/>
              <a:t>8</a:t>
            </a:fld>
            <a:endParaRPr lang="sv-SE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7348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B37B3E-633D-4204-A7BC-E74AD41EE24A}" type="slidenum">
              <a:rPr lang="sv-SE" altLang="en-US" smtClean="0"/>
              <a:pPr eaLnBrk="1" hangingPunct="1"/>
              <a:t>10</a:t>
            </a:fld>
            <a:endParaRPr lang="sv-SE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6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9D5-E59A-444C-BD10-52EA5CDCFCF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9E285-8C5F-4F90-A746-E99902CAF33B}" type="datetime1">
              <a:rPr lang="sv-SE" smtClean="0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4E01-B607-4627-96BD-879611A956D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E6777-E126-4123-8A01-0D08418C9B72}" type="datetime1">
              <a:rPr lang="sv-SE" smtClean="0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817C-5447-4384-AE96-F064ACCCC36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BAC10-2457-43DB-BB62-9D08F5FD11D3}" type="datetime1">
              <a:rPr lang="sv-SE" smtClean="0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8E30-EA9E-47C5-B1E4-159EC579DC0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61FD1-E8F9-4C2B-BB3E-515BC36455ED}" type="datetime1">
              <a:rPr lang="sv-SE" smtClean="0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AD83-103D-4CE9-928B-52F863B1BC4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5F327-38FF-498B-AE62-B55E07C7F10A}" type="datetime1">
              <a:rPr lang="sv-SE" smtClean="0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0211-B8E2-4EB0-B03D-6DFACE2A9D1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BC6A4-A7A4-475E-8F37-C7212F325AA7}" type="datetime1">
              <a:rPr lang="sv-SE" smtClean="0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49F-5A01-4F87-9865-B16ED5D9F7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BC4AF-8631-4BF2-851B-3939AEF0F89C}" type="datetime1">
              <a:rPr lang="sv-SE" smtClean="0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1B13-CD46-4A6E-A33C-76E8E99E5A4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48ED4-0602-4A45-A0EB-BD14189ED3F6}" type="datetime1">
              <a:rPr lang="sv-SE" smtClean="0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F777-BB1B-45A8-BA87-DD5B1299A95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D0050-9FCF-409A-AA2C-C171E67A4CC6}" type="datetime1">
              <a:rPr lang="sv-SE" smtClean="0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C6CF-2A45-467C-9946-BDF329A52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ADA1C-2D84-4893-B334-53C29827B070}" type="datetime1">
              <a:rPr lang="sv-SE" smtClean="0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7B01-7F18-422B-9401-A833AD04803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485AE-1910-47FD-9A0C-9CBE92B287B1}" type="datetime1">
              <a:rPr lang="sv-SE" smtClean="0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/>
              <a:pPr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2016-10-18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59011377-C0B4-4013-A1B3-4A1478B18CF0}" type="datetimeFigureOut">
              <a:rPr lang="sv-SE" smtClean="0"/>
              <a:t>2016-10-18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/>
              <a:pPr/>
              <a:t>2016-10-18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0ADAB9D-4F8E-44CC-8A1D-FBA0F8C5570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6E5B0D3A-C5F8-4F42-8499-51B6D631382B}" type="datetime1">
              <a:rPr lang="sv-SE" smtClean="0"/>
              <a:pPr/>
              <a:t>2016-10-18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/>
              <a:pPr/>
              <a:t>2016-10-18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hyperlink" Target="http://www.smhi.se/reflabmodell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Reflab – modeller i ert luftmiljöarbete!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26 oktober </a:t>
            </a:r>
            <a:r>
              <a:rPr lang="sv-SE" dirty="0" smtClean="0"/>
              <a:t>2016, Helene </a:t>
            </a:r>
            <a:r>
              <a:rPr lang="sv-SE" dirty="0" smtClean="0"/>
              <a:t>Alpfjord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20083" y="35414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Referenslaboratoriet för tätortsluft - modeller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14257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smtClean="0"/>
              <a:t>Hur kan vi stödja svenska modellanvändare?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1752198"/>
            <a:ext cx="7634287" cy="4486275"/>
          </a:xfrm>
        </p:spPr>
        <p:txBody>
          <a:bodyPr/>
          <a:lstStyle/>
          <a:p>
            <a:pPr>
              <a:defRPr/>
            </a:pPr>
            <a:r>
              <a:rPr lang="sv-SE" sz="1800" dirty="0" smtClean="0"/>
              <a:t>Webbsida</a:t>
            </a:r>
          </a:p>
          <a:p>
            <a:pPr>
              <a:defRPr/>
            </a:pPr>
            <a:endParaRPr lang="sv-SE" sz="1800" dirty="0" smtClean="0"/>
          </a:p>
          <a:p>
            <a:pPr>
              <a:defRPr/>
            </a:pPr>
            <a:r>
              <a:rPr lang="sv-SE" sz="1800" dirty="0" smtClean="0"/>
              <a:t>Personlig kontakt</a:t>
            </a:r>
          </a:p>
          <a:p>
            <a:pPr>
              <a:defRPr/>
            </a:pPr>
            <a:endParaRPr lang="sv-SE" sz="1800" dirty="0" smtClean="0"/>
          </a:p>
          <a:p>
            <a:pPr>
              <a:defRPr/>
            </a:pPr>
            <a:r>
              <a:rPr lang="sv-SE" sz="1800" dirty="0" smtClean="0"/>
              <a:t>Föreläsningar</a:t>
            </a:r>
          </a:p>
          <a:p>
            <a:pPr>
              <a:defRPr/>
            </a:pPr>
            <a:endParaRPr lang="sv-SE" sz="1800" dirty="0"/>
          </a:p>
          <a:p>
            <a:pPr>
              <a:defRPr/>
            </a:pPr>
            <a:r>
              <a:rPr lang="sv-SE" sz="1800" dirty="0" smtClean="0"/>
              <a:t>Utbildningar</a:t>
            </a:r>
          </a:p>
          <a:p>
            <a:pPr marL="0" indent="0">
              <a:buFont typeface="Wingdings" pitchFamily="2" charset="2"/>
              <a:buNone/>
              <a:defRPr/>
            </a:pPr>
            <a:endParaRPr lang="sv-SE" sz="1800" dirty="0"/>
          </a:p>
        </p:txBody>
      </p:sp>
      <p:pic>
        <p:nvPicPr>
          <p:cNvPr id="46086" name="Picture 4" descr="http://www.ulubionabielizna.pl/data/include/cms/ikona_zamowprzez_telef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94" y="4024261"/>
            <a:ext cx="19304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Rektangel 3"/>
          <p:cNvSpPr>
            <a:spLocks noChangeArrowheads="1"/>
          </p:cNvSpPr>
          <p:nvPr/>
        </p:nvSpPr>
        <p:spPr bwMode="auto">
          <a:xfrm>
            <a:off x="3424238" y="5980113"/>
            <a:ext cx="3535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altLang="en-US" sz="1600" b="1" dirty="0">
                <a:hlinkClick r:id="rId4"/>
              </a:rPr>
              <a:t>http://</a:t>
            </a:r>
            <a:r>
              <a:rPr lang="sv-SE" altLang="en-US" sz="1600" b="1" dirty="0" smtClean="0">
                <a:hlinkClick r:id="rId4"/>
              </a:rPr>
              <a:t>www.smhi.se/reflabmodeller</a:t>
            </a:r>
            <a:r>
              <a:rPr lang="sv-SE" altLang="en-US" sz="1600" b="1" dirty="0" smtClean="0"/>
              <a:t> </a:t>
            </a:r>
            <a:endParaRPr lang="sv-SE" altLang="en-US" sz="1600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420083" y="35414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Referenslaboratoriet för tätortsluft - modeller</a:t>
            </a:r>
            <a:endParaRPr lang="sv-SE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4382269" cy="353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6" descr="http://howtowall.com/wp-content/uploads/2012/03/How-to-become-a-good-presenter-an-speaker-www.howtowall.com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01" y="4560427"/>
            <a:ext cx="165258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2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smtClean="0"/>
              <a:t>Tack för visat intresse!</a:t>
            </a:r>
          </a:p>
        </p:txBody>
      </p:sp>
      <p:sp>
        <p:nvSpPr>
          <p:cNvPr id="48132" name="textruta 4"/>
          <p:cNvSpPr txBox="1">
            <a:spLocks noChangeArrowheads="1"/>
          </p:cNvSpPr>
          <p:nvPr/>
        </p:nvSpPr>
        <p:spPr bwMode="auto">
          <a:xfrm>
            <a:off x="1971675" y="2514600"/>
            <a:ext cx="99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altLang="en-US" i="1"/>
              <a:t>Frågor?</a:t>
            </a:r>
          </a:p>
        </p:txBody>
      </p:sp>
      <p:pic>
        <p:nvPicPr>
          <p:cNvPr id="48133" name="Picture 2" descr="http://www.smhi.se/polopoly_fs/1.18209%21image/skorstenar.jpg_gen/derivatives/rightColumnImage/skorsten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332163"/>
            <a:ext cx="30670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4" descr="Trafik vid motorvä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2305050"/>
            <a:ext cx="2355850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ruta 7"/>
          <p:cNvSpPr txBox="1">
            <a:spLocks noChangeArrowheads="1"/>
          </p:cNvSpPr>
          <p:nvPr/>
        </p:nvSpPr>
        <p:spPr bwMode="auto">
          <a:xfrm>
            <a:off x="2495550" y="2828925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altLang="en-US" i="1"/>
              <a:t>Kommentarer?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20083" y="35414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Referenslaboratoriet för tätortsluft - modeller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12987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Kommunernas luftarbete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Tre stödfunktioner 	</a:t>
            </a:r>
          </a:p>
          <a:p>
            <a:pPr lvl="1"/>
            <a:r>
              <a:rPr lang="sv-SE" dirty="0" smtClean="0"/>
              <a:t>Datavärden för luftkvalitet</a:t>
            </a:r>
          </a:p>
          <a:p>
            <a:pPr lvl="1"/>
            <a:r>
              <a:rPr lang="sv-SE" dirty="0" smtClean="0"/>
              <a:t>Referenslaboratoriet för tätortsluft - mätningar</a:t>
            </a:r>
          </a:p>
          <a:p>
            <a:pPr lvl="1"/>
            <a:r>
              <a:rPr lang="sv-SE" dirty="0"/>
              <a:t>Referenslaboratoriet för </a:t>
            </a:r>
            <a:r>
              <a:rPr lang="sv-SE" dirty="0" smtClean="0"/>
              <a:t>tätortsluft - modeller</a:t>
            </a:r>
          </a:p>
          <a:p>
            <a:pPr lvl="1"/>
            <a:endParaRPr lang="sv-SE" dirty="0" smtClean="0"/>
          </a:p>
        </p:txBody>
      </p:sp>
      <p:sp>
        <p:nvSpPr>
          <p:cNvPr id="5" name="textruta 4"/>
          <p:cNvSpPr txBox="1"/>
          <p:nvPr/>
        </p:nvSpPr>
        <p:spPr>
          <a:xfrm>
            <a:off x="420083" y="35414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Referenslaboratoriet för tätortsluft - </a:t>
            </a:r>
            <a:r>
              <a:rPr lang="sv-SE" sz="1600" b="1" dirty="0" smtClean="0"/>
              <a:t>modeller</a:t>
            </a:r>
            <a:endParaRPr lang="sv-SE" sz="1600" b="1" dirty="0"/>
          </a:p>
        </p:txBody>
      </p:sp>
      <p:pic>
        <p:nvPicPr>
          <p:cNvPr id="2052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52936"/>
            <a:ext cx="3592198" cy="375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39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dirty="0" smtClean="0"/>
              <a:t>Reflab modeller - Fri rådgivningstjänst för luftkvalitetsmodellering</a:t>
            </a:r>
          </a:p>
        </p:txBody>
      </p:sp>
      <p:sp>
        <p:nvSpPr>
          <p:cNvPr id="44037" name="textruta 5"/>
          <p:cNvSpPr txBox="1">
            <a:spLocks noChangeArrowheads="1"/>
          </p:cNvSpPr>
          <p:nvPr/>
        </p:nvSpPr>
        <p:spPr bwMode="auto">
          <a:xfrm>
            <a:off x="2147720" y="2801427"/>
            <a:ext cx="4371975" cy="6461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/>
            <a:r>
              <a:rPr lang="sv-SE" altLang="en-US" dirty="0"/>
              <a:t>Ö</a:t>
            </a:r>
            <a:r>
              <a:rPr lang="sv-SE" altLang="en-US" dirty="0" smtClean="0"/>
              <a:t>ka </a:t>
            </a:r>
            <a:r>
              <a:rPr lang="sv-SE" altLang="en-US" dirty="0"/>
              <a:t>användningen och förståelsen för luftkvalitetsmodeller och </a:t>
            </a:r>
            <a:r>
              <a:rPr lang="sv-SE" altLang="en-US" dirty="0" smtClean="0"/>
              <a:t>deras </a:t>
            </a:r>
            <a:r>
              <a:rPr lang="sv-SE" altLang="en-US" dirty="0"/>
              <a:t>resultat</a:t>
            </a:r>
          </a:p>
        </p:txBody>
      </p:sp>
      <p:sp>
        <p:nvSpPr>
          <p:cNvPr id="44038" name="textruta 6"/>
          <p:cNvSpPr txBox="1">
            <a:spLocks noChangeArrowheads="1"/>
          </p:cNvSpPr>
          <p:nvPr/>
        </p:nvSpPr>
        <p:spPr bwMode="auto">
          <a:xfrm>
            <a:off x="2319169" y="3864072"/>
            <a:ext cx="4029075" cy="646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altLang="en-US" dirty="0" smtClean="0"/>
              <a:t>Ge rådgivning </a:t>
            </a:r>
            <a:r>
              <a:rPr lang="sv-SE" altLang="en-US" dirty="0"/>
              <a:t>om modeller som stöd för kommuners kontroll av luftkvalitet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20083" y="35414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Referenslaboratoriet för tätortsluft - modeller</a:t>
            </a:r>
            <a:endParaRPr lang="sv-SE" sz="1600" b="1" dirty="0"/>
          </a:p>
        </p:txBody>
      </p:sp>
      <p:sp>
        <p:nvSpPr>
          <p:cNvPr id="2" name="Rektangel 1"/>
          <p:cNvSpPr/>
          <p:nvPr/>
        </p:nvSpPr>
        <p:spPr>
          <a:xfrm>
            <a:off x="769311" y="1700808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 smtClean="0"/>
          </a:p>
          <a:p>
            <a:r>
              <a:rPr lang="sv-SE" dirty="0" smtClean="0"/>
              <a:t>Reflab modeller finansieras av Naturvårdsverket och drivs av SMHI i syfte att: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Fördelar med modellering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Geografisk täckning</a:t>
            </a:r>
          </a:p>
          <a:p>
            <a:r>
              <a:rPr lang="sv-SE" dirty="0"/>
              <a:t>Val av mätplats</a:t>
            </a:r>
          </a:p>
          <a:p>
            <a:r>
              <a:rPr lang="sv-SE" dirty="0"/>
              <a:t>Källors bidrag till halter</a:t>
            </a:r>
          </a:p>
          <a:p>
            <a:r>
              <a:rPr lang="sv-SE" dirty="0"/>
              <a:t>Exponering, hälsorisker</a:t>
            </a:r>
          </a:p>
          <a:p>
            <a:r>
              <a:rPr lang="sv-SE" dirty="0" smtClean="0"/>
              <a:t>Scenarier</a:t>
            </a:r>
            <a:endParaRPr lang="sv-SE" dirty="0"/>
          </a:p>
          <a:p>
            <a:r>
              <a:rPr lang="sv-SE" dirty="0"/>
              <a:t>Utvärdering av </a:t>
            </a:r>
            <a:r>
              <a:rPr lang="sv-SE" dirty="0" smtClean="0"/>
              <a:t>åtgärder</a:t>
            </a:r>
            <a:endParaRPr lang="sv-SE" dirty="0"/>
          </a:p>
          <a:p>
            <a:r>
              <a:rPr lang="sv-SE" dirty="0" smtClean="0"/>
              <a:t>Mätningar kan användas för </a:t>
            </a:r>
            <a:r>
              <a:rPr lang="sv-SE" dirty="0"/>
              <a:t>utvärdering/korrigering</a:t>
            </a:r>
          </a:p>
          <a:p>
            <a:endParaRPr lang="sv-SE" dirty="0"/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933378" cy="272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92158"/>
            <a:ext cx="1591073" cy="212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4091980" cy="201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420083" y="35414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Referenslaboratoriet för tätortsluft - modeller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22155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Modellering – möjligheter och begränsningar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Vad </a:t>
            </a:r>
            <a:r>
              <a:rPr lang="sv-SE" dirty="0"/>
              <a:t>är modeller bra på? </a:t>
            </a:r>
          </a:p>
          <a:p>
            <a:pPr lvl="1"/>
            <a:r>
              <a:rPr lang="sv-SE" dirty="0"/>
              <a:t>Modeller ger viktig information om var halterna blir höga</a:t>
            </a:r>
          </a:p>
          <a:p>
            <a:pPr lvl="1"/>
            <a:r>
              <a:rPr lang="sv-SE" dirty="0"/>
              <a:t>Modellerade medelvärden säkrare än timvisa </a:t>
            </a:r>
            <a:r>
              <a:rPr lang="sv-SE" dirty="0" smtClean="0"/>
              <a:t>jämförelser</a:t>
            </a:r>
          </a:p>
          <a:p>
            <a:pPr lvl="1"/>
            <a:r>
              <a:rPr lang="sv-SE" dirty="0"/>
              <a:t>S</a:t>
            </a:r>
            <a:r>
              <a:rPr lang="sv-SE" dirty="0" smtClean="0"/>
              <a:t>amband mellan emissioner och halter</a:t>
            </a:r>
          </a:p>
          <a:p>
            <a:pPr lvl="1"/>
            <a:r>
              <a:rPr lang="sv-SE" dirty="0" smtClean="0"/>
              <a:t>Känslighetsanalyser</a:t>
            </a:r>
          </a:p>
          <a:p>
            <a:pPr lvl="1"/>
            <a:r>
              <a:rPr lang="sv-SE" dirty="0" smtClean="0"/>
              <a:t>Källbidrag</a:t>
            </a:r>
          </a:p>
          <a:p>
            <a:pPr marL="457200" lvl="1" indent="0">
              <a:buNone/>
            </a:pPr>
            <a:endParaRPr lang="sv-SE" dirty="0"/>
          </a:p>
        </p:txBody>
      </p:sp>
      <p:pic>
        <p:nvPicPr>
          <p:cNvPr id="4" name="Picture 2" descr="Himmel med moln över gräsy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82" y="4149080"/>
            <a:ext cx="3428206" cy="228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420083" y="35414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Referenslaboratoriet för tätortsluft - modeller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41935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Modellberäkningar - Kvalitet och osäkerhet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v-SE" dirty="0" smtClean="0"/>
              <a:t>Rätt </a:t>
            </a:r>
            <a:r>
              <a:rPr lang="sv-SE" dirty="0"/>
              <a:t>val av modell?</a:t>
            </a:r>
          </a:p>
          <a:p>
            <a:pPr lvl="1"/>
            <a:r>
              <a:rPr lang="sv-SE" dirty="0"/>
              <a:t>Representativitet mätning/modell?</a:t>
            </a:r>
          </a:p>
          <a:p>
            <a:pPr lvl="1"/>
            <a:r>
              <a:rPr lang="sv-SE" dirty="0"/>
              <a:t>Kvalitet på indata</a:t>
            </a:r>
          </a:p>
          <a:p>
            <a:pPr lvl="2"/>
            <a:r>
              <a:rPr lang="sv-SE" dirty="0"/>
              <a:t>Meteorologi</a:t>
            </a:r>
          </a:p>
          <a:p>
            <a:pPr lvl="2"/>
            <a:r>
              <a:rPr lang="sv-SE" dirty="0"/>
              <a:t>Emissioner</a:t>
            </a:r>
          </a:p>
          <a:p>
            <a:pPr lvl="2"/>
            <a:r>
              <a:rPr lang="sv-SE" dirty="0"/>
              <a:t>Bakgrundshalter</a:t>
            </a:r>
          </a:p>
          <a:p>
            <a:pPr lvl="2"/>
            <a:r>
              <a:rPr lang="sv-SE" dirty="0"/>
              <a:t>Bebyggelse</a:t>
            </a:r>
          </a:p>
          <a:p>
            <a:pPr lvl="2"/>
            <a:r>
              <a:rPr lang="sv-SE" dirty="0"/>
              <a:t>…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20083" y="35414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Referenslaboratoriet för tätortsluft - modeller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274863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5" descr="http://www.smhi.se/polopoly_fs/1.20176%21image/ADMS.JPG_gen/derivatives/rightColumnImage/AD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4121150"/>
            <a:ext cx="2608263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11" descr="Visualisering av gridboxar i MA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4438650"/>
            <a:ext cx="2608262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9" descr="http://www.smhi.se/polopoly_fs/1.19975%21image/ospm_modell.gif_gen/derivatives/rightColumnImage/ospm_mode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5286375"/>
            <a:ext cx="215106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ruta 1"/>
          <p:cNvSpPr txBox="1">
            <a:spLocks noChangeArrowheads="1"/>
          </p:cNvSpPr>
          <p:nvPr/>
        </p:nvSpPr>
        <p:spPr bwMode="auto">
          <a:xfrm>
            <a:off x="666750" y="1914525"/>
            <a:ext cx="6867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sv-SE" altLang="en-US" b="1" dirty="0"/>
              <a:t>Val av modeller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sv-SE" altLang="en-US" dirty="0"/>
              <a:t>Viktigt att tänka på vid val av modell/luftvårdssystem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sv-SE" altLang="en-US" dirty="0"/>
              <a:t>Översikt av vanliga modeller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sv-SE" altLang="en-US" b="1" dirty="0"/>
              <a:t>Användning av modeller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sv-SE" altLang="en-US" dirty="0"/>
              <a:t>Att förstå modellerna och </a:t>
            </a:r>
            <a:r>
              <a:rPr lang="sv-SE" altLang="en-US" dirty="0" smtClean="0"/>
              <a:t>deras </a:t>
            </a:r>
            <a:r>
              <a:rPr lang="sv-SE" altLang="en-US" dirty="0"/>
              <a:t>resultat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sv-SE" altLang="en-US" b="1" dirty="0"/>
              <a:t>Kvalitetssäkring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sv-SE" altLang="en-US" dirty="0"/>
              <a:t>Indata, spårbarhet, kvalitetsmått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sv-SE" altLang="en-US" b="1" dirty="0"/>
              <a:t>Lagstiftning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sv-SE" altLang="en-US" b="1" dirty="0"/>
              <a:t>Rapportera resultat</a:t>
            </a:r>
            <a:endParaRPr lang="sv-SE" altLang="en-US" dirty="0"/>
          </a:p>
        </p:txBody>
      </p:sp>
      <p:sp>
        <p:nvSpPr>
          <p:cNvPr id="4506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smtClean="0"/>
              <a:t>Vilken rådgivning kan vi erbjuda svenska modellanvändare?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20083" y="35414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Referenslaboratoriet för tätortsluft - modeller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2617714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smtClean="0"/>
              <a:t>Exempel på inkomna frågeställningar</a:t>
            </a:r>
          </a:p>
        </p:txBody>
      </p:sp>
      <p:pic>
        <p:nvPicPr>
          <p:cNvPr id="6" name="Bildobjekt 5" descr="C:\Users\a001502\AppData\Local\Microsoft\Windows\Temporary Internet Files\Content.IE5\KCKYFRBC\MC900438905[1].jpg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690882" y="1885872"/>
            <a:ext cx="2068969" cy="1285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Höger 6"/>
          <p:cNvSpPr/>
          <p:nvPr/>
        </p:nvSpPr>
        <p:spPr>
          <a:xfrm>
            <a:off x="2971800" y="2343150"/>
            <a:ext cx="590550" cy="2476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47110" name="textruta 1"/>
          <p:cNvSpPr txBox="1">
            <a:spLocks noChangeArrowheads="1"/>
          </p:cNvSpPr>
          <p:nvPr/>
        </p:nvSpPr>
        <p:spPr bwMode="auto">
          <a:xfrm>
            <a:off x="3797300" y="2174875"/>
            <a:ext cx="4610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altLang="en-US" sz="1600">
                <a:sym typeface="Wingdings" pitchFamily="2" charset="2"/>
              </a:rPr>
              <a:t>Modellen anger halter nära MKN, men ej överskridande. Kan man då vara säker på att de ”riktiga” halterna inte kommer överskrida MKN?</a:t>
            </a:r>
            <a:endParaRPr lang="sv-SE" altLang="en-US" sz="1600"/>
          </a:p>
        </p:txBody>
      </p:sp>
      <p:sp>
        <p:nvSpPr>
          <p:cNvPr id="47111" name="textruta 11"/>
          <p:cNvSpPr txBox="1">
            <a:spLocks noChangeArrowheads="1"/>
          </p:cNvSpPr>
          <p:nvPr/>
        </p:nvSpPr>
        <p:spPr bwMode="auto">
          <a:xfrm>
            <a:off x="3797300" y="3951288"/>
            <a:ext cx="3441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altLang="en-US" sz="1600">
                <a:sym typeface="Wingdings" pitchFamily="2" charset="2"/>
              </a:rPr>
              <a:t>Hur kan man kalibrera modellberäkningar mot mätdata?</a:t>
            </a:r>
            <a:endParaRPr lang="sv-SE" altLang="en-US" sz="1600"/>
          </a:p>
        </p:txBody>
      </p:sp>
      <p:pic>
        <p:nvPicPr>
          <p:cNvPr id="48136" name="Picture 6" descr="http://www.smhi.se/polopoly_fs/1.20016!image/tapm_model.png_gen/derivatives/rightColumnImage/tapm_mode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838" y="5259388"/>
            <a:ext cx="1985962" cy="1514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5" name="Höger 14"/>
          <p:cNvSpPr/>
          <p:nvPr/>
        </p:nvSpPr>
        <p:spPr>
          <a:xfrm>
            <a:off x="2971800" y="4119563"/>
            <a:ext cx="590550" cy="2476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47114" name="textruta 15"/>
          <p:cNvSpPr txBox="1">
            <a:spLocks noChangeArrowheads="1"/>
          </p:cNvSpPr>
          <p:nvPr/>
        </p:nvSpPr>
        <p:spPr bwMode="auto">
          <a:xfrm>
            <a:off x="3797300" y="5724525"/>
            <a:ext cx="3048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altLang="en-US" sz="1600">
                <a:sym typeface="Wingdings" pitchFamily="2" charset="2"/>
              </a:rPr>
              <a:t>Finns det några kvalitetskrav som min modell måste klara?</a:t>
            </a:r>
            <a:endParaRPr lang="sv-SE" altLang="en-US" sz="1600"/>
          </a:p>
        </p:txBody>
      </p:sp>
      <p:sp>
        <p:nvSpPr>
          <p:cNvPr id="17" name="Höger 16"/>
          <p:cNvSpPr/>
          <p:nvPr/>
        </p:nvSpPr>
        <p:spPr>
          <a:xfrm>
            <a:off x="2971800" y="5892800"/>
            <a:ext cx="590550" cy="2476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pic>
        <p:nvPicPr>
          <p:cNvPr id="48140" name="Picture 7"/>
          <p:cNvPicPr>
            <a:picLocks noChangeAspect="1" noChangeArrowheads="1"/>
          </p:cNvPicPr>
          <p:nvPr/>
        </p:nvPicPr>
        <p:blipFill>
          <a:blip r:embed="rId5"/>
          <a:srcRect l="6306" t="8707" r="8559"/>
          <a:stretch>
            <a:fillRect/>
          </a:stretch>
        </p:blipFill>
        <p:spPr bwMode="auto">
          <a:xfrm>
            <a:off x="731838" y="3451225"/>
            <a:ext cx="1985962" cy="1584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3" name="textruta 12"/>
          <p:cNvSpPr txBox="1"/>
          <p:nvPr/>
        </p:nvSpPr>
        <p:spPr>
          <a:xfrm>
            <a:off x="420083" y="35414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Referenslaboratoriet för tätortsluft - modeller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31738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Reflab modeller i Europa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Följer och bidrar till arbetet med harmonisering av luftmodellering i Europa	</a:t>
            </a:r>
          </a:p>
          <a:p>
            <a:pPr lvl="1"/>
            <a:r>
              <a:rPr lang="sv-SE" dirty="0" smtClean="0"/>
              <a:t>FAIRMODE, CEN, Nordiska Reflab</a:t>
            </a:r>
          </a:p>
          <a:p>
            <a:endParaRPr lang="sv-SE" dirty="0" smtClean="0"/>
          </a:p>
          <a:p>
            <a:r>
              <a:rPr lang="sv-SE" dirty="0" smtClean="0"/>
              <a:t>Gemensamma kvalitetsmått för modelleringsresultat</a:t>
            </a:r>
          </a:p>
          <a:p>
            <a:endParaRPr lang="sv-SE" dirty="0" smtClean="0"/>
          </a:p>
          <a:p>
            <a:r>
              <a:rPr lang="sv-SE" dirty="0" smtClean="0"/>
              <a:t>Harmonisering för förbättrad lagstiftning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20083" y="35414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Referenslaboratoriet för tätortsluft - modeller</a:t>
            </a:r>
            <a:endParaRPr lang="sv-SE" sz="1600" b="1" dirty="0"/>
          </a:p>
        </p:txBody>
      </p:sp>
      <p:pic>
        <p:nvPicPr>
          <p:cNvPr id="1026" name="Picture 2" descr="https://ec.europa.eu/jrc/sites/default/files/styles/lightbox/public/ies-tools-delta_benchmarking.jpg?itok=RbO1ElG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31" y="2852936"/>
            <a:ext cx="2993056" cy="378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resultat för fairm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25" y="4437112"/>
            <a:ext cx="3276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0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MHI-PPT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1007</TotalTime>
  <Words>349</Words>
  <Application>Microsoft Office PowerPoint</Application>
  <PresentationFormat>Bildspel på skärmen (4:3)</PresentationFormat>
  <Paragraphs>91</Paragraphs>
  <Slides>11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Default Theme</vt:lpstr>
      <vt:lpstr>SMHI - Svart</vt:lpstr>
      <vt:lpstr>SMHI-PPT-vit</vt:lpstr>
      <vt:lpstr>1_SMHI - Svart</vt:lpstr>
      <vt:lpstr>Reflab – modeller i ert luftmiljöarbete!</vt:lpstr>
      <vt:lpstr>Kommunernas luftarbete</vt:lpstr>
      <vt:lpstr>Reflab modeller - Fri rådgivningstjänst för luftkvalitetsmodellering</vt:lpstr>
      <vt:lpstr>Fördelar med modellering</vt:lpstr>
      <vt:lpstr>Modellering – möjligheter och begränsningar</vt:lpstr>
      <vt:lpstr>Modellberäkningar - Kvalitet och osäkerhet </vt:lpstr>
      <vt:lpstr>Vilken rådgivning kan vi erbjuda svenska modellanvändare?</vt:lpstr>
      <vt:lpstr>Exempel på inkomna frågeställningar</vt:lpstr>
      <vt:lpstr>Reflab modeller i Europa</vt:lpstr>
      <vt:lpstr>Hur kan vi stödja svenska modellanvändare?</vt:lpstr>
      <vt:lpstr>Tack för visat intresse!</vt:lpstr>
    </vt:vector>
  </TitlesOfParts>
  <Company>SMHI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Varför modellering av luftkvalitet?</dc:title>
  <dc:creator>Alpfjord Helene</dc:creator>
  <cp:lastModifiedBy>Alpfjord Helene</cp:lastModifiedBy>
  <cp:revision>49</cp:revision>
  <dcterms:created xsi:type="dcterms:W3CDTF">2014-10-27T09:58:35Z</dcterms:created>
  <dcterms:modified xsi:type="dcterms:W3CDTF">2016-10-18T07:16:53Z</dcterms:modified>
</cp:coreProperties>
</file>