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sldIdLst>
    <p:sldId id="257" r:id="rId5"/>
    <p:sldId id="264" r:id="rId6"/>
    <p:sldId id="263" r:id="rId7"/>
    <p:sldId id="274" r:id="rId8"/>
    <p:sldId id="272" r:id="rId9"/>
    <p:sldId id="275" r:id="rId10"/>
    <p:sldId id="276" r:id="rId11"/>
    <p:sldId id="273" r:id="rId12"/>
    <p:sldId id="278" r:id="rId13"/>
    <p:sldId id="277" r:id="rId14"/>
    <p:sldId id="27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6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9" y="244912"/>
            <a:ext cx="1305103" cy="44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59011377-C0B4-4013-A1B3-4A1478B18CF0}" type="datetimeFigureOut">
              <a:rPr lang="sv-SE" smtClean="0"/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59375" y="275743"/>
            <a:ext cx="637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Utblick luftkvalitet</a:t>
            </a:r>
            <a:endParaRPr lang="sv-SE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55576" y="32849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Luftkvalitetsmodellering i stadsmiljö </a:t>
            </a:r>
            <a:br>
              <a:rPr lang="sv-SE" sz="2400" b="1" dirty="0" smtClean="0"/>
            </a:br>
            <a:r>
              <a:rPr lang="sv-SE" sz="2400" b="1" dirty="0" smtClean="0"/>
              <a:t>– preliminära resultat från SCAC</a:t>
            </a:r>
            <a:br>
              <a:rPr lang="sv-SE" sz="2400" b="1" dirty="0" smtClean="0"/>
            </a:br>
            <a:endParaRPr lang="sv-SE" sz="2400" b="1" dirty="0" smtClean="0"/>
          </a:p>
          <a:p>
            <a:pPr algn="ctr"/>
            <a:r>
              <a:rPr lang="sv-SE" sz="1600" b="1" i="1" dirty="0" smtClean="0"/>
              <a:t>presenteras av Lars Gidhagen</a:t>
            </a:r>
            <a:br>
              <a:rPr lang="sv-SE" sz="1600" b="1" i="1" dirty="0" smtClean="0"/>
            </a:br>
            <a:r>
              <a:rPr lang="sv-SE" sz="1600" b="1" i="1" dirty="0" smtClean="0"/>
              <a:t>med stöd från</a:t>
            </a:r>
            <a:br>
              <a:rPr lang="sv-SE" sz="1600" b="1" i="1" dirty="0" smtClean="0"/>
            </a:br>
            <a:r>
              <a:rPr lang="sv-SE" sz="1600" b="1" i="1" dirty="0" smtClean="0"/>
              <a:t>- Christer Johansson, </a:t>
            </a:r>
            <a:r>
              <a:rPr lang="sv-SE" sz="1600" b="1" i="1" dirty="0" err="1" smtClean="0"/>
              <a:t>Slb</a:t>
            </a:r>
            <a:r>
              <a:rPr lang="sv-SE" sz="1600" b="1" i="1" dirty="0"/>
              <a:t/>
            </a:r>
            <a:br>
              <a:rPr lang="sv-SE" sz="1600" b="1" i="1" dirty="0"/>
            </a:br>
            <a:r>
              <a:rPr lang="sv-SE" sz="1600" b="1" i="1" dirty="0" smtClean="0"/>
              <a:t>- Kristina Eneroth, </a:t>
            </a:r>
            <a:r>
              <a:rPr lang="sv-SE" sz="1600" b="1" i="1" dirty="0" err="1" smtClean="0"/>
              <a:t>Slb</a:t>
            </a:r>
            <a:r>
              <a:rPr lang="sv-SE" sz="1600" b="1" i="1" dirty="0" smtClean="0"/>
              <a:t/>
            </a:r>
            <a:br>
              <a:rPr lang="sv-SE" sz="1600" b="1" i="1" dirty="0" smtClean="0"/>
            </a:br>
            <a:r>
              <a:rPr lang="sv-SE" sz="1600" b="1" i="1" dirty="0" smtClean="0"/>
              <a:t>- David Segersson, SMHI</a:t>
            </a:r>
            <a:br>
              <a:rPr lang="sv-SE" sz="1600" b="1" i="1" dirty="0" smtClean="0"/>
            </a:br>
            <a:r>
              <a:rPr lang="sv-SE" sz="1600" b="1" i="1" dirty="0" smtClean="0"/>
              <a:t>- Gunnar Omstedt, SMHI</a:t>
            </a:r>
            <a:endParaRPr lang="sv-SE" sz="1600" b="1" i="1" dirty="0"/>
          </a:p>
          <a:p>
            <a:pPr algn="ctr"/>
            <a:r>
              <a:rPr lang="sv-SE" sz="2400" b="1" dirty="0" smtClean="0"/>
              <a:t> </a:t>
            </a:r>
            <a:endParaRPr lang="sv-SE" sz="2400" b="1" dirty="0"/>
          </a:p>
        </p:txBody>
      </p:sp>
      <p:pic>
        <p:nvPicPr>
          <p:cNvPr id="1026" name="Picture 2" descr="http://www.scac.se/images/18.372c2b801403903d2758978/1384855504586/Scac+logotyp+header+we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9464"/>
            <a:ext cx="3312368" cy="18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72" y="112474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9" y="1566288"/>
            <a:ext cx="4784767" cy="11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2240"/>
            <a:ext cx="8108140" cy="305224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89040"/>
            <a:ext cx="8108140" cy="306714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199531" y="6274488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* </a:t>
            </a:r>
            <a:r>
              <a:rPr lang="sv-SE" sz="1400" dirty="0" err="1" smtClean="0"/>
              <a:t>Threshold</a:t>
            </a:r>
            <a:r>
              <a:rPr lang="sv-SE" sz="1400" dirty="0" smtClean="0"/>
              <a:t> för LRT effekt</a:t>
            </a:r>
          </a:p>
          <a:p>
            <a:r>
              <a:rPr lang="sv-SE" sz="1400" dirty="0" smtClean="0"/>
              <a:t>= 2 µg/m3, RR = 6% per 10 µg/m3</a:t>
            </a:r>
            <a:endParaRPr lang="en-GB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 Hälsouppskattning med 3 olika samband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2240"/>
            <a:ext cx="8108140" cy="305224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89040"/>
            <a:ext cx="8108140" cy="306714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199531" y="6274488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* </a:t>
            </a:r>
            <a:r>
              <a:rPr lang="sv-SE" sz="1400" dirty="0" err="1" smtClean="0"/>
              <a:t>Threshold</a:t>
            </a:r>
            <a:r>
              <a:rPr lang="sv-SE" sz="1400" dirty="0" smtClean="0"/>
              <a:t> för LRT effekt</a:t>
            </a:r>
          </a:p>
          <a:p>
            <a:r>
              <a:rPr lang="sv-SE" sz="1400" dirty="0" smtClean="0"/>
              <a:t>= 2 µg/m3, RR = 6% per 10 µg/m3</a:t>
            </a:r>
            <a:endParaRPr lang="en-GB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 Hälsouppskattning med 3 olika samband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115616" y="1124744"/>
            <a:ext cx="7848872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Slutsater</a:t>
            </a:r>
            <a:r>
              <a:rPr lang="sv-SE" sz="24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 smtClean="0"/>
              <a:t>Lokala källor dominerar påverkan på dödlighet</a:t>
            </a:r>
            <a:br>
              <a:rPr lang="sv-SE" sz="2400" dirty="0" smtClean="0"/>
            </a:br>
            <a:r>
              <a:rPr lang="sv-SE" sz="2000" dirty="0" smtClean="0"/>
              <a:t>- förbränningspartiklar viktigast,</a:t>
            </a:r>
            <a:br>
              <a:rPr lang="sv-SE" sz="2000" dirty="0" smtClean="0"/>
            </a:br>
            <a:r>
              <a:rPr lang="sv-SE" sz="2000" dirty="0" smtClean="0"/>
              <a:t>  slitagepartiklar mindre viktiga</a:t>
            </a:r>
            <a:br>
              <a:rPr lang="sv-SE" sz="2000" dirty="0" smtClean="0"/>
            </a:br>
            <a:r>
              <a:rPr lang="sv-SE" sz="2000" dirty="0" smtClean="0"/>
              <a:t>- vedeldning mer viktigt än väntat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 smtClean="0"/>
              <a:t>Val av metod  för RR </a:t>
            </a:r>
            <a:r>
              <a:rPr lang="sv-SE" sz="2400" dirty="0" smtClean="0"/>
              <a:t>(Relative Risk) </a:t>
            </a:r>
            <a:r>
              <a:rPr lang="sv-SE" sz="2400" dirty="0" smtClean="0"/>
              <a:t>viktigt</a:t>
            </a:r>
            <a:br>
              <a:rPr lang="sv-SE" sz="2400" dirty="0" smtClean="0"/>
            </a:b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6222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http://www.airviro.smhi.se/iairviro/temp/qgpreebqzwA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8855"/>
          <a:stretch/>
        </p:blipFill>
        <p:spPr bwMode="auto">
          <a:xfrm>
            <a:off x="3491880" y="1299129"/>
            <a:ext cx="2875276" cy="3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491880" y="4135040"/>
            <a:ext cx="20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93 x 112 km</a:t>
            </a:r>
            <a:r>
              <a:rPr lang="sv-SE" b="1" baseline="30000" dirty="0" smtClean="0"/>
              <a:t>2</a:t>
            </a:r>
            <a:r>
              <a:rPr lang="sv-SE" b="1" dirty="0" smtClean="0"/>
              <a:t> </a:t>
            </a:r>
            <a:endParaRPr lang="sv-SE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9129"/>
            <a:ext cx="2487166" cy="41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8052"/>
            <a:ext cx="3181541" cy="398198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740934" y="1483784"/>
            <a:ext cx="20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109 x 182 km</a:t>
            </a:r>
            <a:r>
              <a:rPr lang="sv-SE" b="1" baseline="30000" dirty="0" smtClean="0"/>
              <a:t>2</a:t>
            </a:r>
            <a:r>
              <a:rPr lang="sv-SE" b="1" dirty="0" smtClean="0"/>
              <a:t> 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15359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Modellområden för exponeringsberäkning</a:t>
            </a:r>
            <a:endParaRPr lang="sv-SE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115616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Stockholm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4067944" y="8460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Göteborg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7278104" y="846004"/>
            <a:ext cx="168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Umeå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395536" y="1278052"/>
            <a:ext cx="20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172 x 190 km</a:t>
            </a:r>
            <a:r>
              <a:rPr lang="sv-SE" b="1" baseline="30000" dirty="0" smtClean="0"/>
              <a:t>2</a:t>
            </a:r>
            <a:r>
              <a:rPr lang="sv-SE" b="1" dirty="0" smtClean="0"/>
              <a:t> 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215359" y="5480064"/>
            <a:ext cx="8928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Årsvärden av PM10, PM2.5 och Black </a:t>
            </a:r>
            <a:r>
              <a:rPr lang="sv-SE" b="1" dirty="0" err="1" smtClean="0"/>
              <a:t>Carbon</a:t>
            </a:r>
            <a:r>
              <a:rPr lang="sv-SE" b="1" dirty="0" smtClean="0"/>
              <a:t> (BC) med hög upplösning (~50 m) för perioden 1990-2011 har används för att se hälsosamband mot:</a:t>
            </a:r>
          </a:p>
          <a:p>
            <a:r>
              <a:rPr lang="sv-SE" b="1" dirty="0" smtClean="0"/>
              <a:t>              a) hjärt-kärl-sjukdomar                 b) nedsatt lungfunktion   </a:t>
            </a:r>
            <a:br>
              <a:rPr lang="sv-SE" b="1" dirty="0" smtClean="0"/>
            </a:br>
            <a:r>
              <a:rPr lang="sv-SE" b="1" dirty="0" smtClean="0"/>
              <a:t> 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251871" y="6399332"/>
            <a:ext cx="89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B050"/>
                </a:solidFill>
              </a:rPr>
              <a:t>Källbidrag:  trafik (avgas och slitage), vedeldning, sjöfart, övrigt och LRT</a:t>
            </a:r>
            <a:endParaRPr lang="sv-S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Källbidrag och exponering över 3 städer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92" y="1884894"/>
            <a:ext cx="2750936" cy="230996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4895"/>
            <a:ext cx="2857090" cy="231840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23" y="1872842"/>
            <a:ext cx="2797779" cy="2318408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923928" y="148478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Göteborg</a:t>
            </a:r>
            <a:endParaRPr lang="en-GB" sz="20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843830" y="1484784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Stockholm</a:t>
            </a:r>
            <a:endParaRPr lang="en-GB" sz="2000" b="1" dirty="0"/>
          </a:p>
        </p:txBody>
      </p:sp>
      <p:sp>
        <p:nvSpPr>
          <p:cNvPr id="20" name="textruta 19"/>
          <p:cNvSpPr txBox="1"/>
          <p:nvPr/>
        </p:nvSpPr>
        <p:spPr>
          <a:xfrm>
            <a:off x="7020272" y="148478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Umeå</a:t>
            </a:r>
            <a:endParaRPr lang="en-GB" sz="2000" b="1" dirty="0"/>
          </a:p>
        </p:txBody>
      </p:sp>
      <p:sp>
        <p:nvSpPr>
          <p:cNvPr id="28" name="textruta 27"/>
          <p:cNvSpPr txBox="1"/>
          <p:nvPr/>
        </p:nvSpPr>
        <p:spPr>
          <a:xfrm>
            <a:off x="354606" y="980728"/>
            <a:ext cx="904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Exponering över 35x35 km</a:t>
            </a:r>
            <a:r>
              <a:rPr lang="sv-SE" sz="2000" b="1" baseline="30000" dirty="0" smtClean="0"/>
              <a:t>2</a:t>
            </a:r>
            <a:r>
              <a:rPr lang="sv-SE" sz="2000" b="1" dirty="0" smtClean="0"/>
              <a:t> stora områden, för större jämförbarhet: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084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105273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Modeller Göteborg och Umeå:</a:t>
            </a:r>
            <a:br>
              <a:rPr lang="sv-SE" b="1" dirty="0" smtClean="0"/>
            </a:br>
            <a:r>
              <a:rPr lang="sv-SE" dirty="0" smtClean="0"/>
              <a:t>- Dispersion (väg, punkt), med </a:t>
            </a:r>
            <a:r>
              <a:rPr lang="sv-SE" dirty="0" err="1" smtClean="0"/>
              <a:t>quad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Airviro</a:t>
            </a:r>
            <a:r>
              <a:rPr lang="sv-SE" dirty="0" smtClean="0"/>
              <a:t> Gauss (ytkällor)</a:t>
            </a:r>
            <a:br>
              <a:rPr lang="sv-SE" dirty="0" smtClean="0"/>
            </a:br>
            <a:r>
              <a:rPr lang="sv-SE" dirty="0" smtClean="0"/>
              <a:t>- OSPM (gaturum trafik)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5220072" y="105273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Modeller </a:t>
            </a:r>
            <a:r>
              <a:rPr lang="sv-SE" b="1" dirty="0" err="1" smtClean="0"/>
              <a:t>Stockolm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- </a:t>
            </a:r>
            <a:r>
              <a:rPr lang="sv-SE" dirty="0" err="1" smtClean="0"/>
              <a:t>Airviro</a:t>
            </a:r>
            <a:r>
              <a:rPr lang="sv-SE" dirty="0" smtClean="0"/>
              <a:t> Gauss, med </a:t>
            </a:r>
            <a:r>
              <a:rPr lang="sv-SE" dirty="0" err="1" smtClean="0"/>
              <a:t>quad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OSPM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modeller, </a:t>
            </a:r>
            <a:r>
              <a:rPr lang="sv-SE" sz="2000" b="1" dirty="0" err="1" smtClean="0">
                <a:solidFill>
                  <a:schemeClr val="bg1">
                    <a:lumMod val="50000"/>
                  </a:schemeClr>
                </a:solidFill>
              </a:rPr>
              <a:t>beräkningsgrid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airviro.smhi.se/iairviro/temp/qgpreSedKS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4" y="2303313"/>
            <a:ext cx="5436761" cy="43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000388\AppData\Local\Temp\field-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5612"/>
            <a:ext cx="510115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5617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9" y="3931055"/>
            <a:ext cx="454183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exponering PM10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72" y="2067813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Lokala bidrag: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Trafikbidrag dominerar för Gbg och Sthlm, betydligt mindre i Umeå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Stort vedbidrag i alla tre städer, dominerande i Umeå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Industriella utsläpp viss roll i Gbg och Umeå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20072" y="8367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Befolkningsviktad </a:t>
            </a:r>
            <a:r>
              <a:rPr lang="sv-SE" b="1" dirty="0" smtClean="0"/>
              <a:t>exponering</a:t>
            </a:r>
            <a:br>
              <a:rPr lang="sv-SE" b="1" dirty="0" smtClean="0"/>
            </a:br>
            <a:r>
              <a:rPr lang="sv-SE" dirty="0" smtClean="0"/>
              <a:t>(dock utan gaturumstillägg)</a:t>
            </a:r>
            <a:endParaRPr lang="sv-SE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619672" y="57916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28%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699792" y="5818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27%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3748848" y="60840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21%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706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5" y="3861048"/>
            <a:ext cx="45481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exponering PM2.5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72" y="174668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Lokala bidrag: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Vedbidrag dominerar i Gbg och Umeå, lika stort som trafikbidraget i Sthlm</a:t>
            </a:r>
          </a:p>
          <a:p>
            <a:r>
              <a:rPr lang="sv-S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20072" y="8367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Befolkningsviktad </a:t>
            </a:r>
            <a:r>
              <a:rPr lang="sv-SE" b="1" dirty="0" smtClean="0"/>
              <a:t>exponering</a:t>
            </a:r>
            <a:br>
              <a:rPr lang="sv-SE" b="1" dirty="0" smtClean="0"/>
            </a:br>
            <a:r>
              <a:rPr lang="sv-SE" dirty="0" smtClean="0"/>
              <a:t>(dock utan gaturumstillägg)</a:t>
            </a:r>
            <a:endParaRPr lang="sv-SE" b="1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578728" y="56830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36%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617904" y="5774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30%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3680608" y="59045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27%</a:t>
            </a:r>
            <a:endParaRPr lang="sv-S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" y="908720"/>
            <a:ext cx="45481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" y="3802335"/>
            <a:ext cx="454818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exponering Black </a:t>
            </a:r>
            <a:r>
              <a:rPr lang="sv-SE" sz="2000" b="1" dirty="0" err="1" smtClean="0">
                <a:solidFill>
                  <a:schemeClr val="bg1">
                    <a:lumMod val="50000"/>
                  </a:schemeClr>
                </a:solidFill>
              </a:rPr>
              <a:t>Carbon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72" y="174668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Lokala bidrag: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Trafikbidrag och vedbidrag ungefär lika stora i Gbg och Umeå, trafik dominerar i Stockholm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20072" y="8367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Befolkningsviktad </a:t>
            </a:r>
            <a:r>
              <a:rPr lang="sv-SE" b="1" dirty="0" smtClean="0"/>
              <a:t>exponering</a:t>
            </a:r>
            <a:br>
              <a:rPr lang="sv-SE" b="1" dirty="0" smtClean="0"/>
            </a:br>
            <a:r>
              <a:rPr lang="sv-SE" dirty="0" smtClean="0"/>
              <a:t>(dock utan gaturumstillägg)</a:t>
            </a:r>
            <a:endParaRPr lang="sv-SE" b="1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574960" y="51534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70%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627784" y="5386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55%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3680608" y="55755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57%</a:t>
            </a:r>
            <a:endParaRPr lang="sv-S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836712"/>
            <a:ext cx="45418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5220072" y="374083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Långväga bidraget (LRT):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/>
              <a:t>Osäker skattning, men klart att lokala källbidraget dominerar.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47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 </a:t>
            </a:r>
            <a:r>
              <a:rPr lang="sv-SE" sz="2000" b="1" dirty="0" err="1" smtClean="0">
                <a:solidFill>
                  <a:schemeClr val="bg1">
                    <a:lumMod val="50000"/>
                  </a:schemeClr>
                </a:solidFill>
              </a:rPr>
              <a:t>Healt</a:t>
            </a:r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b="1" dirty="0" err="1" smtClean="0">
                <a:solidFill>
                  <a:schemeClr val="bg1">
                    <a:lumMod val="50000"/>
                  </a:schemeClr>
                </a:solidFill>
              </a:rPr>
              <a:t>Impact</a:t>
            </a:r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b="1" dirty="0" err="1" smtClean="0">
                <a:solidFill>
                  <a:schemeClr val="bg1">
                    <a:lumMod val="50000"/>
                  </a:schemeClr>
                </a:solidFill>
              </a:rPr>
              <a:t>Assessment</a:t>
            </a:r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 (HIA)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92" y="2008486"/>
            <a:ext cx="2750936" cy="230996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08487"/>
            <a:ext cx="2857090" cy="231840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23" y="1996434"/>
            <a:ext cx="2797779" cy="2318408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923928" y="160837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Göteborg</a:t>
            </a:r>
            <a:endParaRPr lang="en-GB" sz="20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843830" y="1608376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Stockholm</a:t>
            </a:r>
            <a:endParaRPr lang="en-GB" sz="2000" b="1" dirty="0"/>
          </a:p>
        </p:txBody>
      </p:sp>
      <p:sp>
        <p:nvSpPr>
          <p:cNvPr id="20" name="textruta 19"/>
          <p:cNvSpPr txBox="1"/>
          <p:nvPr/>
        </p:nvSpPr>
        <p:spPr>
          <a:xfrm>
            <a:off x="7020272" y="160837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Umeå</a:t>
            </a:r>
            <a:endParaRPr lang="en-GB" sz="2000" b="1" dirty="0"/>
          </a:p>
        </p:txBody>
      </p:sp>
      <p:sp>
        <p:nvSpPr>
          <p:cNvPr id="21" name="textruta 20"/>
          <p:cNvSpPr txBox="1"/>
          <p:nvPr/>
        </p:nvSpPr>
        <p:spPr>
          <a:xfrm>
            <a:off x="3432226" y="4368006"/>
            <a:ext cx="2795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Befolkning: 684 127</a:t>
            </a:r>
          </a:p>
          <a:p>
            <a:r>
              <a:rPr lang="sv-SE" sz="1600" b="1" dirty="0" smtClean="0"/>
              <a:t>Naturlig dödlighet per år</a:t>
            </a:r>
          </a:p>
          <a:p>
            <a:r>
              <a:rPr lang="sv-SE" sz="1600" b="1" dirty="0" smtClean="0"/>
              <a:t>Totalt = 0,94% av </a:t>
            </a:r>
            <a:r>
              <a:rPr lang="sv-SE" sz="1600" b="1" dirty="0" err="1" smtClean="0"/>
              <a:t>tot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.</a:t>
            </a:r>
          </a:p>
          <a:p>
            <a:r>
              <a:rPr lang="sv-SE" sz="1600" b="1" dirty="0" smtClean="0"/>
              <a:t>&gt;30 år = 1,4% av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 &gt;30 år</a:t>
            </a:r>
            <a:endParaRPr lang="en-GB" sz="1600" b="1" dirty="0"/>
          </a:p>
        </p:txBody>
      </p:sp>
      <p:sp>
        <p:nvSpPr>
          <p:cNvPr id="22" name="textruta 21"/>
          <p:cNvSpPr txBox="1"/>
          <p:nvPr/>
        </p:nvSpPr>
        <p:spPr>
          <a:xfrm>
            <a:off x="191866" y="4368006"/>
            <a:ext cx="2795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Befolkning: 1 655 490</a:t>
            </a:r>
          </a:p>
          <a:p>
            <a:r>
              <a:rPr lang="sv-SE" sz="1600" b="1" dirty="0" smtClean="0"/>
              <a:t>Naturlig dödlighet per år</a:t>
            </a:r>
          </a:p>
          <a:p>
            <a:r>
              <a:rPr lang="sv-SE" sz="1600" b="1" dirty="0" smtClean="0"/>
              <a:t>Total = 0,75% av </a:t>
            </a:r>
            <a:r>
              <a:rPr lang="sv-SE" sz="1600" b="1" dirty="0" err="1" smtClean="0"/>
              <a:t>tot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.</a:t>
            </a:r>
          </a:p>
          <a:p>
            <a:r>
              <a:rPr lang="sv-SE" sz="1600" b="1" dirty="0" smtClean="0"/>
              <a:t>&gt;30 år = 1,1% av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 &gt;30 år</a:t>
            </a:r>
            <a:endParaRPr lang="en-GB" sz="1600" b="1" dirty="0"/>
          </a:p>
        </p:txBody>
      </p:sp>
      <p:sp>
        <p:nvSpPr>
          <p:cNvPr id="23" name="textruta 22"/>
          <p:cNvSpPr txBox="1"/>
          <p:nvPr/>
        </p:nvSpPr>
        <p:spPr>
          <a:xfrm>
            <a:off x="6296424" y="4293096"/>
            <a:ext cx="2795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Befolkning: 109 823</a:t>
            </a:r>
          </a:p>
          <a:p>
            <a:r>
              <a:rPr lang="sv-SE" sz="1600" b="1" dirty="0" smtClean="0"/>
              <a:t>Naturlig dödlighet per år</a:t>
            </a:r>
          </a:p>
          <a:p>
            <a:r>
              <a:rPr lang="sv-SE" sz="1600" b="1" dirty="0" smtClean="0"/>
              <a:t>Totalt = 1,01% av </a:t>
            </a:r>
            <a:r>
              <a:rPr lang="sv-SE" sz="1600" b="1" dirty="0" err="1" smtClean="0"/>
              <a:t>tot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.</a:t>
            </a:r>
          </a:p>
          <a:p>
            <a:r>
              <a:rPr lang="sv-SE" sz="1600" b="1" dirty="0" smtClean="0"/>
              <a:t>&gt;30 år = 1,5% av </a:t>
            </a:r>
            <a:r>
              <a:rPr lang="sv-SE" sz="1600" b="1" dirty="0" err="1" smtClean="0"/>
              <a:t>bef</a:t>
            </a:r>
            <a:r>
              <a:rPr lang="sv-SE" sz="1600" b="1" dirty="0" smtClean="0"/>
              <a:t> &gt;30 år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22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59375" y="349444"/>
            <a:ext cx="637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SCAC:  Hälsouppskattning med 3 olika samband</a:t>
            </a:r>
            <a:endParaRPr lang="sv-S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449860" y="1023577"/>
            <a:ext cx="7992888" cy="1615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kern="0" dirty="0" smtClean="0"/>
              <a:t>Slitagepartiklar (2.5 – 10 µm)</a:t>
            </a:r>
          </a:p>
          <a:p>
            <a:pPr marL="457200" lvl="1" indent="0">
              <a:buNone/>
            </a:pPr>
            <a:r>
              <a:rPr lang="sv-SE" sz="2000" b="1" kern="0" dirty="0" smtClean="0"/>
              <a:t>+1,68%</a:t>
            </a:r>
            <a:r>
              <a:rPr lang="sv-SE" sz="2000" kern="0" dirty="0" smtClean="0"/>
              <a:t> per 10 µg/m3 - </a:t>
            </a:r>
            <a:r>
              <a:rPr lang="sv-SE" sz="2000" kern="0" dirty="0" err="1" smtClean="0"/>
              <a:t>Meister</a:t>
            </a:r>
            <a:r>
              <a:rPr lang="sv-SE" sz="2000" kern="0" dirty="0" smtClean="0"/>
              <a:t> et al. Stockholm (hela </a:t>
            </a:r>
            <a:r>
              <a:rPr lang="sv-SE" sz="2000" kern="0" dirty="0" err="1" smtClean="0"/>
              <a:t>bef</a:t>
            </a:r>
            <a:r>
              <a:rPr lang="sv-SE" sz="2000" kern="0" dirty="0" smtClean="0"/>
              <a:t>.)</a:t>
            </a:r>
          </a:p>
          <a:p>
            <a:pPr marL="0" indent="0">
              <a:buNone/>
            </a:pPr>
            <a:r>
              <a:rPr lang="sv-SE" sz="2000" kern="0" dirty="0" smtClean="0">
                <a:solidFill>
                  <a:schemeClr val="accent1">
                    <a:lumMod val="75000"/>
                  </a:schemeClr>
                </a:solidFill>
              </a:rPr>
              <a:t>Trafikpartiklar, &lt;2.5 µm (avgaser och slitage) samt vedeldning</a:t>
            </a:r>
          </a:p>
          <a:p>
            <a:pPr marL="457200" lvl="1" indent="0">
              <a:buNone/>
            </a:pPr>
            <a:r>
              <a:rPr lang="sv-SE" sz="2000" b="1" kern="0" dirty="0" smtClean="0">
                <a:solidFill>
                  <a:schemeClr val="accent1">
                    <a:lumMod val="75000"/>
                  </a:schemeClr>
                </a:solidFill>
              </a:rPr>
              <a:t>+6,2%</a:t>
            </a:r>
            <a:r>
              <a:rPr lang="sv-SE" sz="2000" kern="0" dirty="0" smtClean="0">
                <a:solidFill>
                  <a:schemeClr val="accent1">
                    <a:lumMod val="75000"/>
                  </a:schemeClr>
                </a:solidFill>
              </a:rPr>
              <a:t> per 10 µg/m3 – </a:t>
            </a:r>
            <a:r>
              <a:rPr lang="sv-SE" sz="2000" kern="0" dirty="0" err="1" smtClean="0">
                <a:solidFill>
                  <a:schemeClr val="accent1">
                    <a:lumMod val="75000"/>
                  </a:schemeClr>
                </a:solidFill>
              </a:rPr>
              <a:t>Hoek</a:t>
            </a:r>
            <a:r>
              <a:rPr lang="sv-SE" sz="2000" kern="0" dirty="0" smtClean="0">
                <a:solidFill>
                  <a:schemeClr val="accent1">
                    <a:lumMod val="75000"/>
                  </a:schemeClr>
                </a:solidFill>
              </a:rPr>
              <a:t> et al. (2013) (&gt;30 år)</a:t>
            </a:r>
            <a:endParaRPr lang="sv-SE" sz="2000" b="1" u="sng" kern="0" dirty="0" smtClean="0">
              <a:solidFill>
                <a:srgbClr val="FF0000"/>
              </a:solidFill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449862" y="2813436"/>
            <a:ext cx="7992886" cy="14817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Slitagepartiklar (2.5 – 10 µm)</a:t>
            </a:r>
            <a:r>
              <a:rPr lang="sv-SE" sz="2000" b="1" dirty="0"/>
              <a:t> </a:t>
            </a:r>
            <a:endParaRPr lang="sv-SE" sz="2000" b="1" dirty="0" smtClean="0"/>
          </a:p>
          <a:p>
            <a:pPr marL="457200" lvl="1" indent="0">
              <a:buNone/>
            </a:pPr>
            <a:r>
              <a:rPr lang="sv-SE" sz="2000" b="1" dirty="0" smtClean="0"/>
              <a:t>+</a:t>
            </a:r>
            <a:r>
              <a:rPr lang="sv-SE" sz="2000" b="1" dirty="0"/>
              <a:t>1,68%</a:t>
            </a:r>
            <a:r>
              <a:rPr lang="sv-SE" sz="2000" dirty="0"/>
              <a:t> per 10 µg/m3 - Meister et al. Stockholm (hela </a:t>
            </a:r>
            <a:r>
              <a:rPr lang="sv-SE" sz="2000" dirty="0" err="1"/>
              <a:t>bef</a:t>
            </a:r>
            <a:r>
              <a:rPr lang="sv-SE" sz="2000" dirty="0" smtClean="0"/>
              <a:t>.)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Trafikpartiklar, &lt;2.5 µm (avgaser och slitage) samt vedeldning</a:t>
            </a:r>
          </a:p>
          <a:p>
            <a:pPr marL="457200" lvl="1" indent="0">
              <a:buNone/>
            </a:pPr>
            <a:r>
              <a:rPr lang="sv-SE" sz="2000" b="1" dirty="0" smtClean="0">
                <a:solidFill>
                  <a:srgbClr val="FF0000"/>
                </a:solidFill>
              </a:rPr>
              <a:t>+17%</a:t>
            </a:r>
            <a:r>
              <a:rPr lang="sv-SE" sz="2000" dirty="0" smtClean="0">
                <a:solidFill>
                  <a:srgbClr val="FF0000"/>
                </a:solidFill>
              </a:rPr>
              <a:t> per 10 µg/m3 – </a:t>
            </a:r>
            <a:r>
              <a:rPr lang="sv-SE" sz="2000" dirty="0" err="1" smtClean="0">
                <a:solidFill>
                  <a:srgbClr val="FF0000"/>
                </a:solidFill>
              </a:rPr>
              <a:t>Jerrett</a:t>
            </a:r>
            <a:r>
              <a:rPr lang="sv-SE" sz="2000" dirty="0" smtClean="0">
                <a:solidFill>
                  <a:srgbClr val="FF0000"/>
                </a:solidFill>
              </a:rPr>
              <a:t> et al. Los Angeles (&gt;30 år)</a:t>
            </a:r>
            <a:endParaRPr lang="sv-SE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Platshållare för innehåll 2"/>
          <p:cNvSpPr txBox="1">
            <a:spLocks/>
          </p:cNvSpPr>
          <p:nvPr/>
        </p:nvSpPr>
        <p:spPr>
          <a:xfrm>
            <a:off x="467545" y="4439238"/>
            <a:ext cx="7992887" cy="1726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Slitagepartiklar (2.5 – 10 µm)</a:t>
            </a:r>
          </a:p>
          <a:p>
            <a:pPr marL="457200" lvl="1" indent="0">
              <a:buNone/>
            </a:pPr>
            <a:r>
              <a:rPr lang="sv-SE" sz="2000" b="1" dirty="0"/>
              <a:t>+1,68%</a:t>
            </a:r>
            <a:r>
              <a:rPr lang="sv-SE" sz="2000" dirty="0"/>
              <a:t> per 10 </a:t>
            </a:r>
            <a:r>
              <a:rPr lang="sv-SE" sz="2000" dirty="0" smtClean="0"/>
              <a:t>µg/m3 </a:t>
            </a:r>
            <a:r>
              <a:rPr lang="sv-SE" sz="2000" dirty="0"/>
              <a:t>- Meister et al. Stockholm (hela </a:t>
            </a:r>
            <a:r>
              <a:rPr lang="sv-SE" sz="2000" dirty="0" err="1"/>
              <a:t>bef</a:t>
            </a:r>
            <a:r>
              <a:rPr lang="sv-SE" sz="2000" dirty="0"/>
              <a:t>.) </a:t>
            </a: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>
                <a:solidFill>
                  <a:srgbClr val="7030A0"/>
                </a:solidFill>
              </a:rPr>
              <a:t>Sotpartiklar (avgaser och </a:t>
            </a:r>
            <a:r>
              <a:rPr lang="sv-SE" sz="2000" dirty="0" err="1" smtClean="0">
                <a:solidFill>
                  <a:srgbClr val="7030A0"/>
                </a:solidFill>
              </a:rPr>
              <a:t>vedrök</a:t>
            </a:r>
            <a:r>
              <a:rPr lang="sv-SE" sz="2000" dirty="0" smtClean="0">
                <a:solidFill>
                  <a:srgbClr val="7030A0"/>
                </a:solidFill>
              </a:rPr>
              <a:t>) </a:t>
            </a:r>
          </a:p>
          <a:p>
            <a:pPr marL="457200" lvl="1" indent="0">
              <a:buNone/>
            </a:pPr>
            <a:r>
              <a:rPr lang="sv-SE" sz="2000" b="1" dirty="0" smtClean="0">
                <a:solidFill>
                  <a:srgbClr val="7030A0"/>
                </a:solidFill>
              </a:rPr>
              <a:t>+60%</a:t>
            </a:r>
            <a:r>
              <a:rPr lang="sv-SE" sz="2000" dirty="0" smtClean="0">
                <a:solidFill>
                  <a:srgbClr val="7030A0"/>
                </a:solidFill>
              </a:rPr>
              <a:t> per 10 µg/m3 (40% - 90%) – Jansen et al. </a:t>
            </a:r>
            <a:r>
              <a:rPr lang="sv-SE" sz="2000" dirty="0" err="1" smtClean="0">
                <a:solidFill>
                  <a:srgbClr val="7030A0"/>
                </a:solidFill>
              </a:rPr>
              <a:t>pooled</a:t>
            </a:r>
            <a:r>
              <a:rPr lang="sv-SE" sz="2000" dirty="0" smtClean="0">
                <a:solidFill>
                  <a:srgbClr val="7030A0"/>
                </a:solidFill>
              </a:rPr>
              <a:t> (&gt;30 år)</a:t>
            </a:r>
            <a:endParaRPr lang="sv-SE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681992" y="9807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 smtClean="0">
                <a:solidFill>
                  <a:srgbClr val="FF0000"/>
                </a:solidFill>
              </a:rPr>
              <a:t>WHO</a:t>
            </a:r>
            <a:endParaRPr lang="sv-SE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884368" y="275363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 smtClean="0">
                <a:solidFill>
                  <a:srgbClr val="FF0000"/>
                </a:solidFill>
              </a:rPr>
              <a:t>LA</a:t>
            </a:r>
            <a:endParaRPr lang="sv-SE" sz="2000" b="1" u="sng" dirty="0">
              <a:solidFill>
                <a:srgbClr val="FF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7884368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 smtClean="0">
                <a:solidFill>
                  <a:srgbClr val="FF0000"/>
                </a:solidFill>
              </a:rPr>
              <a:t>BC</a:t>
            </a:r>
            <a:endParaRPr lang="sv-SE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1077</TotalTime>
  <Words>543</Words>
  <Application>Microsoft Office PowerPoint</Application>
  <PresentationFormat>Bildspel på skärmen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Default Theme</vt:lpstr>
      <vt:lpstr>SMHI - Svart</vt:lpstr>
      <vt:lpstr>SMHI-PPT-vit</vt:lpstr>
      <vt:lpstr>1_SMHI - Svart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Gidhagen Lars</dc:creator>
  <cp:lastModifiedBy>Gidhagen Lars</cp:lastModifiedBy>
  <cp:revision>87</cp:revision>
  <dcterms:created xsi:type="dcterms:W3CDTF">2015-11-02T05:29:58Z</dcterms:created>
  <dcterms:modified xsi:type="dcterms:W3CDTF">2016-10-25T08:12:20Z</dcterms:modified>
</cp:coreProperties>
</file>