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671" r:id="rId2"/>
    <p:sldMasterId id="2147483680" r:id="rId3"/>
    <p:sldMasterId id="2147483689" r:id="rId4"/>
    <p:sldMasterId id="2147483697" r:id="rId5"/>
    <p:sldMasterId id="2147483705" r:id="rId6"/>
    <p:sldMasterId id="2147483713" r:id="rId7"/>
    <p:sldMasterId id="2147483730" r:id="rId8"/>
    <p:sldMasterId id="2147483738" r:id="rId9"/>
    <p:sldMasterId id="2147483746" r:id="rId10"/>
  </p:sldMasterIdLst>
  <p:notesMasterIdLst>
    <p:notesMasterId r:id="rId32"/>
  </p:notesMasterIdLst>
  <p:handoutMasterIdLst>
    <p:handoutMasterId r:id="rId33"/>
  </p:handoutMasterIdLst>
  <p:sldIdLst>
    <p:sldId id="268" r:id="rId11"/>
    <p:sldId id="281" r:id="rId12"/>
    <p:sldId id="493" r:id="rId13"/>
    <p:sldId id="517" r:id="rId14"/>
    <p:sldId id="515" r:id="rId15"/>
    <p:sldId id="323" r:id="rId16"/>
    <p:sldId id="499" r:id="rId17"/>
    <p:sldId id="496" r:id="rId18"/>
    <p:sldId id="259" r:id="rId19"/>
    <p:sldId id="262" r:id="rId20"/>
    <p:sldId id="263" r:id="rId21"/>
    <p:sldId id="506" r:id="rId22"/>
    <p:sldId id="516" r:id="rId23"/>
    <p:sldId id="311" r:id="rId24"/>
    <p:sldId id="519" r:id="rId25"/>
    <p:sldId id="520" r:id="rId26"/>
    <p:sldId id="518" r:id="rId27"/>
    <p:sldId id="510" r:id="rId28"/>
    <p:sldId id="521" r:id="rId29"/>
    <p:sldId id="378" r:id="rId30"/>
    <p:sldId id="258" r:id="rId31"/>
  </p:sldIdLst>
  <p:sldSz cx="9144000" cy="5143500" type="screen16x9"/>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7D2F"/>
    <a:srgbClr val="5AC5DD"/>
    <a:srgbClr val="ED7D30"/>
    <a:srgbClr val="A73F3C"/>
    <a:srgbClr val="6A508C"/>
    <a:srgbClr val="82A144"/>
    <a:srgbClr val="416DA6"/>
    <a:srgbClr val="3C97AF"/>
    <a:srgbClr val="B6CA92"/>
    <a:srgbClr val="8CA3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0526" autoAdjust="0"/>
  </p:normalViewPr>
  <p:slideViewPr>
    <p:cSldViewPr>
      <p:cViewPr varScale="1">
        <p:scale>
          <a:sx n="137" d="100"/>
          <a:sy n="137" d="100"/>
        </p:scale>
        <p:origin x="1056"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7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7713FA9B-123B-483E-88DB-97EAC5FBBDEA}" type="datetimeFigureOut">
              <a:rPr lang="sv-SE" smtClean="0"/>
              <a:t>2022-05-03</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B5929B90-B912-49C1-9555-7B749EADD90E}" type="slidenum">
              <a:rPr lang="sv-SE" smtClean="0"/>
              <a:t>‹#›</a:t>
            </a:fld>
            <a:endParaRPr lang="sv-SE"/>
          </a:p>
        </p:txBody>
      </p:sp>
    </p:spTree>
    <p:extLst>
      <p:ext uri="{BB962C8B-B14F-4D97-AF65-F5344CB8AC3E}">
        <p14:creationId xmlns:p14="http://schemas.microsoft.com/office/powerpoint/2010/main" val="282328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E12CD7E-4193-46CB-8698-CB3797083196}" type="datetimeFigureOut">
              <a:rPr lang="en-US" smtClean="0"/>
              <a:t>5/3/2022</a:t>
            </a:fld>
            <a:endParaRPr lang="en-US"/>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B3E37BDE-1E16-4497-8123-4D9E05ECC396}" type="slidenum">
              <a:rPr lang="en-US" smtClean="0"/>
              <a:t>‹#›</a:t>
            </a:fld>
            <a:endParaRPr lang="en-US"/>
          </a:p>
        </p:txBody>
      </p:sp>
    </p:spTree>
    <p:extLst>
      <p:ext uri="{BB962C8B-B14F-4D97-AF65-F5344CB8AC3E}">
        <p14:creationId xmlns:p14="http://schemas.microsoft.com/office/powerpoint/2010/main" val="284401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urra.eu/"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urra.e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UERRA=</a:t>
            </a:r>
            <a:r>
              <a:rPr lang="en-US" dirty="0"/>
              <a:t>Uncertainties in Ensembles</a:t>
            </a:r>
            <a:r>
              <a:rPr lang="en-US" baseline="0" dirty="0"/>
              <a:t> </a:t>
            </a:r>
            <a:r>
              <a:rPr lang="en-US" dirty="0"/>
              <a:t>of Regional </a:t>
            </a:r>
            <a:r>
              <a:rPr lang="en-US" dirty="0" err="1"/>
              <a:t>ReAnalysis</a:t>
            </a:r>
            <a:r>
              <a:rPr lang="en-US" dirty="0"/>
              <a:t>,</a:t>
            </a:r>
            <a:r>
              <a:rPr lang="en-US" baseline="0" dirty="0"/>
              <a:t> a preoperational FP7 project, </a:t>
            </a:r>
            <a:r>
              <a:rPr lang="en-US" sz="1000" dirty="0">
                <a:hlinkClick r:id="rId3"/>
              </a:rPr>
              <a:t>www.eurra.eu</a:t>
            </a:r>
            <a:r>
              <a:rPr lang="en-US" sz="1000" dirty="0"/>
              <a:t> </a:t>
            </a:r>
          </a:p>
          <a:p>
            <a:r>
              <a:rPr lang="sv-SE" dirty="0"/>
              <a:t>EDA=Ensemble data assimilation</a:t>
            </a:r>
          </a:p>
          <a:p>
            <a:endParaRPr lang="sv-SE" dirty="0"/>
          </a:p>
          <a:p>
            <a:r>
              <a:rPr lang="sv-SE" dirty="0"/>
              <a:t>Note </a:t>
            </a:r>
            <a:r>
              <a:rPr lang="sv-SE" dirty="0" err="1"/>
              <a:t>that</a:t>
            </a:r>
            <a:r>
              <a:rPr lang="sv-SE" dirty="0"/>
              <a:t> the </a:t>
            </a:r>
            <a:r>
              <a:rPr lang="sv-SE" dirty="0" err="1"/>
              <a:t>surface</a:t>
            </a:r>
            <a:r>
              <a:rPr lang="sv-SE" dirty="0"/>
              <a:t> </a:t>
            </a:r>
            <a:r>
              <a:rPr lang="sv-SE" dirty="0" err="1"/>
              <a:t>downscaling</a:t>
            </a:r>
            <a:r>
              <a:rPr lang="sv-SE" baseline="0" dirty="0"/>
              <a:t> in the UERRA system is </a:t>
            </a:r>
            <a:r>
              <a:rPr lang="sv-SE" baseline="0" dirty="0" err="1"/>
              <a:t>decoupled</a:t>
            </a:r>
            <a:r>
              <a:rPr lang="sv-SE" baseline="0" dirty="0"/>
              <a:t> (</a:t>
            </a:r>
            <a:r>
              <a:rPr lang="sv-SE" baseline="0" dirty="0" err="1"/>
              <a:t>offline</a:t>
            </a:r>
            <a:r>
              <a:rPr lang="sv-SE" baseline="0" dirty="0"/>
              <a:t>) from the 3D </a:t>
            </a:r>
            <a:r>
              <a:rPr lang="sv-SE" baseline="0" dirty="0" err="1"/>
              <a:t>product</a:t>
            </a:r>
            <a:r>
              <a:rPr lang="sv-SE" baseline="0" dirty="0"/>
              <a:t>. In </a:t>
            </a:r>
            <a:r>
              <a:rPr lang="sv-SE" baseline="0" dirty="0" err="1"/>
              <a:t>contrast</a:t>
            </a:r>
            <a:r>
              <a:rPr lang="sv-SE" baseline="0" dirty="0"/>
              <a:t> </a:t>
            </a:r>
            <a:r>
              <a:rPr lang="sv-SE" baseline="0" dirty="0" err="1"/>
              <a:t>to</a:t>
            </a:r>
            <a:r>
              <a:rPr lang="sv-SE" baseline="0" dirty="0"/>
              <a:t> </a:t>
            </a:r>
            <a:r>
              <a:rPr lang="sv-SE" baseline="0" dirty="0" err="1"/>
              <a:t>that</a:t>
            </a:r>
            <a:r>
              <a:rPr lang="sv-SE" baseline="0" dirty="0"/>
              <a:t> the </a:t>
            </a:r>
            <a:r>
              <a:rPr lang="sv-SE" baseline="0" dirty="0" err="1"/>
              <a:t>surface</a:t>
            </a:r>
            <a:r>
              <a:rPr lang="sv-SE" baseline="0" dirty="0"/>
              <a:t> </a:t>
            </a:r>
            <a:r>
              <a:rPr lang="sv-SE" baseline="0" dirty="0" err="1"/>
              <a:t>analysis</a:t>
            </a:r>
            <a:r>
              <a:rPr lang="sv-SE" baseline="0" dirty="0"/>
              <a:t> </a:t>
            </a:r>
            <a:r>
              <a:rPr lang="sv-SE" baseline="0" dirty="0" err="1"/>
              <a:t>will</a:t>
            </a:r>
            <a:r>
              <a:rPr lang="sv-SE" baseline="0" dirty="0"/>
              <a:t> be </a:t>
            </a:r>
            <a:r>
              <a:rPr lang="sv-SE" baseline="0" dirty="0" err="1"/>
              <a:t>included</a:t>
            </a:r>
            <a:r>
              <a:rPr lang="sv-SE" baseline="0" dirty="0"/>
              <a:t> </a:t>
            </a:r>
            <a:r>
              <a:rPr lang="sv-SE" baseline="0" dirty="0" err="1"/>
              <a:t>into</a:t>
            </a:r>
            <a:r>
              <a:rPr lang="sv-SE" baseline="0" dirty="0"/>
              <a:t> the new system.</a:t>
            </a:r>
            <a:endParaRPr lang="sv-SE" dirty="0"/>
          </a:p>
        </p:txBody>
      </p:sp>
      <p:sp>
        <p:nvSpPr>
          <p:cNvPr id="4" name="Platshållare för bildnummer 3"/>
          <p:cNvSpPr>
            <a:spLocks noGrp="1"/>
          </p:cNvSpPr>
          <p:nvPr>
            <p:ph type="sldNum" sz="quarter" idx="10"/>
          </p:nvPr>
        </p:nvSpPr>
        <p:spPr/>
        <p:txBody>
          <a:bodyPr/>
          <a:lstStyle/>
          <a:p>
            <a:fld id="{B3E37BDE-1E16-4497-8123-4D9E05ECC396}" type="slidenum">
              <a:rPr lang="en-US" smtClean="0"/>
              <a:t>3</a:t>
            </a:fld>
            <a:endParaRPr lang="en-US"/>
          </a:p>
        </p:txBody>
      </p:sp>
    </p:spTree>
    <p:extLst>
      <p:ext uri="{BB962C8B-B14F-4D97-AF65-F5344CB8AC3E}">
        <p14:creationId xmlns:p14="http://schemas.microsoft.com/office/powerpoint/2010/main" val="81849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CERRA-EDA and especially the computation of the B-matrix will be presented by Adam tomorrow!</a:t>
            </a:r>
          </a:p>
        </p:txBody>
      </p:sp>
      <p:sp>
        <p:nvSpPr>
          <p:cNvPr id="4" name="Platshållare för bildnummer 3"/>
          <p:cNvSpPr>
            <a:spLocks noGrp="1"/>
          </p:cNvSpPr>
          <p:nvPr>
            <p:ph type="sldNum" sz="quarter" idx="5"/>
          </p:nvPr>
        </p:nvSpPr>
        <p:spPr/>
        <p:txBody>
          <a:bodyPr/>
          <a:lstStyle/>
          <a:p>
            <a:fld id="{B3E37BDE-1E16-4497-8123-4D9E05ECC396}" type="slidenum">
              <a:rPr lang="en-US" smtClean="0"/>
              <a:t>5</a:t>
            </a:fld>
            <a:endParaRPr lang="en-US"/>
          </a:p>
        </p:txBody>
      </p:sp>
    </p:spTree>
    <p:extLst>
      <p:ext uri="{BB962C8B-B14F-4D97-AF65-F5344CB8AC3E}">
        <p14:creationId xmlns:p14="http://schemas.microsoft.com/office/powerpoint/2010/main" val="244974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Height</a:t>
            </a:r>
            <a:r>
              <a:rPr lang="sv-SE" dirty="0"/>
              <a:t> </a:t>
            </a:r>
            <a:r>
              <a:rPr lang="sv-SE" dirty="0" err="1"/>
              <a:t>levels</a:t>
            </a:r>
            <a:r>
              <a:rPr lang="sv-SE" dirty="0"/>
              <a:t> from 15-500m</a:t>
            </a:r>
          </a:p>
          <a:p>
            <a:endParaRPr lang="sv-SE" dirty="0"/>
          </a:p>
        </p:txBody>
      </p:sp>
      <p:sp>
        <p:nvSpPr>
          <p:cNvPr id="4" name="Platshållare för bildnummer 3"/>
          <p:cNvSpPr>
            <a:spLocks noGrp="1"/>
          </p:cNvSpPr>
          <p:nvPr>
            <p:ph type="sldNum" sz="quarter" idx="10"/>
          </p:nvPr>
        </p:nvSpPr>
        <p:spPr/>
        <p:txBody>
          <a:bodyPr/>
          <a:lstStyle/>
          <a:p>
            <a:fld id="{B3E37BDE-1E16-4497-8123-4D9E05ECC396}" type="slidenum">
              <a:rPr lang="en-US" smtClean="0"/>
              <a:t>6</a:t>
            </a:fld>
            <a:endParaRPr lang="en-US"/>
          </a:p>
        </p:txBody>
      </p:sp>
    </p:spTree>
    <p:extLst>
      <p:ext uri="{BB962C8B-B14F-4D97-AF65-F5344CB8AC3E}">
        <p14:creationId xmlns:p14="http://schemas.microsoft.com/office/powerpoint/2010/main" val="255762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EURO4M: 22km, 1989-2010??</a:t>
            </a:r>
          </a:p>
        </p:txBody>
      </p:sp>
      <p:sp>
        <p:nvSpPr>
          <p:cNvPr id="4" name="Platshållare för bildnummer 3"/>
          <p:cNvSpPr>
            <a:spLocks noGrp="1"/>
          </p:cNvSpPr>
          <p:nvPr>
            <p:ph type="sldNum" sz="quarter" idx="10"/>
          </p:nvPr>
        </p:nvSpPr>
        <p:spPr/>
        <p:txBody>
          <a:bodyPr/>
          <a:lstStyle/>
          <a:p>
            <a:fld id="{B3E37BDE-1E16-4497-8123-4D9E05ECC396}" type="slidenum">
              <a:rPr lang="en-US" smtClean="0"/>
              <a:t>12</a:t>
            </a:fld>
            <a:endParaRPr lang="en-US"/>
          </a:p>
        </p:txBody>
      </p:sp>
    </p:spTree>
    <p:extLst>
      <p:ext uri="{BB962C8B-B14F-4D97-AF65-F5344CB8AC3E}">
        <p14:creationId xmlns:p14="http://schemas.microsoft.com/office/powerpoint/2010/main" val="262233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16. </a:t>
            </a:r>
            <a:r>
              <a:rPr lang="en-US" sz="1200" b="0" i="0" u="none" strike="noStrike" kern="1200" baseline="0" dirty="0">
                <a:solidFill>
                  <a:schemeClr val="tx1"/>
                </a:solidFill>
                <a:latin typeface="+mn-lt"/>
                <a:ea typeface="+mn-ea"/>
                <a:cs typeface="+mn-cs"/>
              </a:rPr>
              <a:t>Yearly averages of the standard deviation and mean of the forecast difference fc30-fc06 for wind speed at 100 meters height for winter (left) and summer (right). 06 UTC and 18 UTC are the forecasts’ respective valid time. Note the different scales on the y axes. From UERRA data over the EURO domain.</a:t>
            </a:r>
          </a:p>
          <a:p>
            <a:endParaRPr lang="en-US" sz="1200" b="0" i="0" u="none" strike="noStrike" kern="1200" baseline="0" dirty="0">
              <a:solidFill>
                <a:schemeClr val="tx1"/>
              </a:solidFill>
              <a:latin typeface="+mn-lt"/>
              <a:ea typeface="+mn-ea"/>
              <a:cs typeface="+mn-cs"/>
            </a:endParaRPr>
          </a:p>
          <a:p>
            <a:pPr algn="l"/>
            <a:r>
              <a:rPr lang="en-US" u="sng" dirty="0"/>
              <a:t>Adam von Kraemer</a:t>
            </a:r>
            <a:r>
              <a:rPr lang="en-US" dirty="0"/>
              <a:t>: Temporal consistency of the UERRA Regional Reanalysis: Investigating the Forecast Skill</a:t>
            </a:r>
          </a:p>
          <a:p>
            <a:pPr marL="342900" indent="-342900" algn="l">
              <a:buFont typeface="Arial" panose="020B0604020202020204" pitchFamily="34" charset="0"/>
              <a:buChar char="•"/>
            </a:pPr>
            <a:r>
              <a:rPr lang="en-US" dirty="0"/>
              <a:t>T2m, wind speed at 100 meters, 500 </a:t>
            </a:r>
            <a:r>
              <a:rPr lang="en-US" dirty="0" err="1"/>
              <a:t>hPa</a:t>
            </a:r>
            <a:r>
              <a:rPr lang="en-US" dirty="0"/>
              <a:t> geopotential</a:t>
            </a:r>
          </a:p>
          <a:p>
            <a:pPr marL="342900" indent="-342900" algn="l">
              <a:buFont typeface="Arial" panose="020B0604020202020204" pitchFamily="34" charset="0"/>
              <a:buChar char="•"/>
            </a:pPr>
            <a:r>
              <a:rPr lang="en-US" dirty="0"/>
              <a:t>Land points only</a:t>
            </a:r>
          </a:p>
          <a:p>
            <a:pPr marL="342900" indent="-342900" algn="l">
              <a:buFont typeface="Arial" panose="020B0604020202020204" pitchFamily="34" charset="0"/>
              <a:buChar char="•"/>
            </a:pPr>
            <a:r>
              <a:rPr lang="en-US" dirty="0"/>
              <a:t>Comparison ERA40 vs. ERA-</a:t>
            </a:r>
            <a:r>
              <a:rPr lang="en-US" dirty="0" err="1"/>
              <a:t>int</a:t>
            </a:r>
            <a:endParaRPr lang="en-US" dirty="0"/>
          </a:p>
          <a:p>
            <a:pPr marL="342900" indent="-342900" algn="l">
              <a:buFont typeface="Arial" panose="020B0604020202020204" pitchFamily="34" charset="0"/>
              <a:buChar char="•"/>
            </a:pPr>
            <a:r>
              <a:rPr lang="en-US" dirty="0"/>
              <a:t>Influence from observing system after 1979</a:t>
            </a:r>
          </a:p>
          <a:p>
            <a:pPr marL="342900" indent="-342900" algn="l">
              <a:buFont typeface="Arial" panose="020B0604020202020204" pitchFamily="34" charset="0"/>
              <a:buChar char="•"/>
            </a:pPr>
            <a:r>
              <a:rPr lang="en-US" dirty="0"/>
              <a:t>Difference between fc30 and fc6 (forecast skill)</a:t>
            </a:r>
          </a:p>
          <a:p>
            <a:pPr marL="342900" indent="-342900" algn="l">
              <a:buFont typeface="Arial" panose="020B0604020202020204" pitchFamily="34" charset="0"/>
              <a:buChar char="•"/>
            </a:pPr>
            <a:r>
              <a:rPr lang="en-US" dirty="0"/>
              <a:t>Forecast skill effects accuracy of the first guess and has herewith consequences on the data quality</a:t>
            </a:r>
          </a:p>
          <a:p>
            <a:pPr marL="342900" indent="-342900" algn="l">
              <a:buFont typeface="Arial" panose="020B0604020202020204" pitchFamily="34" charset="0"/>
              <a:buChar char="•"/>
            </a:pPr>
            <a:r>
              <a:rPr lang="en-US" dirty="0"/>
              <a:t>The data has lower quality in the beginning</a:t>
            </a:r>
          </a:p>
          <a:p>
            <a:pPr marL="342900" indent="-342900" algn="l">
              <a:buFont typeface="Arial" panose="020B0604020202020204" pitchFamily="34" charset="0"/>
              <a:buChar char="•"/>
            </a:pPr>
            <a:r>
              <a:rPr lang="en-US" dirty="0"/>
              <a:t>Largest change of forecast skill in 1979</a:t>
            </a:r>
          </a:p>
          <a:p>
            <a:endParaRPr lang="sv-SE" dirty="0"/>
          </a:p>
        </p:txBody>
      </p:sp>
      <p:sp>
        <p:nvSpPr>
          <p:cNvPr id="4" name="Platshållare för bildnummer 3"/>
          <p:cNvSpPr>
            <a:spLocks noGrp="1"/>
          </p:cNvSpPr>
          <p:nvPr>
            <p:ph type="sldNum" sz="quarter" idx="10"/>
          </p:nvPr>
        </p:nvSpPr>
        <p:spPr/>
        <p:txBody>
          <a:bodyPr/>
          <a:lstStyle/>
          <a:p>
            <a:fld id="{B3E37BDE-1E16-4497-8123-4D9E05ECC396}" type="slidenum">
              <a:rPr lang="en-US" smtClean="0"/>
              <a:t>13</a:t>
            </a:fld>
            <a:endParaRPr lang="en-US"/>
          </a:p>
        </p:txBody>
      </p:sp>
    </p:spTree>
    <p:extLst>
      <p:ext uri="{BB962C8B-B14F-4D97-AF65-F5344CB8AC3E}">
        <p14:creationId xmlns:p14="http://schemas.microsoft.com/office/powerpoint/2010/main" val="88940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UERRA=</a:t>
            </a:r>
            <a:r>
              <a:rPr lang="en-US" dirty="0"/>
              <a:t>Uncertainties in Ensembles</a:t>
            </a:r>
            <a:r>
              <a:rPr lang="en-US" baseline="0" dirty="0"/>
              <a:t> </a:t>
            </a:r>
            <a:r>
              <a:rPr lang="en-US" dirty="0"/>
              <a:t>of Regional </a:t>
            </a:r>
            <a:r>
              <a:rPr lang="en-US" dirty="0" err="1"/>
              <a:t>ReAnalysis</a:t>
            </a:r>
            <a:r>
              <a:rPr lang="en-US" dirty="0"/>
              <a:t>,</a:t>
            </a:r>
            <a:r>
              <a:rPr lang="en-US" baseline="0" dirty="0"/>
              <a:t> a preoperational FP7 project, </a:t>
            </a:r>
            <a:r>
              <a:rPr lang="en-US" sz="1000" dirty="0">
                <a:hlinkClick r:id="rId3"/>
              </a:rPr>
              <a:t>www.eurra.eu</a:t>
            </a:r>
            <a:r>
              <a:rPr lang="en-US" sz="1000" dirty="0"/>
              <a:t> </a:t>
            </a:r>
          </a:p>
          <a:p>
            <a:r>
              <a:rPr lang="sv-SE" dirty="0"/>
              <a:t>EDA=Ensemble data assimilation</a:t>
            </a:r>
          </a:p>
          <a:p>
            <a:endParaRPr lang="sv-SE" dirty="0"/>
          </a:p>
          <a:p>
            <a:r>
              <a:rPr lang="sv-SE" dirty="0"/>
              <a:t>Note </a:t>
            </a:r>
            <a:r>
              <a:rPr lang="sv-SE" dirty="0" err="1"/>
              <a:t>that</a:t>
            </a:r>
            <a:r>
              <a:rPr lang="sv-SE" dirty="0"/>
              <a:t> the </a:t>
            </a:r>
            <a:r>
              <a:rPr lang="sv-SE" dirty="0" err="1"/>
              <a:t>surface</a:t>
            </a:r>
            <a:r>
              <a:rPr lang="sv-SE" dirty="0"/>
              <a:t> </a:t>
            </a:r>
            <a:r>
              <a:rPr lang="sv-SE" dirty="0" err="1"/>
              <a:t>downscaling</a:t>
            </a:r>
            <a:r>
              <a:rPr lang="sv-SE" baseline="0" dirty="0"/>
              <a:t> in the UERRA system is </a:t>
            </a:r>
            <a:r>
              <a:rPr lang="sv-SE" baseline="0" dirty="0" err="1"/>
              <a:t>decoupled</a:t>
            </a:r>
            <a:r>
              <a:rPr lang="sv-SE" baseline="0" dirty="0"/>
              <a:t> (</a:t>
            </a:r>
            <a:r>
              <a:rPr lang="sv-SE" baseline="0" dirty="0" err="1"/>
              <a:t>offline</a:t>
            </a:r>
            <a:r>
              <a:rPr lang="sv-SE" baseline="0" dirty="0"/>
              <a:t>) from the 3D </a:t>
            </a:r>
            <a:r>
              <a:rPr lang="sv-SE" baseline="0" dirty="0" err="1"/>
              <a:t>product</a:t>
            </a:r>
            <a:r>
              <a:rPr lang="sv-SE" baseline="0" dirty="0"/>
              <a:t>. In </a:t>
            </a:r>
            <a:r>
              <a:rPr lang="sv-SE" baseline="0" dirty="0" err="1"/>
              <a:t>contrast</a:t>
            </a:r>
            <a:r>
              <a:rPr lang="sv-SE" baseline="0" dirty="0"/>
              <a:t> </a:t>
            </a:r>
            <a:r>
              <a:rPr lang="sv-SE" baseline="0" dirty="0" err="1"/>
              <a:t>to</a:t>
            </a:r>
            <a:r>
              <a:rPr lang="sv-SE" baseline="0" dirty="0"/>
              <a:t> </a:t>
            </a:r>
            <a:r>
              <a:rPr lang="sv-SE" baseline="0" dirty="0" err="1"/>
              <a:t>that</a:t>
            </a:r>
            <a:r>
              <a:rPr lang="sv-SE" baseline="0" dirty="0"/>
              <a:t> the </a:t>
            </a:r>
            <a:r>
              <a:rPr lang="sv-SE" baseline="0" dirty="0" err="1"/>
              <a:t>surface</a:t>
            </a:r>
            <a:r>
              <a:rPr lang="sv-SE" baseline="0" dirty="0"/>
              <a:t> </a:t>
            </a:r>
            <a:r>
              <a:rPr lang="sv-SE" baseline="0" dirty="0" err="1"/>
              <a:t>analysis</a:t>
            </a:r>
            <a:r>
              <a:rPr lang="sv-SE" baseline="0" dirty="0"/>
              <a:t> </a:t>
            </a:r>
            <a:r>
              <a:rPr lang="sv-SE" baseline="0" dirty="0" err="1"/>
              <a:t>will</a:t>
            </a:r>
            <a:r>
              <a:rPr lang="sv-SE" baseline="0" dirty="0"/>
              <a:t> be </a:t>
            </a:r>
            <a:r>
              <a:rPr lang="sv-SE" baseline="0" dirty="0" err="1"/>
              <a:t>included</a:t>
            </a:r>
            <a:r>
              <a:rPr lang="sv-SE" baseline="0" dirty="0"/>
              <a:t> </a:t>
            </a:r>
            <a:r>
              <a:rPr lang="sv-SE" baseline="0" dirty="0" err="1"/>
              <a:t>into</a:t>
            </a:r>
            <a:r>
              <a:rPr lang="sv-SE" baseline="0" dirty="0"/>
              <a:t> the new system.</a:t>
            </a:r>
            <a:endParaRPr lang="sv-SE" dirty="0"/>
          </a:p>
        </p:txBody>
      </p:sp>
      <p:sp>
        <p:nvSpPr>
          <p:cNvPr id="4" name="Platshållare för bildnummer 3"/>
          <p:cNvSpPr>
            <a:spLocks noGrp="1"/>
          </p:cNvSpPr>
          <p:nvPr>
            <p:ph type="sldNum" sz="quarter" idx="10"/>
          </p:nvPr>
        </p:nvSpPr>
        <p:spPr/>
        <p:txBody>
          <a:bodyPr/>
          <a:lstStyle/>
          <a:p>
            <a:fld id="{B3E37BDE-1E16-4497-8123-4D9E05ECC396}" type="slidenum">
              <a:rPr lang="en-US" smtClean="0"/>
              <a:t>15</a:t>
            </a:fld>
            <a:endParaRPr lang="en-US"/>
          </a:p>
        </p:txBody>
      </p:sp>
    </p:spTree>
    <p:extLst>
      <p:ext uri="{BB962C8B-B14F-4D97-AF65-F5344CB8AC3E}">
        <p14:creationId xmlns:p14="http://schemas.microsoft.com/office/powerpoint/2010/main" val="227938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16. </a:t>
            </a:r>
            <a:r>
              <a:rPr lang="en-US" sz="1200" b="0" i="0" u="none" strike="noStrike" kern="1200" baseline="0" dirty="0">
                <a:solidFill>
                  <a:schemeClr val="tx1"/>
                </a:solidFill>
                <a:latin typeface="+mn-lt"/>
                <a:ea typeface="+mn-ea"/>
                <a:cs typeface="+mn-cs"/>
              </a:rPr>
              <a:t>Yearly averages of the standard deviation and mean of the forecast difference fc30-fc06 for wind speed at 100 meters height for winter (left) and summer (right). 06 UTC and 18 UTC are the forecasts’ respective valid time. Note the different scales on the y axes. From UERRA data over the EURO domain.</a:t>
            </a:r>
          </a:p>
          <a:p>
            <a:endParaRPr lang="en-US" sz="1200" b="0" i="0" u="none" strike="noStrike" kern="1200" baseline="0" dirty="0">
              <a:solidFill>
                <a:schemeClr val="tx1"/>
              </a:solidFill>
              <a:latin typeface="+mn-lt"/>
              <a:ea typeface="+mn-ea"/>
              <a:cs typeface="+mn-cs"/>
            </a:endParaRPr>
          </a:p>
          <a:p>
            <a:pPr algn="l"/>
            <a:r>
              <a:rPr lang="en-US" u="sng" dirty="0"/>
              <a:t>Adam von Kraemer</a:t>
            </a:r>
            <a:r>
              <a:rPr lang="en-US" dirty="0"/>
              <a:t>: Temporal consistency of the UERRA Regional Reanalysis: Investigating the Forecast Skill</a:t>
            </a:r>
          </a:p>
          <a:p>
            <a:pPr marL="342900" indent="-342900" algn="l">
              <a:buFont typeface="Arial" panose="020B0604020202020204" pitchFamily="34" charset="0"/>
              <a:buChar char="•"/>
            </a:pPr>
            <a:r>
              <a:rPr lang="en-US" dirty="0"/>
              <a:t>T2m, wind speed at 100 meters, 500 </a:t>
            </a:r>
            <a:r>
              <a:rPr lang="en-US" dirty="0" err="1"/>
              <a:t>hPa</a:t>
            </a:r>
            <a:r>
              <a:rPr lang="en-US" dirty="0"/>
              <a:t> geopotential</a:t>
            </a:r>
          </a:p>
          <a:p>
            <a:pPr marL="342900" indent="-342900" algn="l">
              <a:buFont typeface="Arial" panose="020B0604020202020204" pitchFamily="34" charset="0"/>
              <a:buChar char="•"/>
            </a:pPr>
            <a:r>
              <a:rPr lang="en-US" dirty="0"/>
              <a:t>Land points only</a:t>
            </a:r>
          </a:p>
          <a:p>
            <a:pPr marL="342900" indent="-342900" algn="l">
              <a:buFont typeface="Arial" panose="020B0604020202020204" pitchFamily="34" charset="0"/>
              <a:buChar char="•"/>
            </a:pPr>
            <a:r>
              <a:rPr lang="en-US" dirty="0"/>
              <a:t>Comparison ERA40 vs. ERA-</a:t>
            </a:r>
            <a:r>
              <a:rPr lang="en-US" dirty="0" err="1"/>
              <a:t>int</a:t>
            </a:r>
            <a:endParaRPr lang="en-US" dirty="0"/>
          </a:p>
          <a:p>
            <a:pPr marL="342900" indent="-342900" algn="l">
              <a:buFont typeface="Arial" panose="020B0604020202020204" pitchFamily="34" charset="0"/>
              <a:buChar char="•"/>
            </a:pPr>
            <a:r>
              <a:rPr lang="en-US" dirty="0"/>
              <a:t>Influence from observing system after 1979</a:t>
            </a:r>
          </a:p>
          <a:p>
            <a:pPr marL="342900" indent="-342900" algn="l">
              <a:buFont typeface="Arial" panose="020B0604020202020204" pitchFamily="34" charset="0"/>
              <a:buChar char="•"/>
            </a:pPr>
            <a:r>
              <a:rPr lang="en-US" dirty="0"/>
              <a:t>Difference between fc30 and fc6 (forecast skill)</a:t>
            </a:r>
          </a:p>
          <a:p>
            <a:pPr marL="342900" indent="-342900" algn="l">
              <a:buFont typeface="Arial" panose="020B0604020202020204" pitchFamily="34" charset="0"/>
              <a:buChar char="•"/>
            </a:pPr>
            <a:r>
              <a:rPr lang="en-US" dirty="0"/>
              <a:t>Forecast skill effects accuracy of the first guess and has herewith consequences on the data quality</a:t>
            </a:r>
          </a:p>
          <a:p>
            <a:pPr marL="342900" indent="-342900" algn="l">
              <a:buFont typeface="Arial" panose="020B0604020202020204" pitchFamily="34" charset="0"/>
              <a:buChar char="•"/>
            </a:pPr>
            <a:r>
              <a:rPr lang="en-US" dirty="0"/>
              <a:t>The data has lower quality in the beginning</a:t>
            </a:r>
          </a:p>
          <a:p>
            <a:pPr marL="342900" indent="-342900" algn="l">
              <a:buFont typeface="Arial" panose="020B0604020202020204" pitchFamily="34" charset="0"/>
              <a:buChar char="•"/>
            </a:pPr>
            <a:r>
              <a:rPr lang="en-US" dirty="0"/>
              <a:t>Largest change of forecast skill in 1979</a:t>
            </a:r>
          </a:p>
          <a:p>
            <a:endParaRPr lang="sv-SE" dirty="0"/>
          </a:p>
        </p:txBody>
      </p:sp>
      <p:sp>
        <p:nvSpPr>
          <p:cNvPr id="4" name="Platshållare för bildnummer 3"/>
          <p:cNvSpPr>
            <a:spLocks noGrp="1"/>
          </p:cNvSpPr>
          <p:nvPr>
            <p:ph type="sldNum" sz="quarter" idx="10"/>
          </p:nvPr>
        </p:nvSpPr>
        <p:spPr/>
        <p:txBody>
          <a:bodyPr/>
          <a:lstStyle/>
          <a:p>
            <a:fld id="{B3E37BDE-1E16-4497-8123-4D9E05ECC396}" type="slidenum">
              <a:rPr lang="en-US" smtClean="0"/>
              <a:t>19</a:t>
            </a:fld>
            <a:endParaRPr lang="en-US"/>
          </a:p>
        </p:txBody>
      </p:sp>
    </p:spTree>
    <p:extLst>
      <p:ext uri="{BB962C8B-B14F-4D97-AF65-F5344CB8AC3E}">
        <p14:creationId xmlns:p14="http://schemas.microsoft.com/office/powerpoint/2010/main" val="1972897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22.jpeg"/><Relationship Id="rId4" Type="http://schemas.openxmlformats.org/officeDocument/2006/relationships/image" Target="../media/image2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5.xml"/><Relationship Id="rId6" Type="http://schemas.openxmlformats.org/officeDocument/2006/relationships/image" Target="../media/image23.tiff"/><Relationship Id="rId5" Type="http://schemas.openxmlformats.org/officeDocument/2006/relationships/image" Target="../media/image6.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Master" Target="../slideMasters/slideMaster6.xml"/><Relationship Id="rId6" Type="http://schemas.openxmlformats.org/officeDocument/2006/relationships/image" Target="../media/image23.tiff"/><Relationship Id="rId5" Type="http://schemas.openxmlformats.org/officeDocument/2006/relationships/image" Target="../media/image32.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Master" Target="../slideMasters/slideMaster7.xml"/><Relationship Id="rId5" Type="http://schemas.openxmlformats.org/officeDocument/2006/relationships/image" Target="../media/image3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38.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eg"/><Relationship Id="rId1" Type="http://schemas.openxmlformats.org/officeDocument/2006/relationships/slideMaster" Target="../slideMasters/slideMaster10.xml"/><Relationship Id="rId5" Type="http://schemas.openxmlformats.org/officeDocument/2006/relationships/image" Target="../media/image4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1" name="Rectangle 20"/>
          <p:cNvSpPr/>
          <p:nvPr userDrawn="1"/>
        </p:nvSpPr>
        <p:spPr>
          <a:xfrm>
            <a:off x="-4720" y="0"/>
            <a:ext cx="2084906" cy="516403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46" y="0"/>
            <a:ext cx="2102132" cy="5143500"/>
          </a:xfrm>
          <a:prstGeom prst="rect">
            <a:avLst/>
          </a:prstGeom>
        </p:spPr>
      </p:pic>
      <p:sp>
        <p:nvSpPr>
          <p:cNvPr id="20" name="Rectangle 19"/>
          <p:cNvSpPr/>
          <p:nvPr userDrawn="1"/>
        </p:nvSpPr>
        <p:spPr>
          <a:xfrm>
            <a:off x="-21945" y="-1"/>
            <a:ext cx="2102132" cy="516403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9" name="Straight Connector 18"/>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pic>
        <p:nvPicPr>
          <p:cNvPr id="13" name="Picture 2" descr="S:\F15015_Copernicus\3_Work\330_Work-in-process\Logos_icons\Accestodata_negatif-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573" y="118278"/>
            <a:ext cx="541005" cy="54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3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2"/>
            <a:ext cx="2106504" cy="5175269"/>
          </a:xfrm>
          <a:prstGeom prst="rect">
            <a:avLst/>
          </a:prstGeom>
        </p:spPr>
      </p:pic>
      <p:sp>
        <p:nvSpPr>
          <p:cNvPr id="18" name="Rectangle 17"/>
          <p:cNvSpPr/>
          <p:nvPr userDrawn="1"/>
        </p:nvSpPr>
        <p:spPr>
          <a:xfrm>
            <a:off x="-21945" y="-3"/>
            <a:ext cx="2102132" cy="5164041"/>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29202"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3" name="Straight Connector 12"/>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rgbClr val="0B6192"/>
                </a:solidFill>
              </a:rPr>
              <a:t>Marine </a:t>
            </a:r>
          </a:p>
          <a:p>
            <a:pPr algn="ctr"/>
            <a:r>
              <a:rPr lang="es-ES" sz="1000" b="1" dirty="0" err="1">
                <a:solidFill>
                  <a:srgbClr val="0B6192"/>
                </a:solidFill>
              </a:rPr>
              <a:t>Monitoring</a:t>
            </a:r>
            <a:endParaRPr lang="en-US" sz="1000" b="1" dirty="0">
              <a:solidFill>
                <a:srgbClr val="0B6192"/>
              </a:solidFill>
            </a:endParaRPr>
          </a:p>
        </p:txBody>
      </p:sp>
      <p:sp>
        <p:nvSpPr>
          <p:cNvPr id="17" name="Title 1"/>
          <p:cNvSpPr>
            <a:spLocks noGrp="1"/>
          </p:cNvSpPr>
          <p:nvPr>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8794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B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28" name="Subtitle 2"/>
          <p:cNvSpPr>
            <a:spLocks noGrp="1"/>
          </p:cNvSpPr>
          <p:nvPr>
            <p:ph type="subTitle" idx="13"/>
          </p:nvPr>
        </p:nvSpPr>
        <p:spPr>
          <a:xfrm>
            <a:off x="2555041"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2" descr="S:\F15015_Copernicus\3_Work\330_Work-in-process\SC4_BackgroundMat\PPT\item Copernicus\Icon-01.png"/>
          <p:cNvPicPr>
            <a:picLocks noChangeAspect="1" noChangeArrowheads="1"/>
          </p:cNvPicPr>
          <p:nvPr userDrawn="1"/>
        </p:nvPicPr>
        <p:blipFill rotWithShape="1">
          <a:blip r:embed="rId2" cstate="print">
            <a:biLevel thresh="25000"/>
            <a:extLst>
              <a:ext uri="{28A0092B-C50C-407E-A947-70E740481C1C}">
                <a14:useLocalDpi xmlns:a14="http://schemas.microsoft.com/office/drawing/2010/main" val="0"/>
              </a:ext>
            </a:extLst>
          </a:blip>
          <a:srcRect/>
          <a:stretch/>
        </p:blipFill>
        <p:spPr bwMode="auto">
          <a:xfrm>
            <a:off x="-36512" y="1322672"/>
            <a:ext cx="2747277" cy="28826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F15015_Copernicus\3_Work\330_Work-in-process\SC4_BackgroundMat\PPT\item Copernicus\logo-ce-horizontal-en-negatif.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30E17047-C597-4B34-8FEE-7A0D1EA692A4}" type="datetimeFigureOut">
              <a:rPr lang="en-US" smtClean="0"/>
              <a:t>5/3/2022</a:t>
            </a:fld>
            <a:endParaRPr lang="en-US"/>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279212" y="-20538"/>
            <a:ext cx="1877256" cy="516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pic>
        <p:nvPicPr>
          <p:cNvPr id="2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le 1"/>
          <p:cNvSpPr txBox="1">
            <a:spLocks/>
          </p:cNvSpPr>
          <p:nvPr userDrawn="1"/>
        </p:nvSpPr>
        <p:spPr>
          <a:xfrm>
            <a:off x="2555041"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15" name="TextBox 14"/>
          <p:cNvSpPr txBox="1"/>
          <p:nvPr userDrawn="1"/>
        </p:nvSpPr>
        <p:spPr>
          <a:xfrm>
            <a:off x="478516" y="3723878"/>
            <a:ext cx="1717220" cy="261610"/>
          </a:xfrm>
          <a:prstGeom prst="rect">
            <a:avLst/>
          </a:prstGeom>
          <a:noFill/>
        </p:spPr>
        <p:txBody>
          <a:bodyPr wrap="square" rtlCol="0">
            <a:spAutoFit/>
          </a:bodyPr>
          <a:lstStyle/>
          <a:p>
            <a:pPr algn="ctr"/>
            <a:r>
              <a:rPr lang="es-ES" sz="1100" b="0" dirty="0">
                <a:solidFill>
                  <a:schemeClr val="bg1"/>
                </a:solidFill>
              </a:rPr>
              <a:t>Marine </a:t>
            </a:r>
            <a:r>
              <a:rPr lang="es-ES" sz="1100" b="0" dirty="0" err="1">
                <a:solidFill>
                  <a:schemeClr val="bg1"/>
                </a:solidFill>
              </a:rPr>
              <a:t>Monitoring</a:t>
            </a:r>
            <a:endParaRPr lang="en-US" sz="1100" b="0" dirty="0">
              <a:solidFill>
                <a:schemeClr val="bg1"/>
              </a:solidFill>
            </a:endParaRPr>
          </a:p>
        </p:txBody>
      </p:sp>
    </p:spTree>
    <p:extLst>
      <p:ext uri="{BB962C8B-B14F-4D97-AF65-F5344CB8AC3E}">
        <p14:creationId xmlns:p14="http://schemas.microsoft.com/office/powerpoint/2010/main" val="1664812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6" name="Group 15"/>
          <p:cNvGrpSpPr/>
          <p:nvPr userDrawn="1"/>
        </p:nvGrpSpPr>
        <p:grpSpPr>
          <a:xfrm>
            <a:off x="-30511" y="-92546"/>
            <a:ext cx="2298483" cy="5426174"/>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userDrawn="1">
            <p:ph sz="half" idx="1"/>
          </p:nvPr>
        </p:nvSpPr>
        <p:spPr>
          <a:xfrm>
            <a:off x="87890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p:nvPr>
        </p:nvSpPr>
        <p:spPr>
          <a:xfrm>
            <a:off x="506990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cxnSp>
        <p:nvCxnSpPr>
          <p:cNvPr id="17" name="Straight Connector 16"/>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
          <p:cNvSpPr>
            <a:spLocks noGrp="1"/>
          </p:cNvSpPr>
          <p:nvPr userDrawn="1">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2" name="TextBox 21"/>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1838663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6" name="Group 15"/>
          <p:cNvGrpSpPr/>
          <p:nvPr userDrawn="1"/>
        </p:nvGrpSpPr>
        <p:grpSpPr>
          <a:xfrm>
            <a:off x="-30511" y="-92546"/>
            <a:ext cx="2298483" cy="5426174"/>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p:cNvSpPr>
            <a:spLocks noGrp="1"/>
          </p:cNvSpPr>
          <p:nvPr>
            <p:ph type="body" idx="1"/>
          </p:nvPr>
        </p:nvSpPr>
        <p:spPr>
          <a:xfrm>
            <a:off x="828146"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584"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5972"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5410"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4" name="Straight Connector 13"/>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8" name="TextBox 17"/>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3462687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4" name="Group 13"/>
          <p:cNvGrpSpPr/>
          <p:nvPr userDrawn="1"/>
        </p:nvGrpSpPr>
        <p:grpSpPr>
          <a:xfrm>
            <a:off x="-30511" y="-92546"/>
            <a:ext cx="2298483" cy="5426174"/>
            <a:chOff x="-140429" y="-46112"/>
            <a:chExt cx="2298483" cy="5282158"/>
          </a:xfrm>
        </p:grpSpPr>
        <p:sp>
          <p:nvSpPr>
            <p:cNvPr id="17" name="Rectangle 16"/>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141533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8" name="Group 17"/>
          <p:cNvGrpSpPr/>
          <p:nvPr userDrawn="1"/>
        </p:nvGrpSpPr>
        <p:grpSpPr>
          <a:xfrm>
            <a:off x="-30511" y="-92546"/>
            <a:ext cx="2298483" cy="5426174"/>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userDrawn="1">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userDrawn="1">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userDrawn="1">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1987081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36512" y="0"/>
            <a:ext cx="2463612" cy="5183078"/>
            <a:chOff x="-4559112" y="-241167"/>
            <a:chExt cx="2463612" cy="5183078"/>
          </a:xfrm>
        </p:grpSpPr>
        <p:pic>
          <p:nvPicPr>
            <p:cNvPr id="19"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Connector 15"/>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2" name="TextBox 21"/>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3633959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2" name="Straight Connector 11"/>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1987949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25474" y="-4537"/>
            <a:ext cx="9144000" cy="5143500"/>
          </a:xfrm>
          <a:prstGeom prst="rect">
            <a:avLst/>
          </a:prstGeom>
          <a:solidFill>
            <a:srgbClr val="B0B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5/3/2022</a:t>
            </a:fld>
            <a:endParaRPr lang="en-US"/>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
        <p:nvSpPr>
          <p:cNvPr id="12" name="Title 1"/>
          <p:cNvSpPr txBox="1">
            <a:spLocks/>
          </p:cNvSpPr>
          <p:nvPr userDrawn="1"/>
        </p:nvSpPr>
        <p:spPr>
          <a:xfrm>
            <a:off x="2636031"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13" name="Subtitle 2"/>
          <p:cNvSpPr>
            <a:spLocks noGrp="1"/>
          </p:cNvSpPr>
          <p:nvPr>
            <p:ph type="subTitle" idx="13"/>
          </p:nvPr>
        </p:nvSpPr>
        <p:spPr>
          <a:xfrm>
            <a:off x="2636031"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170" name="Picture 2" descr="S:\F15015_Copernicus\3_Work\330_Work-in-process\SC4_BackgroundMat\PPT\item Copernicus\Icon-01.png"/>
          <p:cNvPicPr>
            <a:picLocks noChangeAspect="1" noChangeArrowheads="1"/>
          </p:cNvPicPr>
          <p:nvPr userDrawn="1"/>
        </p:nvPicPr>
        <p:blipFill rotWithShape="1">
          <a:blip r:embed="rId2" cstate="print">
            <a:biLevel thresh="50000"/>
            <a:extLst>
              <a:ext uri="{28A0092B-C50C-407E-A947-70E740481C1C}">
                <a14:useLocalDpi xmlns:a14="http://schemas.microsoft.com/office/drawing/2010/main" val="0"/>
              </a:ext>
            </a:extLst>
          </a:blip>
          <a:srcRect/>
          <a:stretch/>
        </p:blipFill>
        <p:spPr bwMode="auto">
          <a:xfrm>
            <a:off x="539552" y="1470422"/>
            <a:ext cx="2409911" cy="25256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476"/>
          <a:stretch/>
        </p:blipFill>
        <p:spPr bwMode="auto">
          <a:xfrm>
            <a:off x="7260856" y="-4537"/>
            <a:ext cx="1883144" cy="514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userDrawn="1"/>
        </p:nvSpPr>
        <p:spPr>
          <a:xfrm>
            <a:off x="582712" y="3363838"/>
            <a:ext cx="2189088" cy="261610"/>
          </a:xfrm>
          <a:prstGeom prst="rect">
            <a:avLst/>
          </a:prstGeom>
          <a:noFill/>
        </p:spPr>
        <p:txBody>
          <a:bodyPr wrap="square" rtlCol="0">
            <a:spAutoFit/>
          </a:bodyPr>
          <a:lstStyle/>
          <a:p>
            <a:pPr algn="ctr"/>
            <a:r>
              <a:rPr lang="es-ES" sz="1100" b="0" dirty="0" err="1">
                <a:solidFill>
                  <a:schemeClr val="bg1"/>
                </a:solidFill>
              </a:rPr>
              <a:t>Land</a:t>
            </a:r>
            <a:r>
              <a:rPr lang="es-ES" sz="1100" b="0" dirty="0">
                <a:solidFill>
                  <a:schemeClr val="bg1"/>
                </a:solidFill>
              </a:rPr>
              <a:t> </a:t>
            </a:r>
            <a:r>
              <a:rPr lang="es-ES" sz="1100" b="0" dirty="0" err="1">
                <a:solidFill>
                  <a:schemeClr val="bg1"/>
                </a:solidFill>
              </a:rPr>
              <a:t>Monitoring</a:t>
            </a:r>
            <a:endParaRPr lang="en-US" sz="1100" b="0" dirty="0">
              <a:solidFill>
                <a:schemeClr val="bg1"/>
              </a:solidFill>
            </a:endParaRPr>
          </a:p>
        </p:txBody>
      </p:sp>
    </p:spTree>
    <p:extLst>
      <p:ext uri="{BB962C8B-B14F-4D97-AF65-F5344CB8AC3E}">
        <p14:creationId xmlns:p14="http://schemas.microsoft.com/office/powerpoint/2010/main" val="1664812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0" name="Group 19"/>
          <p:cNvGrpSpPr/>
          <p:nvPr userDrawn="1"/>
        </p:nvGrpSpPr>
        <p:grpSpPr>
          <a:xfrm>
            <a:off x="-36512" y="0"/>
            <a:ext cx="2463612" cy="5183078"/>
            <a:chOff x="-4559112" y="-241167"/>
            <a:chExt cx="2463612" cy="5183078"/>
          </a:xfrm>
        </p:grpSpPr>
        <p:pic>
          <p:nvPicPr>
            <p:cNvPr id="24"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25" name="Straight Connector 24"/>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9" name="TextBox 28"/>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66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11" name="Straight Connector 10"/>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948738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4" name="Straight Connector 13"/>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1" name="TextBox 20"/>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3462687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3" name="Group 12"/>
          <p:cNvGrpSpPr/>
          <p:nvPr userDrawn="1"/>
        </p:nvGrpSpPr>
        <p:grpSpPr>
          <a:xfrm>
            <a:off x="-36512" y="0"/>
            <a:ext cx="2463612" cy="5183078"/>
            <a:chOff x="-4559112" y="-241167"/>
            <a:chExt cx="2463612" cy="5183078"/>
          </a:xfrm>
        </p:grpSpPr>
        <p:pic>
          <p:nvPicPr>
            <p:cNvPr id="15"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4" name="Straight Connector 13"/>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8" name="TextBox 17"/>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1415335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5" name="Group 14"/>
          <p:cNvGrpSpPr/>
          <p:nvPr userDrawn="1"/>
        </p:nvGrpSpPr>
        <p:grpSpPr>
          <a:xfrm>
            <a:off x="-36512" y="0"/>
            <a:ext cx="2463612" cy="5183078"/>
            <a:chOff x="-4559112" y="-241167"/>
            <a:chExt cx="2463612" cy="5183078"/>
          </a:xfrm>
        </p:grpSpPr>
        <p:pic>
          <p:nvPicPr>
            <p:cNvPr id="19"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pic>
        <p:nvPicPr>
          <p:cNvPr id="1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081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userDrawn="1">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pic>
        <p:nvPicPr>
          <p:cNvPr id="22"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2164316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0"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11"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75000"/>
                  </a:schemeClr>
                </a:solidFill>
              </a:rPr>
              <a:t>Emergency</a:t>
            </a:r>
            <a:endParaRPr lang="es-ES" sz="1100" b="0" dirty="0">
              <a:solidFill>
                <a:schemeClr val="accent6">
                  <a:lumMod val="75000"/>
                </a:schemeClr>
              </a:solidFill>
            </a:endParaRPr>
          </a:p>
          <a:p>
            <a:pPr algn="ctr"/>
            <a:r>
              <a:rPr lang="es-ES" sz="1100" b="0" dirty="0">
                <a:solidFill>
                  <a:schemeClr val="accent6">
                    <a:lumMod val="75000"/>
                  </a:schemeClr>
                </a:solidFill>
              </a:rPr>
              <a:t>Management</a:t>
            </a:r>
            <a:endParaRPr lang="en-US" sz="1100" b="0" dirty="0">
              <a:solidFill>
                <a:schemeClr val="accent6">
                  <a:lumMod val="75000"/>
                </a:schemeClr>
              </a:solidFill>
            </a:endParaRPr>
          </a:p>
        </p:txBody>
      </p:sp>
    </p:spTree>
    <p:extLst>
      <p:ext uri="{BB962C8B-B14F-4D97-AF65-F5344CB8AC3E}">
        <p14:creationId xmlns:p14="http://schemas.microsoft.com/office/powerpoint/2010/main" val="1712728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5/3/2022</a:t>
            </a:fld>
            <a:endParaRPr lang="en-US"/>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
        <p:nvSpPr>
          <p:cNvPr id="11" name="Title 1"/>
          <p:cNvSpPr txBox="1">
            <a:spLocks/>
          </p:cNvSpPr>
          <p:nvPr userDrawn="1"/>
        </p:nvSpPr>
        <p:spPr>
          <a:xfrm>
            <a:off x="2593876"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12" name="Subtitle 2"/>
          <p:cNvSpPr>
            <a:spLocks noGrp="1"/>
          </p:cNvSpPr>
          <p:nvPr>
            <p:ph type="subTitle" idx="13"/>
          </p:nvPr>
        </p:nvSpPr>
        <p:spPr>
          <a:xfrm>
            <a:off x="2593876"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S:\F15015_Copernicus\3_Work\330_Work-in-process\SC4_BackgroundMat\PPT\item Copernicus\logo-ce-horizontal-en-negatif.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F15015_Copernicus\3_Work\330_Work-in-process\SC4_BackgroundMat\PPT\item Copernicus\Icon-01.png"/>
          <p:cNvPicPr>
            <a:picLocks noChangeAspect="1" noChangeArrowheads="1"/>
          </p:cNvPicPr>
          <p:nvPr userDrawn="1"/>
        </p:nvPicPr>
        <p:blipFill rotWithShape="1">
          <a:blip r:embed="rId4" cstate="print">
            <a:biLevel thresh="50000"/>
            <a:extLst>
              <a:ext uri="{28A0092B-C50C-407E-A947-70E740481C1C}">
                <a14:useLocalDpi xmlns:a14="http://schemas.microsoft.com/office/drawing/2010/main" val="0"/>
              </a:ext>
            </a:extLst>
          </a:blip>
          <a:srcRect/>
          <a:stretch/>
        </p:blipFill>
        <p:spPr bwMode="auto">
          <a:xfrm>
            <a:off x="459036" y="1288306"/>
            <a:ext cx="2454145" cy="26113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758598" y="3390260"/>
            <a:ext cx="1855020" cy="261610"/>
          </a:xfrm>
          <a:prstGeom prst="rect">
            <a:avLst/>
          </a:prstGeom>
          <a:noFill/>
          <a:ln>
            <a:noFill/>
          </a:ln>
        </p:spPr>
        <p:txBody>
          <a:bodyPr wrap="square" rtlCol="0">
            <a:spAutoFit/>
          </a:bodyPr>
          <a:lstStyle/>
          <a:p>
            <a:pPr algn="ctr"/>
            <a:r>
              <a:rPr lang="es-ES" sz="1100" b="0" dirty="0" err="1">
                <a:solidFill>
                  <a:schemeClr val="bg1"/>
                </a:solidFill>
              </a:rPr>
              <a:t>Emergency</a:t>
            </a:r>
            <a:r>
              <a:rPr lang="es-ES" sz="1100" b="0" baseline="0" dirty="0">
                <a:solidFill>
                  <a:schemeClr val="bg1"/>
                </a:solidFill>
              </a:rPr>
              <a:t> </a:t>
            </a:r>
            <a:r>
              <a:rPr lang="es-ES" sz="1100" b="0" dirty="0">
                <a:solidFill>
                  <a:schemeClr val="bg1"/>
                </a:solidFill>
              </a:rPr>
              <a:t>Management</a:t>
            </a:r>
            <a:endParaRPr lang="en-US" sz="1100" b="0" dirty="0">
              <a:solidFill>
                <a:schemeClr val="bg1"/>
              </a:solidFill>
            </a:endParaRPr>
          </a:p>
        </p:txBody>
      </p:sp>
      <p:pic>
        <p:nvPicPr>
          <p:cNvPr id="2051" name="Picture 3" descr="C:\Users\Designer\Desktop\PRESENTATION COPERNICUS\foto3.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72164" y="0"/>
            <a:ext cx="2099054" cy="516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593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1022920"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76056"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5"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16"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3925266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1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75000"/>
                  </a:schemeClr>
                </a:solidFill>
              </a:rPr>
              <a:t>Emergency</a:t>
            </a:r>
            <a:endParaRPr lang="es-ES" sz="1100" b="0" dirty="0">
              <a:solidFill>
                <a:schemeClr val="accent6">
                  <a:lumMod val="75000"/>
                </a:schemeClr>
              </a:solidFill>
            </a:endParaRPr>
          </a:p>
          <a:p>
            <a:pPr algn="ctr"/>
            <a:r>
              <a:rPr lang="es-ES" sz="1100" b="0" dirty="0">
                <a:solidFill>
                  <a:schemeClr val="accent6">
                    <a:lumMod val="75000"/>
                  </a:schemeClr>
                </a:solidFill>
              </a:rPr>
              <a:t>Management</a:t>
            </a:r>
            <a:endParaRPr lang="en-US" sz="1100" b="0" dirty="0">
              <a:solidFill>
                <a:schemeClr val="accent6">
                  <a:lumMod val="75000"/>
                </a:schemeClr>
              </a:solidFill>
            </a:endParaRPr>
          </a:p>
        </p:txBody>
      </p:sp>
    </p:spTree>
    <p:extLst>
      <p:ext uri="{BB962C8B-B14F-4D97-AF65-F5344CB8AC3E}">
        <p14:creationId xmlns:p14="http://schemas.microsoft.com/office/powerpoint/2010/main" val="774891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30E17047-C597-4B34-8FEE-7A0D1EA692A4}"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22"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1338227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0722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722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pic>
        <p:nvPicPr>
          <p:cNvPr id="16"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129369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3596" y="251"/>
            <a:ext cx="1916102" cy="5143500"/>
          </a:xfrm>
          <a:prstGeom prst="rect">
            <a:avLst/>
          </a:prstGeom>
        </p:spPr>
      </p:pic>
      <p:sp>
        <p:nvSpPr>
          <p:cNvPr id="16" name="Rectangle 15"/>
          <p:cNvSpPr/>
          <p:nvPr userDrawn="1"/>
        </p:nvSpPr>
        <p:spPr>
          <a:xfrm>
            <a:off x="7223596" y="0"/>
            <a:ext cx="1728192" cy="5143500"/>
          </a:xfrm>
          <a:prstGeom prst="rect">
            <a:avLst/>
          </a:prstGeom>
          <a:gradFill flip="none" rotWithShape="1">
            <a:gsLst>
              <a:gs pos="4000">
                <a:schemeClr val="accent1"/>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569823" y="2571750"/>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9" name="Subtitle 2"/>
          <p:cNvSpPr>
            <a:spLocks noGrp="1"/>
          </p:cNvSpPr>
          <p:nvPr>
            <p:ph type="subTitle" idx="13"/>
          </p:nvPr>
        </p:nvSpPr>
        <p:spPr>
          <a:xfrm>
            <a:off x="2569823" y="317393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7" name="Picture 3" descr="S:\F15015_Copernicus\3_Work\330_Work-in-process\Logos_icons\User Uptake_blanc-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966" y="902657"/>
            <a:ext cx="2821221" cy="28212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723496" y="3723878"/>
            <a:ext cx="1440160" cy="261610"/>
          </a:xfrm>
          <a:prstGeom prst="rect">
            <a:avLst/>
          </a:prstGeom>
          <a:noFill/>
        </p:spPr>
        <p:txBody>
          <a:bodyPr wrap="square" rtlCol="0">
            <a:spAutoFit/>
          </a:bodyPr>
          <a:lstStyle/>
          <a:p>
            <a:pPr algn="ctr"/>
            <a:r>
              <a:rPr lang="es-ES" sz="1100" b="0" dirty="0">
                <a:solidFill>
                  <a:schemeClr val="bg1"/>
                </a:solidFill>
              </a:rPr>
              <a:t>Data Access</a:t>
            </a:r>
            <a:endParaRPr lang="en-US" sz="1100" b="0" dirty="0">
              <a:solidFill>
                <a:schemeClr val="bg1"/>
              </a:solidFill>
            </a:endParaRPr>
          </a:p>
        </p:txBody>
      </p:sp>
      <p:pic>
        <p:nvPicPr>
          <p:cNvPr id="18"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157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userDrawn="1"/>
        </p:nvGrpSpPr>
        <p:grpSpPr>
          <a:xfrm>
            <a:off x="-140429" y="-46112"/>
            <a:ext cx="2298483" cy="5282158"/>
            <a:chOff x="-140429" y="-46112"/>
            <a:chExt cx="2298483" cy="5282158"/>
          </a:xfrm>
        </p:grpSpPr>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p:cNvGrpSpPr/>
            <p:nvPr userDrawn="1"/>
          </p:nvGrpSpPr>
          <p:grpSpPr>
            <a:xfrm>
              <a:off x="-140429" y="-46112"/>
              <a:ext cx="2298483" cy="5282158"/>
              <a:chOff x="-140429" y="-46112"/>
              <a:chExt cx="2298483" cy="5282158"/>
            </a:xfrm>
          </p:grpSpPr>
          <p:sp>
            <p:nvSpPr>
              <p:cNvPr id="30" name="Rectangle 29"/>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userDrawn="1">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24" name="Straight Connector 23"/>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2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777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0" name="Group 9"/>
          <p:cNvGrpSpPr/>
          <p:nvPr userDrawn="1"/>
        </p:nvGrpSpPr>
        <p:grpSpPr>
          <a:xfrm>
            <a:off x="-140429" y="-46112"/>
            <a:ext cx="2298483" cy="5282158"/>
            <a:chOff x="-140429" y="-46112"/>
            <a:chExt cx="2298483" cy="5282158"/>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userDrawn="1"/>
          </p:nvGrpSpPr>
          <p:grpSpPr>
            <a:xfrm>
              <a:off x="-140429" y="-46112"/>
              <a:ext cx="2298483" cy="5282158"/>
              <a:chOff x="-140429" y="-46112"/>
              <a:chExt cx="2298483" cy="5282158"/>
            </a:xfrm>
          </p:grpSpPr>
          <p:sp>
            <p:nvSpPr>
              <p:cNvPr id="14" name="Rectangle 13"/>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17"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880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62C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06278" y="0"/>
            <a:ext cx="184839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5/3/2022</a:t>
            </a:fld>
            <a:endParaRPr lang="en-US"/>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
        <p:nvSpPr>
          <p:cNvPr id="10" name="Title 1"/>
          <p:cNvSpPr txBox="1">
            <a:spLocks/>
          </p:cNvSpPr>
          <p:nvPr userDrawn="1"/>
        </p:nvSpPr>
        <p:spPr>
          <a:xfrm>
            <a:off x="2602384" y="2515170"/>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11" name="Subtitle 2"/>
          <p:cNvSpPr>
            <a:spLocks noGrp="1"/>
          </p:cNvSpPr>
          <p:nvPr>
            <p:ph type="subTitle" idx="13"/>
          </p:nvPr>
        </p:nvSpPr>
        <p:spPr>
          <a:xfrm>
            <a:off x="2602384" y="3363838"/>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218" name="Picture 2" descr="S:\F15015_Copernicus\3_Work\330_Work-in-process\SC4_BackgroundMat\PPT\item Copernicus\Icon-01.png"/>
          <p:cNvPicPr>
            <a:picLocks noChangeAspect="1" noChangeArrowheads="1"/>
          </p:cNvPicPr>
          <p:nvPr userDrawn="1"/>
        </p:nvPicPr>
        <p:blipFill rotWithShape="1">
          <a:blip r:embed="rId3" cstate="print">
            <a:biLevel thresh="50000"/>
            <a:extLst>
              <a:ext uri="{28A0092B-C50C-407E-A947-70E740481C1C}">
                <a14:useLocalDpi xmlns:a14="http://schemas.microsoft.com/office/drawing/2010/main" val="0"/>
              </a:ext>
            </a:extLst>
          </a:blip>
          <a:srcRect/>
          <a:stretch/>
        </p:blipFill>
        <p:spPr bwMode="auto">
          <a:xfrm>
            <a:off x="323528" y="1491630"/>
            <a:ext cx="2088232" cy="24489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S:\F15015_Copernicus\3_Work\330_Work-in-process\SC4_BackgroundMat\PPT\item Copernicus\logo-ce-horizontal-en-negatif.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204713" y="3507854"/>
            <a:ext cx="2361726" cy="261610"/>
          </a:xfrm>
          <a:prstGeom prst="rect">
            <a:avLst/>
          </a:prstGeom>
          <a:noFill/>
          <a:ln>
            <a:noFill/>
          </a:ln>
        </p:spPr>
        <p:txBody>
          <a:bodyPr wrap="square" rtlCol="0">
            <a:spAutoFit/>
          </a:bodyPr>
          <a:lstStyle/>
          <a:p>
            <a:pPr algn="ctr"/>
            <a:r>
              <a:rPr lang="es-ES" sz="1100" b="0" dirty="0" err="1">
                <a:solidFill>
                  <a:schemeClr val="bg1"/>
                </a:solidFill>
              </a:rPr>
              <a:t>Atmosphere</a:t>
            </a:r>
            <a:r>
              <a:rPr lang="es-ES" sz="1100" b="0" baseline="0" dirty="0">
                <a:solidFill>
                  <a:schemeClr val="bg1"/>
                </a:solidFill>
              </a:rPr>
              <a:t> </a:t>
            </a:r>
            <a:r>
              <a:rPr lang="es-ES" sz="1100" b="0" dirty="0" err="1">
                <a:solidFill>
                  <a:schemeClr val="bg1"/>
                </a:solidFill>
              </a:rPr>
              <a:t>Monitoring</a:t>
            </a:r>
            <a:endParaRPr lang="en-US" sz="1100" b="0" dirty="0">
              <a:solidFill>
                <a:schemeClr val="bg1"/>
              </a:solidFill>
            </a:endParaRPr>
          </a:p>
        </p:txBody>
      </p:sp>
      <p:pic>
        <p:nvPicPr>
          <p:cNvPr id="13" name="Picture 12"/>
          <p:cNvPicPr>
            <a:picLocks noChangeAspect="1"/>
          </p:cNvPicPr>
          <p:nvPr userDrawn="1"/>
        </p:nvPicPr>
        <p:blipFill>
          <a:blip r:embed="rId6">
            <a:biLevel thresh="25000"/>
          </a:blip>
          <a:stretch>
            <a:fillRect/>
          </a:stretch>
        </p:blipFill>
        <p:spPr>
          <a:xfrm>
            <a:off x="2771800" y="4811834"/>
            <a:ext cx="823500" cy="141500"/>
          </a:xfrm>
          <a:prstGeom prst="rect">
            <a:avLst/>
          </a:prstGeom>
        </p:spPr>
      </p:pic>
    </p:spTree>
    <p:extLst>
      <p:ext uri="{BB962C8B-B14F-4D97-AF65-F5344CB8AC3E}">
        <p14:creationId xmlns:p14="http://schemas.microsoft.com/office/powerpoint/2010/main" val="2893805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7"/>
          <p:cNvGrpSpPr/>
          <p:nvPr userDrawn="1"/>
        </p:nvGrpSpPr>
        <p:grpSpPr>
          <a:xfrm>
            <a:off x="-140429" y="-46112"/>
            <a:ext cx="2298483" cy="5282158"/>
            <a:chOff x="-140429" y="-46112"/>
            <a:chExt cx="2298483" cy="5282158"/>
          </a:xfrm>
        </p:grpSpPr>
        <p:pic>
          <p:nvPicPr>
            <p:cNvPr id="2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p:cNvGrpSpPr/>
            <p:nvPr userDrawn="1"/>
          </p:nvGrpSpPr>
          <p:grpSpPr>
            <a:xfrm>
              <a:off x="-140429" y="-46112"/>
              <a:ext cx="2298483" cy="5282158"/>
              <a:chOff x="-140429" y="-46112"/>
              <a:chExt cx="2298483" cy="5282158"/>
            </a:xfrm>
          </p:grpSpPr>
          <p:sp>
            <p:nvSpPr>
              <p:cNvPr id="30" name="Rectangle 29"/>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Content Placeholder 2"/>
          <p:cNvSpPr>
            <a:spLocks noGrp="1"/>
          </p:cNvSpPr>
          <p:nvPr userDrawn="1">
            <p:ph sz="half" idx="1"/>
          </p:nvPr>
        </p:nvSpPr>
        <p:spPr>
          <a:xfrm>
            <a:off x="1022920"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p:nvPr>
        </p:nvSpPr>
        <p:spPr>
          <a:xfrm>
            <a:off x="5076056"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sp>
        <p:nvSpPr>
          <p:cNvPr id="15" name="Title 1"/>
          <p:cNvSpPr>
            <a:spLocks noGrp="1"/>
          </p:cNvSpPr>
          <p:nvPr userDrawn="1">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6" name="Straight Connector 15"/>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18"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282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3" name="Group 12"/>
          <p:cNvGrpSpPr/>
          <p:nvPr userDrawn="1"/>
        </p:nvGrpSpPr>
        <p:grpSpPr>
          <a:xfrm>
            <a:off x="-140429" y="-46112"/>
            <a:ext cx="2298483" cy="5282158"/>
            <a:chOff x="-140429" y="-46112"/>
            <a:chExt cx="2298483" cy="5282158"/>
          </a:xfrm>
        </p:grpSpPr>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userDrawn="1"/>
          </p:nvGrpSpPr>
          <p:grpSpPr>
            <a:xfrm>
              <a:off x="-140429" y="-46112"/>
              <a:ext cx="2298483" cy="5282158"/>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4" name="Title 1"/>
          <p:cNvSpPr>
            <a:spLocks noGrp="1"/>
          </p:cNvSpPr>
          <p:nvPr>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2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235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9" name="Group 28"/>
          <p:cNvGrpSpPr/>
          <p:nvPr userDrawn="1"/>
        </p:nvGrpSpPr>
        <p:grpSpPr>
          <a:xfrm>
            <a:off x="-140429" y="-46112"/>
            <a:ext cx="2298483" cy="5282158"/>
            <a:chOff x="-140429" y="-46112"/>
            <a:chExt cx="2298483" cy="5282158"/>
          </a:xfrm>
        </p:grpSpPr>
        <p:pic>
          <p:nvPicPr>
            <p:cNvPr id="3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Group 30"/>
            <p:cNvGrpSpPr/>
            <p:nvPr userDrawn="1"/>
          </p:nvGrpSpPr>
          <p:grpSpPr>
            <a:xfrm>
              <a:off x="-140429" y="-46112"/>
              <a:ext cx="2298483" cy="5282158"/>
              <a:chOff x="-140429" y="-46112"/>
              <a:chExt cx="2298483" cy="5282158"/>
            </a:xfrm>
          </p:grpSpPr>
          <p:sp>
            <p:nvSpPr>
              <p:cNvPr id="32" name="Rectangle 31"/>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Date Placeholder 2"/>
          <p:cNvSpPr>
            <a:spLocks noGrp="1"/>
          </p:cNvSpPr>
          <p:nvPr userDrawn="1">
            <p:ph type="dt" sz="half" idx="10"/>
          </p:nvPr>
        </p:nvSpPr>
        <p:spPr/>
        <p:txBody>
          <a:bodyPr/>
          <a:lstStyle/>
          <a:p>
            <a:fld id="{30E17047-C597-4B34-8FEE-7A0D1EA692A4}" type="datetimeFigureOut">
              <a:rPr lang="en-US" smtClean="0"/>
              <a:t>5/3/2022</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58768E1A-8455-4611-8763-3FA1B747F6B6}" type="slidenum">
              <a:rPr lang="en-US" smtClean="0"/>
              <a:t>‹#›</a:t>
            </a:fld>
            <a:endParaRPr lang="en-US"/>
          </a:p>
        </p:txBody>
      </p:sp>
      <p:sp>
        <p:nvSpPr>
          <p:cNvPr id="18" name="Title 1"/>
          <p:cNvSpPr>
            <a:spLocks noGrp="1"/>
          </p:cNvSpPr>
          <p:nvPr userDrawn="1">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9" name="Straight Connector 18"/>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2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34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6" name="Group 25"/>
          <p:cNvGrpSpPr/>
          <p:nvPr userDrawn="1"/>
        </p:nvGrpSpPr>
        <p:grpSpPr>
          <a:xfrm>
            <a:off x="-140429" y="-46112"/>
            <a:ext cx="2298483" cy="5282158"/>
            <a:chOff x="-140429" y="-46112"/>
            <a:chExt cx="2298483" cy="5282158"/>
          </a:xfrm>
        </p:grpSpPr>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userDrawn="1"/>
          </p:nvGrpSpPr>
          <p:grpSpPr>
            <a:xfrm>
              <a:off x="-140429" y="-46112"/>
              <a:ext cx="2298483" cy="5282158"/>
              <a:chOff x="-140429" y="-46112"/>
              <a:chExt cx="2298483" cy="5282158"/>
            </a:xfrm>
          </p:grpSpPr>
          <p:sp>
            <p:nvSpPr>
              <p:cNvPr id="29" name="Rectangle 2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p:ph type="title"/>
          </p:nvPr>
        </p:nvSpPr>
        <p:spPr>
          <a:xfrm>
            <a:off x="100722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722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18"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482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8194"/>
            <a:ext cx="2323579" cy="5195022"/>
            <a:chOff x="-2988840" y="-681190"/>
            <a:chExt cx="2323579" cy="5195022"/>
          </a:xfrm>
        </p:grpSpPr>
        <p:pic>
          <p:nvPicPr>
            <p:cNvPr id="34" name="Picture 2" descr="S:\F15015_Copernicus\3_Work\330_Work-in-process\SC4_BackgroundMat\Visual_ID\Photos\Climate_change_ThinkstockPhotos-14765673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2988840" y="-668610"/>
              <a:ext cx="2323578" cy="518105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userDrawn="1"/>
          </p:nvSpPr>
          <p:spPr>
            <a:xfrm>
              <a:off x="-2978397" y="-681190"/>
              <a:ext cx="2313136" cy="5184799"/>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2988840" y="-667227"/>
              <a:ext cx="2323578" cy="518105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hasCustomPrompt="1"/>
          </p:nvPr>
        </p:nvSpPr>
        <p:spPr>
          <a:xfrm>
            <a:off x="867704" y="235007"/>
            <a:ext cx="7819096" cy="277539"/>
          </a:xfrm>
          <a:solidFill>
            <a:srgbClr val="941333"/>
          </a:solidFill>
        </p:spPr>
        <p:txBody>
          <a:bodyPr>
            <a:noAutofit/>
          </a:bodyPr>
          <a:lstStyle>
            <a:lvl1pPr algn="ctr">
              <a:defRPr sz="1800" b="0" spc="700" baseline="0">
                <a:solidFill>
                  <a:schemeClr val="bg1"/>
                </a:solidFill>
              </a:defRPr>
            </a:lvl1pPr>
          </a:lstStyle>
          <a:p>
            <a:r>
              <a:rPr lang="en-US" dirty="0"/>
              <a:t>Give title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grpSp>
        <p:nvGrpSpPr>
          <p:cNvPr id="41" name="Group 40"/>
          <p:cNvGrpSpPr/>
          <p:nvPr userDrawn="1"/>
        </p:nvGrpSpPr>
        <p:grpSpPr>
          <a:xfrm>
            <a:off x="107504" y="20834"/>
            <a:ext cx="878633" cy="4929617"/>
            <a:chOff x="164975" y="20834"/>
            <a:chExt cx="878633" cy="4929617"/>
          </a:xfrm>
        </p:grpSpPr>
        <p:cxnSp>
          <p:nvCxnSpPr>
            <p:cNvPr id="42" name="Straight Connector 41"/>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4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92966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1" name="Title 1"/>
          <p:cNvSpPr>
            <a:spLocks noGrp="1"/>
          </p:cNvSpPr>
          <p:nvPr>
            <p:ph type="title" hasCustomPrompt="1"/>
          </p:nvPr>
        </p:nvSpPr>
        <p:spPr>
          <a:xfrm>
            <a:off x="867704" y="235007"/>
            <a:ext cx="7819096" cy="277539"/>
          </a:xfrm>
          <a:solidFill>
            <a:srgbClr val="941333"/>
          </a:solidFill>
        </p:spPr>
        <p:txBody>
          <a:bodyPr>
            <a:noAutofit/>
          </a:bodyPr>
          <a:lstStyle>
            <a:lvl1pPr algn="ctr">
              <a:defRPr sz="1800" b="0" spc="700" baseline="0">
                <a:solidFill>
                  <a:schemeClr val="bg1"/>
                </a:solidFill>
              </a:defRPr>
            </a:lvl1pPr>
          </a:lstStyle>
          <a:p>
            <a:r>
              <a:rPr lang="en-US" dirty="0"/>
              <a:t>Give title</a:t>
            </a:r>
          </a:p>
        </p:txBody>
      </p:sp>
      <p:grpSp>
        <p:nvGrpSpPr>
          <p:cNvPr id="12" name="Group 11"/>
          <p:cNvGrpSpPr/>
          <p:nvPr userDrawn="1"/>
        </p:nvGrpSpPr>
        <p:grpSpPr>
          <a:xfrm>
            <a:off x="107504" y="20834"/>
            <a:ext cx="878633" cy="4929617"/>
            <a:chOff x="164975" y="20834"/>
            <a:chExt cx="878633" cy="4929617"/>
          </a:xfrm>
        </p:grpSpPr>
        <p:cxnSp>
          <p:nvCxnSpPr>
            <p:cNvPr id="13" name="Straight Connector 12"/>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6454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941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10" name="Title 1"/>
          <p:cNvSpPr txBox="1">
            <a:spLocks/>
          </p:cNvSpPr>
          <p:nvPr userDrawn="1"/>
        </p:nvSpPr>
        <p:spPr>
          <a:xfrm>
            <a:off x="2602384" y="1707654"/>
            <a:ext cx="4678288" cy="1424983"/>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Copernicus</a:t>
            </a:r>
            <a:r>
              <a:rPr lang="en-US" baseline="0" dirty="0"/>
              <a:t> European Regional Reanalysis</a:t>
            </a:r>
            <a:endParaRPr lang="en-US" dirty="0"/>
          </a:p>
        </p:txBody>
      </p:sp>
      <p:sp>
        <p:nvSpPr>
          <p:cNvPr id="11" name="Subtitle 2"/>
          <p:cNvSpPr>
            <a:spLocks noGrp="1"/>
          </p:cNvSpPr>
          <p:nvPr>
            <p:ph type="subTitle" idx="13" hasCustomPrompt="1"/>
          </p:nvPr>
        </p:nvSpPr>
        <p:spPr>
          <a:xfrm>
            <a:off x="2602384"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242" name="Picture 2" descr="S:\F15015_Copernicus\3_Work\330_Work-in-process\SC4_BackgroundMat\PPT\item Copernicus\Icon-01.png"/>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a:stretch/>
        </p:blipFill>
        <p:spPr bwMode="auto">
          <a:xfrm>
            <a:off x="-252536" y="1200704"/>
            <a:ext cx="3240360" cy="27166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218"/>
          <a:stretch/>
        </p:blipFill>
        <p:spPr bwMode="auto">
          <a:xfrm>
            <a:off x="7291387" y="-11268"/>
            <a:ext cx="1852613" cy="516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userDrawn="1"/>
        </p:nvSpPr>
        <p:spPr>
          <a:xfrm>
            <a:off x="621854" y="3536429"/>
            <a:ext cx="1440160" cy="261610"/>
          </a:xfrm>
          <a:prstGeom prst="rect">
            <a:avLst/>
          </a:prstGeom>
          <a:noFill/>
        </p:spPr>
        <p:txBody>
          <a:bodyPr wrap="square" rtlCol="0">
            <a:spAutoFit/>
          </a:bodyPr>
          <a:lstStyle/>
          <a:p>
            <a:pPr algn="ctr"/>
            <a:r>
              <a:rPr lang="es-ES" sz="1100" b="0" dirty="0" err="1">
                <a:solidFill>
                  <a:schemeClr val="bg1"/>
                </a:solidFill>
              </a:rPr>
              <a:t>Climate</a:t>
            </a:r>
            <a:r>
              <a:rPr lang="es-ES" sz="1100" b="0" baseline="0" dirty="0">
                <a:solidFill>
                  <a:schemeClr val="bg1"/>
                </a:solidFill>
              </a:rPr>
              <a:t> </a:t>
            </a:r>
            <a:r>
              <a:rPr lang="es-ES" sz="1100" b="0" dirty="0" err="1">
                <a:solidFill>
                  <a:schemeClr val="bg1"/>
                </a:solidFill>
              </a:rPr>
              <a:t>Change</a:t>
            </a:r>
            <a:endParaRPr lang="en-US" sz="1100" b="0" dirty="0">
              <a:solidFill>
                <a:schemeClr val="bg1"/>
              </a:solidFill>
            </a:endParaRPr>
          </a:p>
        </p:txBody>
      </p:sp>
      <p:pic>
        <p:nvPicPr>
          <p:cNvPr id="14" name="Picture 13"/>
          <p:cNvPicPr>
            <a:picLocks noChangeAspect="1"/>
          </p:cNvPicPr>
          <p:nvPr userDrawn="1"/>
        </p:nvPicPr>
        <p:blipFill>
          <a:blip r:embed="rId6">
            <a:biLevel thresh="25000"/>
          </a:blip>
          <a:stretch>
            <a:fillRect/>
          </a:stretch>
        </p:blipFill>
        <p:spPr>
          <a:xfrm>
            <a:off x="2771800" y="4811834"/>
            <a:ext cx="823500" cy="141500"/>
          </a:xfrm>
          <a:prstGeom prst="rect">
            <a:avLst/>
          </a:prstGeom>
        </p:spPr>
      </p:pic>
      <p:pic>
        <p:nvPicPr>
          <p:cNvPr id="16" name="Picture 2" descr="\\winfs-proj\proj\Reanalysis\Europa\Presentations\Figures\SMHI_logo.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79912" y="4731990"/>
            <a:ext cx="529270" cy="212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88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2" name="Picture 2" descr="S:\F15015_Copernicus\3_Work\330_Work-in-process\SC4_BackgroundMat\Visual_ID\Photos\Po_River_Ital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0800000">
            <a:off x="-11410" y="-545"/>
            <a:ext cx="2077082" cy="514732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userDrawn="1"/>
        </p:nvSpPr>
        <p:spPr>
          <a:xfrm>
            <a:off x="3103" y="-92545"/>
            <a:ext cx="2077083" cy="5256584"/>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720" y="0"/>
            <a:ext cx="2084906" cy="516403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userDrawn="1">
            <p:ph sz="half" idx="1"/>
          </p:nvPr>
        </p:nvSpPr>
        <p:spPr>
          <a:xfrm>
            <a:off x="74942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userDrawn="1">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pic>
        <p:nvPicPr>
          <p:cNvPr id="13" name="Picture 2" descr="S:\F15015_Copernicus\3_Work\330_Work-in-process\Logos_icons\Accestodata_negatif-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573" y="118278"/>
            <a:ext cx="541005" cy="54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29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6" name="Title 1"/>
          <p:cNvSpPr>
            <a:spLocks noGrp="1"/>
          </p:cNvSpPr>
          <p:nvPr>
            <p:ph type="title" hasCustomPrompt="1"/>
          </p:nvPr>
        </p:nvSpPr>
        <p:spPr>
          <a:xfrm>
            <a:off x="867704" y="235007"/>
            <a:ext cx="7819096" cy="277539"/>
          </a:xfrm>
          <a:solidFill>
            <a:srgbClr val="941333"/>
          </a:solidFill>
        </p:spPr>
        <p:txBody>
          <a:bodyPr>
            <a:noAutofit/>
          </a:bodyPr>
          <a:lstStyle>
            <a:lvl1pPr algn="ctr">
              <a:defRPr sz="1800" b="0" spc="700" baseline="0">
                <a:solidFill>
                  <a:schemeClr val="bg1"/>
                </a:solidFill>
              </a:defRPr>
            </a:lvl1pPr>
          </a:lstStyle>
          <a:p>
            <a:r>
              <a:rPr lang="en-US" dirty="0"/>
              <a:t>CLICK TO EDIT MASTER TITLE STYLE</a:t>
            </a:r>
          </a:p>
        </p:txBody>
      </p:sp>
      <p:grpSp>
        <p:nvGrpSpPr>
          <p:cNvPr id="17" name="Group 16"/>
          <p:cNvGrpSpPr/>
          <p:nvPr userDrawn="1"/>
        </p:nvGrpSpPr>
        <p:grpSpPr>
          <a:xfrm>
            <a:off x="107504" y="20834"/>
            <a:ext cx="878633" cy="4929617"/>
            <a:chOff x="164975" y="20834"/>
            <a:chExt cx="878633" cy="4929617"/>
          </a:xfrm>
        </p:grpSpPr>
        <p:cxnSp>
          <p:nvCxnSpPr>
            <p:cNvPr id="18" name="Straight Connector 17"/>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8852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2" name="Group 19"/>
          <p:cNvGrpSpPr/>
          <p:nvPr userDrawn="1"/>
        </p:nvGrpSpPr>
        <p:grpSpPr>
          <a:xfrm>
            <a:off x="0" y="-8194"/>
            <a:ext cx="2323579" cy="5195022"/>
            <a:chOff x="-2988840" y="-681190"/>
            <a:chExt cx="2323579" cy="5195022"/>
          </a:xfrm>
        </p:grpSpPr>
        <p:pic>
          <p:nvPicPr>
            <p:cNvPr id="13" name="Picture 2" descr="S:\F15015_Copernicus\3_Work\330_Work-in-process\SC4_BackgroundMat\Visual_ID\Photos\Climate_change_ThinkstockPhotos-14765673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2988840" y="-668610"/>
              <a:ext cx="2323578" cy="518105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5"/>
            <p:cNvSpPr/>
            <p:nvPr userDrawn="1"/>
          </p:nvSpPr>
          <p:spPr>
            <a:xfrm>
              <a:off x="-2978397" y="-681190"/>
              <a:ext cx="2313136" cy="5184799"/>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26"/>
            <p:cNvSpPr/>
            <p:nvPr userDrawn="1"/>
          </p:nvSpPr>
          <p:spPr>
            <a:xfrm>
              <a:off x="-2988840" y="-667227"/>
              <a:ext cx="2323578" cy="518105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sz="half" idx="1"/>
          </p:nvPr>
        </p:nvSpPr>
        <p:spPr>
          <a:xfrm>
            <a:off x="827584" y="699542"/>
            <a:ext cx="37800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04048" y="699542"/>
            <a:ext cx="37800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6" name="Title 1"/>
          <p:cNvSpPr>
            <a:spLocks noGrp="1"/>
          </p:cNvSpPr>
          <p:nvPr>
            <p:ph type="title" hasCustomPrompt="1"/>
          </p:nvPr>
        </p:nvSpPr>
        <p:spPr>
          <a:xfrm>
            <a:off x="867704" y="235007"/>
            <a:ext cx="7819096" cy="277539"/>
          </a:xfrm>
          <a:solidFill>
            <a:srgbClr val="941333"/>
          </a:solidFill>
        </p:spPr>
        <p:txBody>
          <a:bodyPr>
            <a:noAutofit/>
          </a:bodyPr>
          <a:lstStyle>
            <a:lvl1pPr algn="ctr">
              <a:defRPr sz="1800" b="0" spc="700" baseline="0">
                <a:solidFill>
                  <a:schemeClr val="bg1"/>
                </a:solidFill>
              </a:defRPr>
            </a:lvl1pPr>
          </a:lstStyle>
          <a:p>
            <a:r>
              <a:rPr lang="en-US" dirty="0"/>
              <a:t>CLICK TO EDIT MASTER TITLE STYLE</a:t>
            </a:r>
          </a:p>
        </p:txBody>
      </p:sp>
      <p:grpSp>
        <p:nvGrpSpPr>
          <p:cNvPr id="17" name="Group 16"/>
          <p:cNvGrpSpPr/>
          <p:nvPr userDrawn="1"/>
        </p:nvGrpSpPr>
        <p:grpSpPr>
          <a:xfrm>
            <a:off x="107504" y="20834"/>
            <a:ext cx="878633" cy="4929617"/>
            <a:chOff x="164975" y="20834"/>
            <a:chExt cx="878633" cy="4929617"/>
          </a:xfrm>
        </p:grpSpPr>
        <p:cxnSp>
          <p:nvCxnSpPr>
            <p:cNvPr id="18" name="Straight Connector 17"/>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8755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7" name="Title 1"/>
          <p:cNvSpPr>
            <a:spLocks noGrp="1"/>
          </p:cNvSpPr>
          <p:nvPr>
            <p:ph type="title" hasCustomPrompt="1"/>
          </p:nvPr>
        </p:nvSpPr>
        <p:spPr>
          <a:xfrm>
            <a:off x="867704" y="235007"/>
            <a:ext cx="7819096" cy="277539"/>
          </a:xfrm>
          <a:solidFill>
            <a:srgbClr val="941333"/>
          </a:solidFill>
        </p:spPr>
        <p:txBody>
          <a:bodyPr>
            <a:noAutofit/>
          </a:bodyPr>
          <a:lstStyle>
            <a:lvl1pPr algn="ctr">
              <a:defRPr sz="1800" b="0" spc="700" baseline="0">
                <a:solidFill>
                  <a:schemeClr val="bg1"/>
                </a:solidFill>
              </a:defRPr>
            </a:lvl1pPr>
          </a:lstStyle>
          <a:p>
            <a:r>
              <a:rPr lang="en-US" dirty="0"/>
              <a:t>CLICK TO EDIT MASTER TITLE STYLE</a:t>
            </a:r>
          </a:p>
        </p:txBody>
      </p:sp>
      <p:grpSp>
        <p:nvGrpSpPr>
          <p:cNvPr id="19" name="Group 18"/>
          <p:cNvGrpSpPr/>
          <p:nvPr userDrawn="1"/>
        </p:nvGrpSpPr>
        <p:grpSpPr>
          <a:xfrm>
            <a:off x="107504" y="20834"/>
            <a:ext cx="878633" cy="4929617"/>
            <a:chOff x="164975" y="20834"/>
            <a:chExt cx="878633" cy="4929617"/>
          </a:xfrm>
        </p:grpSpPr>
        <p:cxnSp>
          <p:nvCxnSpPr>
            <p:cNvPr id="20" name="Straight Connector 19"/>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59759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8" name="Group 17"/>
          <p:cNvGrpSpPr/>
          <p:nvPr userDrawn="1"/>
        </p:nvGrpSpPr>
        <p:grpSpPr>
          <a:xfrm>
            <a:off x="0" y="-8194"/>
            <a:ext cx="2323579" cy="5195022"/>
            <a:chOff x="-2988840" y="-681190"/>
            <a:chExt cx="2323579" cy="5195022"/>
          </a:xfrm>
        </p:grpSpPr>
        <p:pic>
          <p:nvPicPr>
            <p:cNvPr id="19" name="Picture 2" descr="S:\F15015_Copernicus\3_Work\330_Work-in-process\SC4_BackgroundMat\Visual_ID\Photos\Climate_change_ThinkstockPhotos-14765673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2988840" y="-668610"/>
              <a:ext cx="2323578" cy="518105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2978397" y="-681190"/>
              <a:ext cx="2313136" cy="5184799"/>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2988840" y="-667227"/>
              <a:ext cx="2323578" cy="518105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22" name="Title 1"/>
          <p:cNvSpPr>
            <a:spLocks noGrp="1"/>
          </p:cNvSpPr>
          <p:nvPr>
            <p:ph type="title" hasCustomPrompt="1"/>
          </p:nvPr>
        </p:nvSpPr>
        <p:spPr>
          <a:xfrm>
            <a:off x="867704" y="235007"/>
            <a:ext cx="7819096" cy="277539"/>
          </a:xfrm>
          <a:solidFill>
            <a:srgbClr val="941333"/>
          </a:solidFill>
        </p:spPr>
        <p:txBody>
          <a:bodyPr>
            <a:noAutofit/>
          </a:bodyPr>
          <a:lstStyle>
            <a:lvl1pPr algn="ctr">
              <a:defRPr sz="1800" b="0" spc="700" baseline="0">
                <a:solidFill>
                  <a:schemeClr val="bg1"/>
                </a:solidFill>
              </a:defRPr>
            </a:lvl1pPr>
          </a:lstStyle>
          <a:p>
            <a:r>
              <a:rPr lang="en-US" dirty="0"/>
              <a:t>CLICK TO EDIT MASTER TITLE STYLE</a:t>
            </a:r>
          </a:p>
        </p:txBody>
      </p:sp>
      <p:grpSp>
        <p:nvGrpSpPr>
          <p:cNvPr id="23" name="Group 22"/>
          <p:cNvGrpSpPr/>
          <p:nvPr userDrawn="1"/>
        </p:nvGrpSpPr>
        <p:grpSpPr>
          <a:xfrm>
            <a:off x="107504" y="20834"/>
            <a:ext cx="878633" cy="4929617"/>
            <a:chOff x="164975" y="20834"/>
            <a:chExt cx="878633" cy="4929617"/>
          </a:xfrm>
        </p:grpSpPr>
        <p:cxnSp>
          <p:nvCxnSpPr>
            <p:cNvPr id="24" name="Straight Connector 23"/>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6"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62605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8" name="Group 17"/>
          <p:cNvGrpSpPr/>
          <p:nvPr userDrawn="1"/>
        </p:nvGrpSpPr>
        <p:grpSpPr>
          <a:xfrm>
            <a:off x="0" y="-8194"/>
            <a:ext cx="2323579" cy="5195022"/>
            <a:chOff x="-2988840" y="-681190"/>
            <a:chExt cx="2323579" cy="5195022"/>
          </a:xfrm>
        </p:grpSpPr>
        <p:pic>
          <p:nvPicPr>
            <p:cNvPr id="19" name="Picture 2" descr="S:\F15015_Copernicus\3_Work\330_Work-in-process\SC4_BackgroundMat\Visual_ID\Photos\Climate_change_ThinkstockPhotos-14765673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2988840" y="-668610"/>
              <a:ext cx="2323578" cy="518105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2978397" y="-681190"/>
              <a:ext cx="2313136" cy="5184799"/>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2988840" y="-667227"/>
              <a:ext cx="2323578" cy="518105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22" name="Title 1"/>
          <p:cNvSpPr>
            <a:spLocks noGrp="1"/>
          </p:cNvSpPr>
          <p:nvPr>
            <p:ph type="title" hasCustomPrompt="1"/>
          </p:nvPr>
        </p:nvSpPr>
        <p:spPr>
          <a:xfrm>
            <a:off x="867704" y="235007"/>
            <a:ext cx="7819096" cy="277539"/>
          </a:xfrm>
          <a:solidFill>
            <a:srgbClr val="941333"/>
          </a:solidFill>
        </p:spPr>
        <p:txBody>
          <a:bodyPr>
            <a:noAutofit/>
          </a:bodyPr>
          <a:lstStyle>
            <a:lvl1pPr algn="ctr">
              <a:defRPr sz="1800" b="0" spc="700" baseline="0">
                <a:solidFill>
                  <a:schemeClr val="bg1"/>
                </a:solidFill>
              </a:defRPr>
            </a:lvl1pPr>
          </a:lstStyle>
          <a:p>
            <a:r>
              <a:rPr lang="en-US" dirty="0"/>
              <a:t>CLICK TO EDIT MASTER TITLE STYLE</a:t>
            </a:r>
          </a:p>
        </p:txBody>
      </p:sp>
      <p:grpSp>
        <p:nvGrpSpPr>
          <p:cNvPr id="23" name="Group 22"/>
          <p:cNvGrpSpPr/>
          <p:nvPr userDrawn="1"/>
        </p:nvGrpSpPr>
        <p:grpSpPr>
          <a:xfrm>
            <a:off x="107504" y="20834"/>
            <a:ext cx="878633" cy="4929617"/>
            <a:chOff x="164975" y="20834"/>
            <a:chExt cx="878633" cy="4929617"/>
          </a:xfrm>
        </p:grpSpPr>
        <p:cxnSp>
          <p:nvCxnSpPr>
            <p:cNvPr id="24" name="Straight Connector 23"/>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6"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Platshållare för text 6"/>
          <p:cNvSpPr>
            <a:spLocks noGrp="1"/>
          </p:cNvSpPr>
          <p:nvPr>
            <p:ph type="body" sz="quarter" idx="13" hasCustomPrompt="1"/>
          </p:nvPr>
        </p:nvSpPr>
        <p:spPr>
          <a:xfrm>
            <a:off x="2087563" y="1959769"/>
            <a:ext cx="4968875" cy="1223962"/>
          </a:xfrm>
        </p:spPr>
        <p:txBody>
          <a:bodyPr anchor="ctr">
            <a:normAutofit/>
          </a:bodyPr>
          <a:lstStyle>
            <a:lvl1pPr marL="0" indent="0" algn="ctr">
              <a:buNone/>
              <a:defRPr sz="2400"/>
            </a:lvl1pPr>
          </a:lstStyle>
          <a:p>
            <a:pPr lvl="0"/>
            <a:r>
              <a:rPr lang="sv-SE" dirty="0" err="1"/>
              <a:t>Section</a:t>
            </a:r>
            <a:r>
              <a:rPr lang="sv-SE" dirty="0"/>
              <a:t> </a:t>
            </a:r>
            <a:r>
              <a:rPr lang="sv-SE" dirty="0" err="1"/>
              <a:t>title</a:t>
            </a:r>
            <a:endParaRPr lang="sv-SE" dirty="0"/>
          </a:p>
        </p:txBody>
      </p:sp>
    </p:spTree>
    <p:extLst>
      <p:ext uri="{BB962C8B-B14F-4D97-AF65-F5344CB8AC3E}">
        <p14:creationId xmlns:p14="http://schemas.microsoft.com/office/powerpoint/2010/main" val="1512339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0" name="Group 19"/>
          <p:cNvGrpSpPr/>
          <p:nvPr userDrawn="1"/>
        </p:nvGrpSpPr>
        <p:grpSpPr>
          <a:xfrm>
            <a:off x="0" y="-8194"/>
            <a:ext cx="2323579" cy="5195022"/>
            <a:chOff x="-2988840" y="-681190"/>
            <a:chExt cx="2323579" cy="5195022"/>
          </a:xfrm>
        </p:grpSpPr>
        <p:pic>
          <p:nvPicPr>
            <p:cNvPr id="21" name="Picture 2" descr="S:\F15015_Copernicus\3_Work\330_Work-in-process\SC4_BackgroundMat\Visual_ID\Photos\Climate_change_ThinkstockPhotos-14765673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2988840" y="-668610"/>
              <a:ext cx="2323578" cy="51810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userDrawn="1"/>
          </p:nvSpPr>
          <p:spPr>
            <a:xfrm>
              <a:off x="-2978397" y="-681190"/>
              <a:ext cx="2313136" cy="5184799"/>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2988840" y="-667227"/>
              <a:ext cx="2323578" cy="518105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grpSp>
        <p:nvGrpSpPr>
          <p:cNvPr id="22" name="Group 21"/>
          <p:cNvGrpSpPr/>
          <p:nvPr userDrawn="1"/>
        </p:nvGrpSpPr>
        <p:grpSpPr>
          <a:xfrm>
            <a:off x="107504" y="20834"/>
            <a:ext cx="878633" cy="4929617"/>
            <a:chOff x="164975" y="20834"/>
            <a:chExt cx="878633" cy="4929617"/>
          </a:xfrm>
        </p:grpSpPr>
        <p:cxnSp>
          <p:nvCxnSpPr>
            <p:cNvPr id="23" name="Straight Connector 22"/>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5"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59400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709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0" name="Group 19"/>
          <p:cNvGrpSpPr/>
          <p:nvPr userDrawn="1"/>
        </p:nvGrpSpPr>
        <p:grpSpPr>
          <a:xfrm>
            <a:off x="-19239" y="-12685"/>
            <a:ext cx="2463883" cy="5176972"/>
            <a:chOff x="-2604708" y="-1040096"/>
            <a:chExt cx="2463883" cy="5176972"/>
          </a:xfrm>
        </p:grpSpPr>
        <p:pic>
          <p:nvPicPr>
            <p:cNvPr id="21"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604436" y="-1028650"/>
              <a:ext cx="2002973" cy="513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userDrawn="1"/>
          </p:nvSpPr>
          <p:spPr>
            <a:xfrm>
              <a:off x="-2604436" y="-1013193"/>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604708" y="-1040096"/>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7" name="Straight Connector 16"/>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pic>
        <p:nvPicPr>
          <p:cNvPr id="19"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40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578683"/>
                </a:solidFill>
              </a:rPr>
              <a:t>Security</a:t>
            </a:r>
            <a:endParaRPr lang="en-US" sz="1100" b="0" dirty="0">
              <a:solidFill>
                <a:srgbClr val="578683"/>
              </a:solidFill>
            </a:endParaRPr>
          </a:p>
        </p:txBody>
      </p:sp>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7853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578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5/3/2022</a:t>
            </a:fld>
            <a:endParaRPr lang="en-US" dirty="0"/>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a:p>
        </p:txBody>
      </p:sp>
      <p:sp>
        <p:nvSpPr>
          <p:cNvPr id="11" name="Title 1"/>
          <p:cNvSpPr txBox="1">
            <a:spLocks/>
          </p:cNvSpPr>
          <p:nvPr userDrawn="1"/>
        </p:nvSpPr>
        <p:spPr>
          <a:xfrm>
            <a:off x="2602384"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pic>
        <p:nvPicPr>
          <p:cNvPr id="13314" name="Picture 2" descr="S:\F15015_Copernicus\3_Work\330_Work-in-process\SC4_BackgroundMat\PPT\item Copernicus\Icon-01.png"/>
          <p:cNvPicPr>
            <a:picLocks noChangeAspect="1" noChangeArrowheads="1"/>
          </p:cNvPicPr>
          <p:nvPr userDrawn="1"/>
        </p:nvPicPr>
        <p:blipFill rotWithShape="1">
          <a:blip r:embed="rId2" cstate="print">
            <a:biLevel thresh="25000"/>
            <a:extLst>
              <a:ext uri="{28A0092B-C50C-407E-A947-70E740481C1C}">
                <a14:useLocalDpi xmlns:a14="http://schemas.microsoft.com/office/drawing/2010/main" val="0"/>
              </a:ext>
            </a:extLst>
          </a:blip>
          <a:srcRect/>
          <a:stretch/>
        </p:blipFill>
        <p:spPr bwMode="auto">
          <a:xfrm>
            <a:off x="449853" y="1937973"/>
            <a:ext cx="2061385" cy="17657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018177" y="3710205"/>
            <a:ext cx="1022649" cy="261610"/>
          </a:xfrm>
          <a:prstGeom prst="rect">
            <a:avLst/>
          </a:prstGeom>
          <a:noFill/>
          <a:ln>
            <a:noFill/>
          </a:ln>
        </p:spPr>
        <p:txBody>
          <a:bodyPr wrap="square" rtlCol="0">
            <a:spAutoFit/>
          </a:bodyPr>
          <a:lstStyle/>
          <a:p>
            <a:pPr algn="ctr"/>
            <a:r>
              <a:rPr lang="es-ES" sz="1100" b="0" dirty="0">
                <a:solidFill>
                  <a:schemeClr val="bg1"/>
                </a:solidFill>
              </a:rPr>
              <a:t>Security</a:t>
            </a:r>
            <a:endParaRPr lang="en-US" sz="1100" b="0" dirty="0">
              <a:solidFill>
                <a:schemeClr val="bg1"/>
              </a:solidFill>
            </a:endParaRPr>
          </a:p>
        </p:txBody>
      </p:sp>
      <p:pic>
        <p:nvPicPr>
          <p:cNvPr id="1027" name="Picture 3"/>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51856" t="16406" r="27978" b="9049"/>
          <a:stretch/>
        </p:blipFill>
        <p:spPr bwMode="auto">
          <a:xfrm>
            <a:off x="7195187" y="0"/>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a:spLocks noGrp="1"/>
          </p:cNvSpPr>
          <p:nvPr>
            <p:ph type="subTitle" idx="13"/>
          </p:nvPr>
        </p:nvSpPr>
        <p:spPr>
          <a:xfrm>
            <a:off x="2602384"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Tree>
    <p:extLst>
      <p:ext uri="{BB962C8B-B14F-4D97-AF65-F5344CB8AC3E}">
        <p14:creationId xmlns:p14="http://schemas.microsoft.com/office/powerpoint/2010/main" val="238637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E17047-C597-4B34-8FEE-7A0D1EA692A4}" type="datetimeFigureOut">
              <a:rPr lang="en-US" smtClean="0"/>
              <a:t>5/3/2022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6" name="Rectangle 5"/>
          <p:cNvSpPr/>
          <p:nvPr userDrawn="1"/>
        </p:nvSpPr>
        <p:spPr>
          <a:xfrm>
            <a:off x="3103" y="-92545"/>
            <a:ext cx="2077083" cy="5256584"/>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720" y="0"/>
            <a:ext cx="2084906" cy="516403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3094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 name="Group 1"/>
          <p:cNvGrpSpPr/>
          <p:nvPr userDrawn="1"/>
        </p:nvGrpSpPr>
        <p:grpSpPr>
          <a:xfrm>
            <a:off x="-38100" y="12576"/>
            <a:ext cx="2482389" cy="5170484"/>
            <a:chOff x="9658589" y="-81666"/>
            <a:chExt cx="2482389" cy="5170484"/>
          </a:xfrm>
        </p:grpSpPr>
        <p:pic>
          <p:nvPicPr>
            <p:cNvPr id="16"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856" t="16406" r="27978" b="9049"/>
            <a:stretch/>
          </p:blipFill>
          <p:spPr bwMode="auto">
            <a:xfrm>
              <a:off x="9677367" y="-81666"/>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userDrawn="1"/>
          </p:nvSpPr>
          <p:spPr>
            <a:xfrm>
              <a:off x="9658589" y="-81389"/>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677367" y="-61251"/>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userDrawn="1">
            <p:ph sz="half" idx="1"/>
          </p:nvPr>
        </p:nvSpPr>
        <p:spPr>
          <a:xfrm>
            <a:off x="1022920"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p:nvPr>
        </p:nvSpPr>
        <p:spPr>
          <a:xfrm>
            <a:off x="5076056"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sp>
        <p:nvSpPr>
          <p:cNvPr id="11" name="Title 1"/>
          <p:cNvSpPr>
            <a:spLocks noGrp="1"/>
          </p:cNvSpPr>
          <p:nvPr userDrawn="1">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2" name="Straight Connector 11"/>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spTree>
    <p:extLst>
      <p:ext uri="{BB962C8B-B14F-4D97-AF65-F5344CB8AC3E}">
        <p14:creationId xmlns:p14="http://schemas.microsoft.com/office/powerpoint/2010/main" val="37675083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4" name="Title 1"/>
          <p:cNvSpPr>
            <a:spLocks noGrp="1"/>
          </p:cNvSpPr>
          <p:nvPr>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578683"/>
                </a:solidFill>
              </a:rPr>
              <a:t>Security</a:t>
            </a:r>
            <a:endParaRPr lang="en-US" sz="1100" b="0" dirty="0">
              <a:solidFill>
                <a:srgbClr val="578683"/>
              </a:solidFill>
            </a:endParaRPr>
          </a:p>
        </p:txBody>
      </p:sp>
      <p:pic>
        <p:nvPicPr>
          <p:cNvPr id="2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0100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8" name="Group 17"/>
          <p:cNvGrpSpPr/>
          <p:nvPr userDrawn="1"/>
        </p:nvGrpSpPr>
        <p:grpSpPr>
          <a:xfrm>
            <a:off x="-38100" y="12576"/>
            <a:ext cx="2482389" cy="5170484"/>
            <a:chOff x="9658589" y="-81666"/>
            <a:chExt cx="2482389" cy="5170484"/>
          </a:xfrm>
        </p:grpSpPr>
        <p:pic>
          <p:nvPicPr>
            <p:cNvPr id="19"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856" t="16406" r="27978" b="9049"/>
            <a:stretch/>
          </p:blipFill>
          <p:spPr bwMode="auto">
            <a:xfrm>
              <a:off x="9677367" y="-81666"/>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userDrawn="1"/>
          </p:nvSpPr>
          <p:spPr>
            <a:xfrm>
              <a:off x="9658589" y="-81389"/>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677367" y="-61251"/>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9" name="Title 1"/>
          <p:cNvSpPr>
            <a:spLocks noGrp="1"/>
          </p:cNvSpPr>
          <p:nvPr>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0" name="Straight Connector 9"/>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spTree>
    <p:extLst>
      <p:ext uri="{BB962C8B-B14F-4D97-AF65-F5344CB8AC3E}">
        <p14:creationId xmlns:p14="http://schemas.microsoft.com/office/powerpoint/2010/main" val="3620433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9" name="Group 18"/>
          <p:cNvGrpSpPr/>
          <p:nvPr userDrawn="1"/>
        </p:nvGrpSpPr>
        <p:grpSpPr>
          <a:xfrm>
            <a:off x="-38100" y="12576"/>
            <a:ext cx="2482389" cy="5170484"/>
            <a:chOff x="9658589" y="-81666"/>
            <a:chExt cx="2482389" cy="5170484"/>
          </a:xfrm>
        </p:grpSpPr>
        <p:pic>
          <p:nvPicPr>
            <p:cNvPr id="20"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856" t="16406" r="27978" b="9049"/>
            <a:stretch/>
          </p:blipFill>
          <p:spPr bwMode="auto">
            <a:xfrm>
              <a:off x="9677367" y="-81666"/>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9658589" y="-81389"/>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9677367" y="-61251"/>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00722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0722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2" name="Straight Connector 11"/>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spTree>
    <p:extLst>
      <p:ext uri="{BB962C8B-B14F-4D97-AF65-F5344CB8AC3E}">
        <p14:creationId xmlns:p14="http://schemas.microsoft.com/office/powerpoint/2010/main" val="39996045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34552" y="-19050"/>
            <a:ext cx="2149624" cy="5212283"/>
            <a:chOff x="-5476811" y="-524594"/>
            <a:chExt cx="2149624" cy="5212283"/>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7" name="TextBox 26"/>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sp>
        <p:nvSpPr>
          <p:cNvPr id="17" name="Oval 16"/>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7634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Oval 16"/>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19" name="Straight Connector 18"/>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11" name="Picture 2" descr="S:\F15015_Copernicus\3_Work\330_Work-in-process\SC4_BackgroundMat\PPT\item Copernicus\Satellite\Satellite\satellite_Artboard 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1949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627784"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a:t>Title</a:t>
            </a:r>
            <a:endParaRPr lang="en-US" dirty="0"/>
          </a:p>
        </p:txBody>
      </p:sp>
      <p:sp>
        <p:nvSpPr>
          <p:cNvPr id="9" name="Subtitle 2"/>
          <p:cNvSpPr>
            <a:spLocks noGrp="1"/>
          </p:cNvSpPr>
          <p:nvPr>
            <p:ph type="subTitle" idx="13"/>
          </p:nvPr>
        </p:nvSpPr>
        <p:spPr>
          <a:xfrm>
            <a:off x="2627784"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2" descr="S:\F15015_Copernicus\3_Work\330_Work-in-process\SC4_BackgroundMat\PPT\item Copernicus\logo-ce-horizontal-en-negati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7600"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531" y="965601"/>
            <a:ext cx="3528396" cy="24947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683568" y="2598172"/>
            <a:ext cx="1623062" cy="261610"/>
          </a:xfrm>
          <a:prstGeom prst="rect">
            <a:avLst/>
          </a:prstGeom>
          <a:noFill/>
        </p:spPr>
        <p:txBody>
          <a:bodyPr wrap="square" rtlCol="0">
            <a:spAutoFit/>
          </a:bodyPr>
          <a:lstStyle/>
          <a:p>
            <a:pPr algn="ctr"/>
            <a:r>
              <a:rPr lang="es-ES" sz="1100" b="0" dirty="0" err="1">
                <a:solidFill>
                  <a:schemeClr val="bg1"/>
                </a:solidFill>
              </a:rPr>
              <a:t>Space</a:t>
            </a:r>
            <a:r>
              <a:rPr lang="es-ES" sz="1100" b="0" baseline="0" dirty="0">
                <a:solidFill>
                  <a:schemeClr val="bg1"/>
                </a:solidFill>
              </a:rPr>
              <a:t> </a:t>
            </a:r>
            <a:r>
              <a:rPr lang="es-ES" sz="1100" b="0" dirty="0" err="1">
                <a:solidFill>
                  <a:schemeClr val="bg1"/>
                </a:solidFill>
              </a:rPr>
              <a:t>Component</a:t>
            </a:r>
            <a:endParaRPr lang="en-US" sz="1100" b="0" dirty="0">
              <a:solidFill>
                <a:schemeClr val="bg1"/>
              </a:solidFill>
            </a:endParaRPr>
          </a:p>
        </p:txBody>
      </p:sp>
      <p:pic>
        <p:nvPicPr>
          <p:cNvPr id="2050"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20552" t="462" r="31215" b="-462"/>
          <a:stretch/>
        </p:blipFill>
        <p:spPr bwMode="auto">
          <a:xfrm>
            <a:off x="7293990" y="0"/>
            <a:ext cx="1865239" cy="516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descr="S:\F15015_Copernicus\3_Work\330_Work-in-process\SC4_BackgroundMat\PPT\item Copernicus\logo-ce-horizontal-en-negati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1265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2" name="Group 21"/>
          <p:cNvGrpSpPr/>
          <p:nvPr userDrawn="1"/>
        </p:nvGrpSpPr>
        <p:grpSpPr>
          <a:xfrm>
            <a:off x="-34552" y="-19050"/>
            <a:ext cx="2149624" cy="5212283"/>
            <a:chOff x="-5476811" y="-524594"/>
            <a:chExt cx="2149624" cy="5212283"/>
          </a:xfrm>
        </p:grpSpPr>
        <p:pic>
          <p:nvPicPr>
            <p:cNvPr id="2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sz="half" idx="1"/>
          </p:nvPr>
        </p:nvSpPr>
        <p:spPr>
          <a:xfrm>
            <a:off x="74942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5" name="Oval 14"/>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26" name="Straight Connector 25"/>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23"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827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6" name="Oval 15"/>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23" name="Straight Connector 22"/>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14" name="Picture 2" descr="S:\F15015_Copernicus\3_Work\330_Work-in-process\SC4_BackgroundMat\PPT\item Copernicus\Satellite\Satellite\satellite_Artboard 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1880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4" name="Group 23"/>
          <p:cNvGrpSpPr/>
          <p:nvPr userDrawn="1"/>
        </p:nvGrpSpPr>
        <p:grpSpPr>
          <a:xfrm>
            <a:off x="-34552" y="-19050"/>
            <a:ext cx="2149624" cy="5212283"/>
            <a:chOff x="-5476811" y="-524594"/>
            <a:chExt cx="2149624" cy="5212283"/>
          </a:xfrm>
        </p:grpSpPr>
        <p:pic>
          <p:nvPicPr>
            <p:cNvPr id="2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15" name="Oval 14"/>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22" name="Straight Connector 21"/>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21"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56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8"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13" name="Straight Connector 12"/>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2815674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userDrawn="1"/>
        </p:nvGrpSpPr>
        <p:grpSpPr>
          <a:xfrm>
            <a:off x="-34552" y="-19050"/>
            <a:ext cx="2149624" cy="5212283"/>
            <a:chOff x="-5476811" y="-524594"/>
            <a:chExt cx="2149624" cy="5212283"/>
          </a:xfrm>
        </p:grpSpPr>
        <p:pic>
          <p:nvPicPr>
            <p:cNvPr id="2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9" name="Oval 18"/>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Straight Connector 25"/>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24"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181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428" y="0"/>
            <a:ext cx="2220615" cy="5178579"/>
          </a:xfrm>
          <a:prstGeom prst="rect">
            <a:avLst/>
          </a:prstGeom>
        </p:spPr>
      </p:pic>
      <p:sp>
        <p:nvSpPr>
          <p:cNvPr id="14" name="Rectangle 13"/>
          <p:cNvSpPr/>
          <p:nvPr userDrawn="1"/>
        </p:nvSpPr>
        <p:spPr>
          <a:xfrm>
            <a:off x="-21945" y="-1"/>
            <a:ext cx="2102132" cy="517857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7" name="TextBox 26"/>
          <p:cNvSpPr txBox="1"/>
          <p:nvPr userDrawn="1"/>
        </p:nvSpPr>
        <p:spPr>
          <a:xfrm>
            <a:off x="135837"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2" name="Picture 2" descr="S:\F15015_Copernicus\3_Work\330_Work-in-process\Logos_icons\UserUptake_negatif-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9316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0" name="Straight Connector 9"/>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4" name="TextBox 13"/>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8"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073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4316" y="-92546"/>
            <a:ext cx="2666236" cy="5258917"/>
          </a:xfrm>
          <a:prstGeom prst="rect">
            <a:avLst/>
          </a:prstGeom>
          <a:noFill/>
          <a:ln>
            <a:noFill/>
          </a:ln>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userDrawn="1"/>
        </p:nvSpPr>
        <p:spPr>
          <a:xfrm>
            <a:off x="6802308" y="-2655"/>
            <a:ext cx="2810252" cy="5169026"/>
          </a:xfrm>
          <a:prstGeom prst="rect">
            <a:avLst/>
          </a:prstGeom>
          <a:gradFill flip="none" rotWithShape="1">
            <a:gsLst>
              <a:gs pos="4000">
                <a:schemeClr val="accent1"/>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569823" y="2578909"/>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9" name="Subtitle 2"/>
          <p:cNvSpPr>
            <a:spLocks noGrp="1"/>
          </p:cNvSpPr>
          <p:nvPr>
            <p:ph type="subTitle" idx="13"/>
          </p:nvPr>
        </p:nvSpPr>
        <p:spPr>
          <a:xfrm>
            <a:off x="2567591" y="3139545"/>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53" name="Picture 5" descr="S:\F15015_Copernicus\3_Work\330_Work-in-process\Logos_icons\UserUptake_blanc-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902355"/>
            <a:ext cx="2990300" cy="2990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556872" y="3363838"/>
            <a:ext cx="1440160" cy="261610"/>
          </a:xfrm>
          <a:prstGeom prst="rect">
            <a:avLst/>
          </a:prstGeom>
          <a:noFill/>
        </p:spPr>
        <p:txBody>
          <a:bodyPr wrap="square" rtlCol="0">
            <a:spAutoFit/>
          </a:bodyPr>
          <a:lstStyle/>
          <a:p>
            <a:pPr algn="ctr"/>
            <a:r>
              <a:rPr lang="es-ES" sz="1100" b="0" dirty="0" err="1">
                <a:solidFill>
                  <a:schemeClr val="bg1"/>
                </a:solidFill>
              </a:rPr>
              <a:t>User</a:t>
            </a:r>
            <a:r>
              <a:rPr lang="es-ES" sz="1100" b="0" dirty="0">
                <a:solidFill>
                  <a:schemeClr val="bg1"/>
                </a:solidFill>
              </a:rPr>
              <a:t> </a:t>
            </a:r>
            <a:r>
              <a:rPr lang="es-ES" sz="1100" b="0" dirty="0" err="1">
                <a:solidFill>
                  <a:schemeClr val="bg1"/>
                </a:solidFill>
              </a:rPr>
              <a:t>Uptake</a:t>
            </a:r>
            <a:endParaRPr lang="en-US" sz="1100" b="0" dirty="0">
              <a:solidFill>
                <a:schemeClr val="bg1"/>
              </a:solidFill>
            </a:endParaRPr>
          </a:p>
        </p:txBody>
      </p:sp>
      <p:pic>
        <p:nvPicPr>
          <p:cNvPr id="19"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1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2"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0126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7"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0003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E17047-C597-4B34-8FEE-7A0D1EA692A4}"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8" name="TextBox 17"/>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2"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7443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p:cNvGrpSpPr/>
          <p:nvPr userDrawn="1"/>
        </p:nvGrpSpPr>
        <p:grpSpPr>
          <a:xfrm>
            <a:off x="-36512" y="-20538"/>
            <a:ext cx="2808312" cy="5175913"/>
            <a:chOff x="-3432453" y="-181390"/>
            <a:chExt cx="2622202" cy="5144541"/>
          </a:xfrm>
        </p:grpSpPr>
        <p:pic>
          <p:nvPicPr>
            <p:cNvPr id="26"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7" name="TextBox 26"/>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18" name="Oval 17"/>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oup 14"/>
          <p:cNvGrpSpPr/>
          <p:nvPr userDrawn="1"/>
        </p:nvGrpSpPr>
        <p:grpSpPr>
          <a:xfrm>
            <a:off x="208086" y="159012"/>
            <a:ext cx="436445" cy="450588"/>
            <a:chOff x="-1692696" y="827409"/>
            <a:chExt cx="1728192" cy="1784190"/>
          </a:xfrm>
        </p:grpSpPr>
        <p:pic>
          <p:nvPicPr>
            <p:cNvPr id="16"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97341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27" name="Group 26"/>
          <p:cNvGrpSpPr/>
          <p:nvPr userDrawn="1"/>
        </p:nvGrpSpPr>
        <p:grpSpPr>
          <a:xfrm>
            <a:off x="-36512" y="-20538"/>
            <a:ext cx="2808312" cy="5175913"/>
            <a:chOff x="-3432453" y="-181390"/>
            <a:chExt cx="2622202" cy="5144541"/>
          </a:xfrm>
        </p:grpSpPr>
        <p:pic>
          <p:nvPicPr>
            <p:cNvPr id="28"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2" name="Straight Connector 11"/>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0" name="Oval 19"/>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oup 10"/>
          <p:cNvGrpSpPr/>
          <p:nvPr userDrawn="1"/>
        </p:nvGrpSpPr>
        <p:grpSpPr>
          <a:xfrm>
            <a:off x="208086" y="159012"/>
            <a:ext cx="436445" cy="450588"/>
            <a:chOff x="-1692696" y="827409"/>
            <a:chExt cx="1728192" cy="1784190"/>
          </a:xfrm>
        </p:grpSpPr>
        <p:pic>
          <p:nvPicPr>
            <p:cNvPr id="13"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31445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S:\F15015_Copernicus\3_Work\330_Work-in-process\SC4_BackgroundMat\Visual_ID\Photos\InSitu.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58"/>
          <a:stretch/>
        </p:blipFill>
        <p:spPr bwMode="auto">
          <a:xfrm>
            <a:off x="7293990" y="-41746"/>
            <a:ext cx="1862585" cy="519107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30E17047-C597-4B34-8FEE-7A0D1EA692A4}"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581176"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a:t>Title</a:t>
            </a:r>
            <a:endParaRPr lang="en-US" dirty="0"/>
          </a:p>
        </p:txBody>
      </p:sp>
      <p:sp>
        <p:nvSpPr>
          <p:cNvPr id="9" name="Subtitle 2"/>
          <p:cNvSpPr>
            <a:spLocks noGrp="1"/>
          </p:cNvSpPr>
          <p:nvPr>
            <p:ph type="subTitle" idx="13"/>
          </p:nvPr>
        </p:nvSpPr>
        <p:spPr>
          <a:xfrm>
            <a:off x="2581176"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extBox 10"/>
          <p:cNvSpPr txBox="1"/>
          <p:nvPr userDrawn="1"/>
        </p:nvSpPr>
        <p:spPr>
          <a:xfrm>
            <a:off x="1130928" y="3462268"/>
            <a:ext cx="609650" cy="261610"/>
          </a:xfrm>
          <a:prstGeom prst="rect">
            <a:avLst/>
          </a:prstGeom>
          <a:noFill/>
        </p:spPr>
        <p:txBody>
          <a:bodyPr wrap="square" rtlCol="0">
            <a:spAutoFit/>
          </a:bodyPr>
          <a:lstStyle/>
          <a:p>
            <a:pPr algn="ctr"/>
            <a:r>
              <a:rPr lang="es-ES" sz="1100" b="0" dirty="0">
                <a:solidFill>
                  <a:schemeClr val="bg1"/>
                </a:solidFill>
              </a:rPr>
              <a:t>In</a:t>
            </a:r>
            <a:r>
              <a:rPr lang="es-ES" sz="1100" b="0" baseline="0" dirty="0">
                <a:solidFill>
                  <a:schemeClr val="bg1"/>
                </a:solidFill>
              </a:rPr>
              <a:t> situ</a:t>
            </a:r>
            <a:endParaRPr lang="en-US" sz="1100" b="0" dirty="0">
              <a:solidFill>
                <a:schemeClr val="bg1"/>
              </a:solidFill>
            </a:endParaRPr>
          </a:p>
        </p:txBody>
      </p:sp>
      <p:pic>
        <p:nvPicPr>
          <p:cNvPr id="1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603940" y="1541238"/>
            <a:ext cx="1728192" cy="1784190"/>
            <a:chOff x="-1692696" y="827409"/>
            <a:chExt cx="1728192" cy="1784190"/>
          </a:xfrm>
        </p:grpSpPr>
        <p:pic>
          <p:nvPicPr>
            <p:cNvPr id="2" name="Picture 2"/>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197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3" name="Group 12"/>
          <p:cNvGrpSpPr/>
          <p:nvPr userDrawn="1"/>
        </p:nvGrpSpPr>
        <p:grpSpPr>
          <a:xfrm>
            <a:off x="-11410" y="-11063"/>
            <a:ext cx="2091596" cy="5160587"/>
            <a:chOff x="-2916832" y="-200722"/>
            <a:chExt cx="2091596" cy="5160587"/>
          </a:xfrm>
        </p:grpSpPr>
        <p:grpSp>
          <p:nvGrpSpPr>
            <p:cNvPr id="14" name="Group 13"/>
            <p:cNvGrpSpPr/>
            <p:nvPr userDrawn="1"/>
          </p:nvGrpSpPr>
          <p:grpSpPr>
            <a:xfrm>
              <a:off x="-2916832" y="-200722"/>
              <a:ext cx="2091596" cy="5157838"/>
              <a:chOff x="-3291385" y="112960"/>
              <a:chExt cx="2091596" cy="5157838"/>
            </a:xfrm>
          </p:grpSpPr>
          <p:pic>
            <p:nvPicPr>
              <p:cNvPr id="20" name="Picture 2" descr="S:\F15015_Copernicus\3_Work\330_Work-in-process\SC4_BackgroundMat\Visual_ID\Photos\Po_River_Ital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0800000">
                <a:off x="-3291385" y="123478"/>
                <a:ext cx="2077082" cy="514732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276872" y="112960"/>
                <a:ext cx="2077083"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p:cNvSpPr/>
            <p:nvPr userDrawn="1"/>
          </p:nvSpPr>
          <p:spPr>
            <a:xfrm>
              <a:off x="-2910142" y="-190204"/>
              <a:ext cx="2084906"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17"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pic>
        <p:nvPicPr>
          <p:cNvPr id="19" name="Picture 2" descr="S:\F15015_Copernicus\3_Work\330_Work-in-process\SC4_BackgroundMat\PPT\item Copernicus\Big dat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496" y="123478"/>
            <a:ext cx="817912" cy="57830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41258489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9" name="Group 28"/>
          <p:cNvGrpSpPr/>
          <p:nvPr userDrawn="1"/>
        </p:nvGrpSpPr>
        <p:grpSpPr>
          <a:xfrm>
            <a:off x="-36512" y="-20538"/>
            <a:ext cx="2808312" cy="5175913"/>
            <a:chOff x="-3432453" y="-181390"/>
            <a:chExt cx="2622202" cy="5144541"/>
          </a:xfrm>
        </p:grpSpPr>
        <p:pic>
          <p:nvPicPr>
            <p:cNvPr id="30"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7" name="Straight Connector 16"/>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4" name="TextBox 23"/>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5" name="Oval 24"/>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oup 15"/>
          <p:cNvGrpSpPr/>
          <p:nvPr userDrawn="1"/>
        </p:nvGrpSpPr>
        <p:grpSpPr>
          <a:xfrm>
            <a:off x="208086" y="159012"/>
            <a:ext cx="436445" cy="450588"/>
            <a:chOff x="-1692696" y="827409"/>
            <a:chExt cx="1728192" cy="1784190"/>
          </a:xfrm>
        </p:grpSpPr>
        <p:pic>
          <p:nvPicPr>
            <p:cNvPr id="18"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89602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3" name="TextBox 22"/>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4" name="Oval 23"/>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13"/>
          <p:cNvGrpSpPr/>
          <p:nvPr userDrawn="1"/>
        </p:nvGrpSpPr>
        <p:grpSpPr>
          <a:xfrm>
            <a:off x="208086" y="159012"/>
            <a:ext cx="436445" cy="450588"/>
            <a:chOff x="-1692696" y="827409"/>
            <a:chExt cx="1728192" cy="1784190"/>
          </a:xfrm>
        </p:grpSpPr>
        <p:pic>
          <p:nvPicPr>
            <p:cNvPr id="16" name="Picture 2"/>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7274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2" name="Group 31"/>
          <p:cNvGrpSpPr/>
          <p:nvPr userDrawn="1"/>
        </p:nvGrpSpPr>
        <p:grpSpPr>
          <a:xfrm>
            <a:off x="-36512" y="-20538"/>
            <a:ext cx="2808312" cy="5175913"/>
            <a:chOff x="-3432453" y="-181390"/>
            <a:chExt cx="2622202" cy="5144541"/>
          </a:xfrm>
        </p:grpSpPr>
        <p:pic>
          <p:nvPicPr>
            <p:cNvPr id="33"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3" name="TextBox 22"/>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4" name="Oval 23"/>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13"/>
          <p:cNvGrpSpPr/>
          <p:nvPr userDrawn="1"/>
        </p:nvGrpSpPr>
        <p:grpSpPr>
          <a:xfrm>
            <a:off x="208086" y="159012"/>
            <a:ext cx="436445" cy="450588"/>
            <a:chOff x="-1692696" y="827409"/>
            <a:chExt cx="1728192" cy="1784190"/>
          </a:xfrm>
        </p:grpSpPr>
        <p:pic>
          <p:nvPicPr>
            <p:cNvPr id="15"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43604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8" name="Group 27"/>
          <p:cNvGrpSpPr/>
          <p:nvPr userDrawn="1"/>
        </p:nvGrpSpPr>
        <p:grpSpPr>
          <a:xfrm>
            <a:off x="-36512" y="-20538"/>
            <a:ext cx="2808312" cy="5175913"/>
            <a:chOff x="-3432453" y="-181390"/>
            <a:chExt cx="2622202" cy="5144541"/>
          </a:xfrm>
        </p:grpSpPr>
        <p:pic>
          <p:nvPicPr>
            <p:cNvPr id="29"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8" name="Straight Connector 17"/>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2" name="Oval 21"/>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oup 15"/>
          <p:cNvGrpSpPr/>
          <p:nvPr userDrawn="1"/>
        </p:nvGrpSpPr>
        <p:grpSpPr>
          <a:xfrm>
            <a:off x="208086" y="159012"/>
            <a:ext cx="436445" cy="450588"/>
            <a:chOff x="-1692696" y="827409"/>
            <a:chExt cx="1728192" cy="1784190"/>
          </a:xfrm>
        </p:grpSpPr>
        <p:pic>
          <p:nvPicPr>
            <p:cNvPr id="17"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809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8" name="Group 17"/>
          <p:cNvGrpSpPr/>
          <p:nvPr userDrawn="1"/>
        </p:nvGrpSpPr>
        <p:grpSpPr>
          <a:xfrm>
            <a:off x="-11410" y="-11063"/>
            <a:ext cx="2091596" cy="5160587"/>
            <a:chOff x="-2916832" y="-200722"/>
            <a:chExt cx="2091596" cy="5160587"/>
          </a:xfrm>
        </p:grpSpPr>
        <p:grpSp>
          <p:nvGrpSpPr>
            <p:cNvPr id="20" name="Group 19"/>
            <p:cNvGrpSpPr/>
            <p:nvPr userDrawn="1"/>
          </p:nvGrpSpPr>
          <p:grpSpPr>
            <a:xfrm>
              <a:off x="-2916832" y="-200722"/>
              <a:ext cx="2091596" cy="5157838"/>
              <a:chOff x="-3291385" y="112960"/>
              <a:chExt cx="2091596" cy="5157838"/>
            </a:xfrm>
          </p:grpSpPr>
          <p:pic>
            <p:nvPicPr>
              <p:cNvPr id="22" name="Picture 2" descr="S:\F15015_Copernicus\3_Work\330_Work-in-process\SC4_BackgroundMat\Visual_ID\Photos\Po_River_Ital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0800000">
                <a:off x="-3291385" y="123478"/>
                <a:ext cx="2077082" cy="514732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3276872" y="112960"/>
                <a:ext cx="2077083"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p:cNvSpPr/>
            <p:nvPr userDrawn="1"/>
          </p:nvSpPr>
          <p:spPr>
            <a:xfrm>
              <a:off x="-2910142" y="-190204"/>
              <a:ext cx="2084906"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pic>
        <p:nvPicPr>
          <p:cNvPr id="24" name="Picture 2" descr="S:\F15015_Copernicus\3_Work\330_Work-in-process\SC4_BackgroundMat\PPT\item Copernicus\Big dat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496" y="123478"/>
            <a:ext cx="817912" cy="57830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292193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0"/>
            <a:ext cx="2106504" cy="5175268"/>
          </a:xfrm>
          <a:prstGeom prst="rect">
            <a:avLst/>
          </a:prstGeom>
        </p:spPr>
      </p:pic>
      <p:sp>
        <p:nvSpPr>
          <p:cNvPr id="14" name="Rectangle 13"/>
          <p:cNvSpPr/>
          <p:nvPr userDrawn="1"/>
        </p:nvSpPr>
        <p:spPr>
          <a:xfrm>
            <a:off x="-21945" y="-1"/>
            <a:ext cx="2102132" cy="516403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userDrawn="1">
            <p:ph idx="1"/>
          </p:nvPr>
        </p:nvSpPr>
        <p:spPr>
          <a:xfrm>
            <a:off x="1331640" y="722087"/>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8" name="Straight Connector 27"/>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5/3/2022</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32" name="TextBox 31"/>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
        <p:nvSpPr>
          <p:cNvPr id="33" name="Title 1"/>
          <p:cNvSpPr>
            <a:spLocks noGrp="1"/>
          </p:cNvSpPr>
          <p:nvPr userDrawn="1">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3395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23.tiff"/><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28.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6.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theme" Target="../theme/theme9.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5/3/2022</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24345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55" r:id="rId5"/>
    <p:sldLayoutId id="2147483727" r:id="rId6"/>
    <p:sldLayoutId id="2147483728" r:id="rId7"/>
    <p:sldLayoutId id="2147483729" r:id="rId8"/>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5/3/2022</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50478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5/3/2022</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461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5/3/2022</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4619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5/3/2022</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71072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5/3/2022</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userDrawn="1"/>
        </p:nvSpPr>
        <p:spPr>
          <a:xfrm>
            <a:off x="5940152" y="4610776"/>
            <a:ext cx="901141" cy="409245"/>
          </a:xfrm>
          <a:prstGeom prst="rect">
            <a:avLst/>
          </a:prstGeom>
          <a:solidFill>
            <a:srgbClr val="F8F8F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p:cNvPicPr>
            <a:picLocks noChangeAspect="1"/>
          </p:cNvPicPr>
          <p:nvPr userDrawn="1"/>
        </p:nvPicPr>
        <p:blipFill>
          <a:blip r:embed="rId10"/>
          <a:stretch>
            <a:fillRect/>
          </a:stretch>
        </p:blipFill>
        <p:spPr>
          <a:xfrm>
            <a:off x="6004051" y="4746177"/>
            <a:ext cx="823500" cy="141500"/>
          </a:xfrm>
          <a:prstGeom prst="rect">
            <a:avLst/>
          </a:prstGeom>
        </p:spPr>
      </p:pic>
    </p:spTree>
    <p:extLst>
      <p:ext uri="{BB962C8B-B14F-4D97-AF65-F5344CB8AC3E}">
        <p14:creationId xmlns:p14="http://schemas.microsoft.com/office/powerpoint/2010/main" val="41888554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5/3/2022</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sp>
        <p:nvSpPr>
          <p:cNvPr id="8" name="Rectangle 7"/>
          <p:cNvSpPr/>
          <p:nvPr userDrawn="1"/>
        </p:nvSpPr>
        <p:spPr>
          <a:xfrm>
            <a:off x="5940152" y="4610776"/>
            <a:ext cx="901141" cy="409245"/>
          </a:xfrm>
          <a:prstGeom prst="rect">
            <a:avLst/>
          </a:prstGeom>
          <a:solidFill>
            <a:srgbClr val="F8F8F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 name="Bildobjekt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652120" y="4678674"/>
            <a:ext cx="3267186" cy="341348"/>
          </a:xfrm>
          <a:prstGeom prst="rect">
            <a:avLst/>
          </a:prstGeom>
        </p:spPr>
      </p:pic>
    </p:spTree>
    <p:extLst>
      <p:ext uri="{BB962C8B-B14F-4D97-AF65-F5344CB8AC3E}">
        <p14:creationId xmlns:p14="http://schemas.microsoft.com/office/powerpoint/2010/main" val="8536890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57" r:id="rId5"/>
    <p:sldLayoutId id="2147483710" r:id="rId6"/>
    <p:sldLayoutId id="2147483711" r:id="rId7"/>
    <p:sldLayoutId id="2147483756" r:id="rId8"/>
    <p:sldLayoutId id="2147483712" r:id="rId9"/>
    <p:sldLayoutId id="2147483758" r:id="rId10"/>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5/3/2022</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30201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5/3/2022</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82862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5/3/2022</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6919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7.xml"/><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hyperlink" Target="http://climate.copernicus.eu/" TargetMode="External"/><Relationship Id="rId2" Type="http://schemas.openxmlformats.org/officeDocument/2006/relationships/hyperlink" Target="http://www.copernicus.eu/" TargetMode="External"/><Relationship Id="rId1" Type="http://schemas.openxmlformats.org/officeDocument/2006/relationships/slideLayout" Target="../slideLayouts/slideLayout37.xml"/><Relationship Id="rId4" Type="http://schemas.openxmlformats.org/officeDocument/2006/relationships/image" Target="../media/image49.png"/></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7.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55.pn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hyperlink" Target="https://cds.climate.copernicus.eu/cdsapp#!/dataset/reanalysis-uerra-europe-single-levels?tab=doc"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hyperlink" Target="https://www.elinstallatoren.se/2020/02/sa-minns-vi-stormen-gudrun-det-var-fel-att-ge-sig-ut-och-jobba-i-den-blasten/" TargetMode="External"/><Relationship Id="rId2" Type="http://schemas.openxmlformats.org/officeDocument/2006/relationships/image" Target="../media/image59.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3"/>
          </p:nvPr>
        </p:nvSpPr>
        <p:spPr>
          <a:xfrm>
            <a:off x="2602384" y="3147814"/>
            <a:ext cx="4777928" cy="1152128"/>
          </a:xfrm>
        </p:spPr>
        <p:txBody>
          <a:bodyPr>
            <a:normAutofit/>
          </a:bodyPr>
          <a:lstStyle/>
          <a:p>
            <a:endParaRPr lang="en-US" dirty="0"/>
          </a:p>
          <a:p>
            <a:r>
              <a:rPr lang="en-US" dirty="0" err="1"/>
              <a:t>Metodkonferens</a:t>
            </a:r>
            <a:r>
              <a:rPr lang="en-US" dirty="0"/>
              <a:t>, 3 </a:t>
            </a:r>
            <a:r>
              <a:rPr lang="en-US" dirty="0" err="1"/>
              <a:t>maj</a:t>
            </a:r>
            <a:r>
              <a:rPr lang="en-US" dirty="0"/>
              <a:t> 2022</a:t>
            </a:r>
          </a:p>
          <a:p>
            <a:r>
              <a:rPr lang="en-US" dirty="0"/>
              <a:t>Semjon Schimanke and the C3S_322_Lot1 team</a:t>
            </a:r>
          </a:p>
        </p:txBody>
      </p:sp>
    </p:spTree>
    <p:extLst>
      <p:ext uri="{BB962C8B-B14F-4D97-AF65-F5344CB8AC3E}">
        <p14:creationId xmlns:p14="http://schemas.microsoft.com/office/powerpoint/2010/main" val="7339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867600" y="235080"/>
            <a:ext cx="7815600" cy="273960"/>
          </a:xfrm>
          <a:prstGeom prst="rect">
            <a:avLst/>
          </a:prstGeom>
          <a:solidFill>
            <a:srgbClr val="941333"/>
          </a:solidFill>
          <a:ln w="12600">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GB" sz="1800" b="0" strike="noStrike" spc="-1" dirty="0">
                <a:solidFill>
                  <a:srgbClr val="FFFFFF"/>
                </a:solidFill>
                <a:latin typeface="Calibri"/>
              </a:rPr>
              <a:t>Demonstration: storm Gudrun, southern Sweden, January 2005</a:t>
            </a:r>
            <a:endParaRPr lang="en-GB" sz="1800" b="0" strike="noStrike" spc="-1" dirty="0">
              <a:latin typeface="Arial"/>
            </a:endParaRPr>
          </a:p>
        </p:txBody>
      </p:sp>
      <p:pic>
        <p:nvPicPr>
          <p:cNvPr id="4" name="Bildobjekt 3">
            <a:extLst>
              <a:ext uri="{FF2B5EF4-FFF2-40B4-BE49-F238E27FC236}">
                <a16:creationId xmlns:a16="http://schemas.microsoft.com/office/drawing/2014/main" id="{2B3D31CB-82F7-49CB-A989-14203A994F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782" y="562170"/>
            <a:ext cx="2837149" cy="4562574"/>
          </a:xfrm>
          <a:prstGeom prst="rect">
            <a:avLst/>
          </a:prstGeom>
        </p:spPr>
      </p:pic>
      <p:sp>
        <p:nvSpPr>
          <p:cNvPr id="2" name="textruta 1">
            <a:extLst>
              <a:ext uri="{FF2B5EF4-FFF2-40B4-BE49-F238E27FC236}">
                <a16:creationId xmlns:a16="http://schemas.microsoft.com/office/drawing/2014/main" id="{FC4C8D83-FEF7-4B18-95C6-988364370E6A}"/>
              </a:ext>
            </a:extLst>
          </p:cNvPr>
          <p:cNvSpPr txBox="1"/>
          <p:nvPr/>
        </p:nvSpPr>
        <p:spPr>
          <a:xfrm>
            <a:off x="4358416" y="663764"/>
            <a:ext cx="4567220" cy="3693319"/>
          </a:xfrm>
          <a:prstGeom prst="rect">
            <a:avLst/>
          </a:prstGeom>
          <a:noFill/>
        </p:spPr>
        <p:txBody>
          <a:bodyPr wrap="square" rtlCol="0">
            <a:spAutoFit/>
          </a:bodyPr>
          <a:lstStyle/>
          <a:p>
            <a:pPr marL="285750" indent="-285750">
              <a:buFont typeface="Arial" panose="020B0604020202020204" pitchFamily="34" charset="0"/>
              <a:buChar char="•"/>
            </a:pPr>
            <a:r>
              <a:rPr lang="en-GB" dirty="0"/>
              <a:t>10m wind speed at the culmination of the storm at 18 UTC 08/01/2005</a:t>
            </a:r>
          </a:p>
          <a:p>
            <a:pPr marL="285750" indent="-285750">
              <a:buFont typeface="Arial" panose="020B0604020202020204" pitchFamily="34" charset="0"/>
              <a:buChar char="•"/>
            </a:pPr>
            <a:r>
              <a:rPr lang="en-GB" dirty="0"/>
              <a:t>Generally higher wind speeds in CERRA compared to ERA5</a:t>
            </a:r>
          </a:p>
          <a:p>
            <a:pPr marL="285750" indent="-285750">
              <a:buFont typeface="Arial" panose="020B0604020202020204" pitchFamily="34" charset="0"/>
              <a:buChar char="•"/>
            </a:pPr>
            <a:r>
              <a:rPr lang="en-GB" dirty="0"/>
              <a:t>More realistic features related to topography and land-sea mask, e.g. </a:t>
            </a:r>
          </a:p>
          <a:p>
            <a:pPr marL="742950" lvl="1" indent="-285750">
              <a:buFont typeface="Arial" panose="020B0604020202020204" pitchFamily="34" charset="0"/>
              <a:buChar char="•"/>
            </a:pPr>
            <a:r>
              <a:rPr lang="en-GB" dirty="0"/>
              <a:t>higher wind speed over lakes, e.g. lakes </a:t>
            </a:r>
            <a:r>
              <a:rPr lang="en-GB" dirty="0" err="1"/>
              <a:t>Vättern</a:t>
            </a:r>
            <a:r>
              <a:rPr lang="en-GB" dirty="0"/>
              <a:t> and </a:t>
            </a:r>
            <a:r>
              <a:rPr lang="en-GB" dirty="0" err="1"/>
              <a:t>Bolmen</a:t>
            </a:r>
            <a:r>
              <a:rPr lang="en-GB" dirty="0"/>
              <a:t> stick out in CERRA</a:t>
            </a:r>
          </a:p>
          <a:p>
            <a:pPr marL="742950" lvl="1" indent="-285750">
              <a:buFont typeface="Arial" panose="020B0604020202020204" pitchFamily="34" charset="0"/>
              <a:buChar char="•"/>
            </a:pPr>
            <a:r>
              <a:rPr lang="en-GB" dirty="0"/>
              <a:t>Lower and more realistic wind speed over the island Bornholm in CERRA. That is related to a higher surface roughness. </a:t>
            </a:r>
          </a:p>
        </p:txBody>
      </p:sp>
      <p:sp>
        <p:nvSpPr>
          <p:cNvPr id="7" name="CustomShape 1">
            <a:extLst>
              <a:ext uri="{FF2B5EF4-FFF2-40B4-BE49-F238E27FC236}">
                <a16:creationId xmlns:a16="http://schemas.microsoft.com/office/drawing/2014/main" id="{219A974D-2446-4D30-B386-36B86E0C960C}"/>
              </a:ext>
            </a:extLst>
          </p:cNvPr>
          <p:cNvSpPr/>
          <p:nvPr/>
        </p:nvSpPr>
        <p:spPr>
          <a:xfrm>
            <a:off x="867600" y="231501"/>
            <a:ext cx="7815600" cy="273960"/>
          </a:xfrm>
          <a:prstGeom prst="rect">
            <a:avLst/>
          </a:prstGeom>
          <a:solidFill>
            <a:srgbClr val="941333"/>
          </a:solidFill>
          <a:ln w="12600">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GB" sz="1800" b="0" strike="noStrike" spc="-1" dirty="0">
                <a:solidFill>
                  <a:srgbClr val="FFFFFF"/>
                </a:solidFill>
                <a:latin typeface="Calibri"/>
              </a:rPr>
              <a:t>Demonstration: storm Gudrun, southern Sweden, January 2005</a:t>
            </a:r>
            <a:endParaRPr lang="en-GB" sz="1800" b="0" strike="noStrike" spc="-1" dirty="0">
              <a:latin typeface="Arial"/>
            </a:endParaRPr>
          </a:p>
        </p:txBody>
      </p:sp>
    </p:spTree>
    <p:extLst>
      <p:ext uri="{BB962C8B-B14F-4D97-AF65-F5344CB8AC3E}">
        <p14:creationId xmlns:p14="http://schemas.microsoft.com/office/powerpoint/2010/main" val="360021641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867600" y="235080"/>
            <a:ext cx="7815600" cy="273960"/>
          </a:xfrm>
          <a:prstGeom prst="rect">
            <a:avLst/>
          </a:prstGeom>
          <a:solidFill>
            <a:srgbClr val="941333"/>
          </a:solidFill>
          <a:ln w="12600">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GB" sz="1800" b="0" strike="noStrike" spc="-1" dirty="0">
                <a:solidFill>
                  <a:srgbClr val="FFFFFF"/>
                </a:solidFill>
                <a:latin typeface="Calibri"/>
              </a:rPr>
              <a:t>Demonstration: storm Gudrun, southern Sweden, January 2005</a:t>
            </a:r>
            <a:endParaRPr lang="en-GB" sz="1800" b="0" strike="noStrike" spc="-1" dirty="0">
              <a:latin typeface="Arial"/>
            </a:endParaRPr>
          </a:p>
        </p:txBody>
      </p:sp>
      <p:sp>
        <p:nvSpPr>
          <p:cNvPr id="2" name="textruta 1">
            <a:extLst>
              <a:ext uri="{FF2B5EF4-FFF2-40B4-BE49-F238E27FC236}">
                <a16:creationId xmlns:a16="http://schemas.microsoft.com/office/drawing/2014/main" id="{FC4C8D83-FEF7-4B18-95C6-988364370E6A}"/>
              </a:ext>
            </a:extLst>
          </p:cNvPr>
          <p:cNvSpPr txBox="1"/>
          <p:nvPr/>
        </p:nvSpPr>
        <p:spPr>
          <a:xfrm>
            <a:off x="4358416" y="1050877"/>
            <a:ext cx="4567220" cy="1754326"/>
          </a:xfrm>
          <a:prstGeom prst="rect">
            <a:avLst/>
          </a:prstGeom>
          <a:noFill/>
        </p:spPr>
        <p:txBody>
          <a:bodyPr wrap="square" rtlCol="0">
            <a:spAutoFit/>
          </a:bodyPr>
          <a:lstStyle/>
          <a:p>
            <a:pPr marL="285750" indent="-285750">
              <a:buFont typeface="Arial" panose="020B0604020202020204" pitchFamily="34" charset="0"/>
              <a:buChar char="•"/>
            </a:pPr>
            <a:r>
              <a:rPr lang="en-GB" dirty="0"/>
              <a:t>For many Swedish stations we see a better fit to observations in CERRA</a:t>
            </a:r>
            <a:br>
              <a:rPr lang="en-GB" dirty="0"/>
            </a:br>
            <a:endParaRPr lang="en-GB" dirty="0"/>
          </a:p>
          <a:p>
            <a:pPr marL="285750" indent="-285750">
              <a:buFont typeface="Arial" panose="020B0604020202020204" pitchFamily="34" charset="0"/>
              <a:buChar char="•"/>
            </a:pPr>
            <a:r>
              <a:rPr lang="en-GB" dirty="0"/>
              <a:t>Corresponding to previous figure usually too low wind speed in ERA5</a:t>
            </a:r>
          </a:p>
          <a:p>
            <a:pPr marL="285750" indent="-285750">
              <a:buFont typeface="Arial" panose="020B0604020202020204" pitchFamily="34" charset="0"/>
              <a:buChar char="•"/>
            </a:pPr>
            <a:endParaRPr lang="en-GB" dirty="0"/>
          </a:p>
        </p:txBody>
      </p:sp>
      <p:pic>
        <p:nvPicPr>
          <p:cNvPr id="3" name="Bildobjekt 2">
            <a:extLst>
              <a:ext uri="{FF2B5EF4-FFF2-40B4-BE49-F238E27FC236}">
                <a16:creationId xmlns:a16="http://schemas.microsoft.com/office/drawing/2014/main" id="{288D86B4-9FA2-4C4F-A2AB-CEAEB99E59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5394" y="764650"/>
            <a:ext cx="2953502" cy="1954696"/>
          </a:xfrm>
          <a:prstGeom prst="rect">
            <a:avLst/>
          </a:prstGeom>
        </p:spPr>
      </p:pic>
      <p:pic>
        <p:nvPicPr>
          <p:cNvPr id="5" name="Bildobjekt 4">
            <a:extLst>
              <a:ext uri="{FF2B5EF4-FFF2-40B4-BE49-F238E27FC236}">
                <a16:creationId xmlns:a16="http://schemas.microsoft.com/office/drawing/2014/main" id="{6F7B12D3-1CED-4E63-910B-939209AC37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443" y="2952804"/>
            <a:ext cx="2957404" cy="1954696"/>
          </a:xfrm>
          <a:prstGeom prst="rect">
            <a:avLst/>
          </a:prstGeom>
        </p:spPr>
      </p:pic>
      <p:pic>
        <p:nvPicPr>
          <p:cNvPr id="6" name="Bildobjekt 5">
            <a:extLst>
              <a:ext uri="{FF2B5EF4-FFF2-40B4-BE49-F238E27FC236}">
                <a16:creationId xmlns:a16="http://schemas.microsoft.com/office/drawing/2014/main" id="{AD474FDB-3DF4-4553-A107-39F55B4C48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882" r="27706"/>
          <a:stretch/>
        </p:blipFill>
        <p:spPr>
          <a:xfrm>
            <a:off x="7164288" y="2931790"/>
            <a:ext cx="1501479" cy="1573724"/>
          </a:xfrm>
          <a:prstGeom prst="rect">
            <a:avLst/>
          </a:prstGeom>
        </p:spPr>
      </p:pic>
      <p:sp>
        <p:nvSpPr>
          <p:cNvPr id="4" name="Rektangel 3">
            <a:extLst>
              <a:ext uri="{FF2B5EF4-FFF2-40B4-BE49-F238E27FC236}">
                <a16:creationId xmlns:a16="http://schemas.microsoft.com/office/drawing/2014/main" id="{DF2A723F-A57F-4315-9926-8E4905A69B41}"/>
              </a:ext>
            </a:extLst>
          </p:cNvPr>
          <p:cNvSpPr/>
          <p:nvPr/>
        </p:nvSpPr>
        <p:spPr>
          <a:xfrm>
            <a:off x="1331641" y="699542"/>
            <a:ext cx="504056" cy="707886"/>
          </a:xfrm>
          <a:prstGeom prst="rect">
            <a:avLst/>
          </a:prstGeom>
          <a:noFill/>
        </p:spPr>
        <p:txBody>
          <a:bodyPr wrap="square" lIns="91440" tIns="45720" rIns="91440" bIns="45720">
            <a:spAutoFit/>
          </a:bodyPr>
          <a:lstStyle/>
          <a:p>
            <a:pPr algn="ctr"/>
            <a:r>
              <a:rPr lang="sv-SE"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a:t>
            </a:r>
          </a:p>
        </p:txBody>
      </p:sp>
      <p:sp>
        <p:nvSpPr>
          <p:cNvPr id="8" name="Rektangel 7">
            <a:extLst>
              <a:ext uri="{FF2B5EF4-FFF2-40B4-BE49-F238E27FC236}">
                <a16:creationId xmlns:a16="http://schemas.microsoft.com/office/drawing/2014/main" id="{4890E63F-AE9A-4D0C-8FB9-859E0F984423}"/>
              </a:ext>
            </a:extLst>
          </p:cNvPr>
          <p:cNvSpPr/>
          <p:nvPr/>
        </p:nvSpPr>
        <p:spPr>
          <a:xfrm>
            <a:off x="1331641" y="2931790"/>
            <a:ext cx="504056" cy="707886"/>
          </a:xfrm>
          <a:prstGeom prst="rect">
            <a:avLst/>
          </a:prstGeom>
          <a:noFill/>
        </p:spPr>
        <p:txBody>
          <a:bodyPr wrap="square" lIns="91440" tIns="45720" rIns="91440" bIns="45720">
            <a:spAutoFit/>
          </a:bodyPr>
          <a:lstStyle/>
          <a:p>
            <a:pPr algn="ctr"/>
            <a:r>
              <a:rPr lang="sv-SE"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a:t>
            </a:r>
          </a:p>
        </p:txBody>
      </p:sp>
    </p:spTree>
    <p:extLst>
      <p:ext uri="{BB962C8B-B14F-4D97-AF65-F5344CB8AC3E}">
        <p14:creationId xmlns:p14="http://schemas.microsoft.com/office/powerpoint/2010/main" val="309363835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Statistics</a:t>
            </a:r>
            <a:r>
              <a:rPr lang="sv-SE" dirty="0"/>
              <a:t> for T2m and </a:t>
            </a:r>
            <a:r>
              <a:rPr lang="sv-SE" dirty="0" err="1"/>
              <a:t>wind</a:t>
            </a:r>
            <a:r>
              <a:rPr lang="sv-SE" dirty="0"/>
              <a:t> speed</a:t>
            </a:r>
          </a:p>
        </p:txBody>
      </p:sp>
      <p:sp>
        <p:nvSpPr>
          <p:cNvPr id="3" name="Platshållare för text 2"/>
          <p:cNvSpPr>
            <a:spLocks noGrp="1"/>
          </p:cNvSpPr>
          <p:nvPr>
            <p:ph type="body" sz="quarter" idx="13"/>
          </p:nvPr>
        </p:nvSpPr>
        <p:spPr>
          <a:xfrm>
            <a:off x="971600" y="4351412"/>
            <a:ext cx="3888433" cy="792088"/>
          </a:xfrm>
        </p:spPr>
        <p:txBody>
          <a:bodyPr>
            <a:normAutofit/>
          </a:bodyPr>
          <a:lstStyle/>
          <a:p>
            <a:pPr algn="l"/>
            <a:r>
              <a:rPr lang="en-US" sz="1600" dirty="0"/>
              <a:t>Assessment is based on hourly data for a 1996 – 2018 at &gt;30 Swedish coastal stations.</a:t>
            </a:r>
          </a:p>
        </p:txBody>
      </p:sp>
      <p:graphicFrame>
        <p:nvGraphicFramePr>
          <p:cNvPr id="6" name="Tabell 5">
            <a:extLst>
              <a:ext uri="{FF2B5EF4-FFF2-40B4-BE49-F238E27FC236}">
                <a16:creationId xmlns:a16="http://schemas.microsoft.com/office/drawing/2014/main" id="{711165FE-F05F-409C-BE47-CFF2A2217570}"/>
              </a:ext>
            </a:extLst>
          </p:cNvPr>
          <p:cNvGraphicFramePr>
            <a:graphicFrameLocks noGrp="1"/>
          </p:cNvGraphicFramePr>
          <p:nvPr>
            <p:extLst>
              <p:ext uri="{D42A27DB-BD31-4B8C-83A1-F6EECF244321}">
                <p14:modId xmlns:p14="http://schemas.microsoft.com/office/powerpoint/2010/main" val="1434174302"/>
              </p:ext>
            </p:extLst>
          </p:nvPr>
        </p:nvGraphicFramePr>
        <p:xfrm>
          <a:off x="971600" y="959264"/>
          <a:ext cx="6120681" cy="1433578"/>
        </p:xfrm>
        <a:graphic>
          <a:graphicData uri="http://schemas.openxmlformats.org/drawingml/2006/table">
            <a:tbl>
              <a:tblPr firstRow="1" firstCol="1" bandRow="1">
                <a:tableStyleId>{5C22544A-7EE6-4342-B048-85BDC9FD1C3A}</a:tableStyleId>
              </a:tblPr>
              <a:tblGrid>
                <a:gridCol w="2301684">
                  <a:extLst>
                    <a:ext uri="{9D8B030D-6E8A-4147-A177-3AD203B41FA5}">
                      <a16:colId xmlns:a16="http://schemas.microsoft.com/office/drawing/2014/main" val="2282352078"/>
                    </a:ext>
                  </a:extLst>
                </a:gridCol>
                <a:gridCol w="1370724">
                  <a:extLst>
                    <a:ext uri="{9D8B030D-6E8A-4147-A177-3AD203B41FA5}">
                      <a16:colId xmlns:a16="http://schemas.microsoft.com/office/drawing/2014/main" val="4120310145"/>
                    </a:ext>
                  </a:extLst>
                </a:gridCol>
                <a:gridCol w="816091">
                  <a:extLst>
                    <a:ext uri="{9D8B030D-6E8A-4147-A177-3AD203B41FA5}">
                      <a16:colId xmlns:a16="http://schemas.microsoft.com/office/drawing/2014/main" val="3880369509"/>
                    </a:ext>
                  </a:extLst>
                </a:gridCol>
                <a:gridCol w="816091">
                  <a:extLst>
                    <a:ext uri="{9D8B030D-6E8A-4147-A177-3AD203B41FA5}">
                      <a16:colId xmlns:a16="http://schemas.microsoft.com/office/drawing/2014/main" val="3816007001"/>
                    </a:ext>
                  </a:extLst>
                </a:gridCol>
                <a:gridCol w="816091">
                  <a:extLst>
                    <a:ext uri="{9D8B030D-6E8A-4147-A177-3AD203B41FA5}">
                      <a16:colId xmlns:a16="http://schemas.microsoft.com/office/drawing/2014/main" val="3068798566"/>
                    </a:ext>
                  </a:extLst>
                </a:gridCol>
              </a:tblGrid>
              <a:tr h="190500">
                <a:tc>
                  <a:txBody>
                    <a:bodyPr/>
                    <a:lstStyle/>
                    <a:p>
                      <a:pPr>
                        <a:lnSpc>
                          <a:spcPct val="107000"/>
                        </a:lnSpc>
                      </a:pPr>
                      <a:endParaRPr lang="sv-SE" sz="18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a:effectLst/>
                        </a:rPr>
                        <a:t>Observations</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sv-SE" sz="1800" dirty="0">
                          <a:effectLst/>
                        </a:rPr>
                        <a:t>ERA5</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effectLst/>
                        </a:rPr>
                        <a:t>UERRA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CERRA</a:t>
                      </a:r>
                    </a:p>
                  </a:txBody>
                  <a:tcPr marL="44450" marR="44450" marT="0" marB="0" anchor="b"/>
                </a:tc>
                <a:extLst>
                  <a:ext uri="{0D108BD9-81ED-4DB2-BD59-A6C34878D82A}">
                    <a16:rowId xmlns:a16="http://schemas.microsoft.com/office/drawing/2014/main" val="39014907"/>
                  </a:ext>
                </a:extLst>
              </a:tr>
              <a:tr h="190500">
                <a:tc>
                  <a:txBody>
                    <a:bodyPr/>
                    <a:lstStyle/>
                    <a:p>
                      <a:pPr>
                        <a:lnSpc>
                          <a:spcPct val="107000"/>
                        </a:lnSpc>
                        <a:spcAft>
                          <a:spcPts val="0"/>
                        </a:spcAft>
                      </a:pPr>
                      <a:r>
                        <a:rPr lang="en-US" sz="2000" dirty="0">
                          <a:effectLst/>
                        </a:rPr>
                        <a:t>Mean [m/s]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sv-SE" sz="1800" dirty="0">
                          <a:effectLst/>
                        </a:rPr>
                        <a:t>6.01</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sv-SE" sz="1800" dirty="0">
                          <a:solidFill>
                            <a:srgbClr val="00B050"/>
                          </a:solidFill>
                          <a:effectLst/>
                        </a:rPr>
                        <a:t>5.95</a:t>
                      </a:r>
                      <a:endParaRPr lang="sv-SE"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sv-SE" sz="1800" dirty="0">
                          <a:effectLst/>
                        </a:rPr>
                        <a:t>6.14</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6.18</a:t>
                      </a:r>
                    </a:p>
                  </a:txBody>
                  <a:tcPr marL="44450" marR="44450" marT="0" marB="0" anchor="b"/>
                </a:tc>
                <a:extLst>
                  <a:ext uri="{0D108BD9-81ED-4DB2-BD59-A6C34878D82A}">
                    <a16:rowId xmlns:a16="http://schemas.microsoft.com/office/drawing/2014/main" val="4023029373"/>
                  </a:ext>
                </a:extLst>
              </a:tr>
              <a:tr h="190500">
                <a:tc>
                  <a:txBody>
                    <a:bodyPr/>
                    <a:lstStyle/>
                    <a:p>
                      <a:pPr>
                        <a:lnSpc>
                          <a:spcPct val="107000"/>
                        </a:lnSpc>
                        <a:spcAft>
                          <a:spcPts val="0"/>
                        </a:spcAft>
                      </a:pPr>
                      <a:r>
                        <a:rPr lang="sv-SE" sz="1800" dirty="0" err="1">
                          <a:effectLst/>
                        </a:rPr>
                        <a:t>Mean</a:t>
                      </a:r>
                      <a:r>
                        <a:rPr lang="sv-SE" sz="1800" dirty="0">
                          <a:effectLst/>
                        </a:rPr>
                        <a:t> </a:t>
                      </a:r>
                      <a:r>
                        <a:rPr lang="sv-SE" sz="1800" dirty="0" err="1">
                          <a:effectLst/>
                        </a:rPr>
                        <a:t>abs</a:t>
                      </a:r>
                      <a:r>
                        <a:rPr lang="sv-SE" sz="1800" dirty="0">
                          <a:effectLst/>
                        </a:rPr>
                        <a:t>. </a:t>
                      </a:r>
                      <a:r>
                        <a:rPr lang="sv-SE" sz="1800" dirty="0" err="1">
                          <a:effectLst/>
                        </a:rPr>
                        <a:t>error</a:t>
                      </a:r>
                      <a:r>
                        <a:rPr lang="sv-SE" sz="1800" dirty="0">
                          <a:effectLst/>
                        </a:rPr>
                        <a:t> (MAE)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sv-SE" sz="1800" dirty="0">
                          <a:effectLst/>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sv-SE" sz="1800">
                          <a:effectLst/>
                        </a:rPr>
                        <a:t>0.84</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solidFill>
                            <a:srgbClr val="00B050"/>
                          </a:solidFill>
                          <a:effectLst/>
                        </a:rPr>
                        <a:t>0.59</a:t>
                      </a:r>
                      <a:endParaRPr lang="sv-SE"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0.60</a:t>
                      </a:r>
                    </a:p>
                  </a:txBody>
                  <a:tcPr marL="44450" marR="44450" marT="0" marB="0" anchor="b"/>
                </a:tc>
                <a:extLst>
                  <a:ext uri="{0D108BD9-81ED-4DB2-BD59-A6C34878D82A}">
                    <a16:rowId xmlns:a16="http://schemas.microsoft.com/office/drawing/2014/main" val="3425442277"/>
                  </a:ext>
                </a:extLst>
              </a:tr>
              <a:tr h="190500">
                <a:tc>
                  <a:txBody>
                    <a:bodyPr/>
                    <a:lstStyle/>
                    <a:p>
                      <a:pPr>
                        <a:lnSpc>
                          <a:spcPct val="107000"/>
                        </a:lnSpc>
                        <a:spcAft>
                          <a:spcPts val="0"/>
                        </a:spcAft>
                      </a:pPr>
                      <a:r>
                        <a:rPr lang="sv-SE" sz="1800">
                          <a:effectLst/>
                        </a:rPr>
                        <a:t>RMSE</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sv-SE" sz="1800" dirty="0">
                          <a:effectLst/>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sv-SE" sz="1800">
                          <a:effectLst/>
                        </a:rPr>
                        <a:t>1.95</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effectLst/>
                        </a:rPr>
                        <a:t>1.89</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1.74</a:t>
                      </a:r>
                    </a:p>
                  </a:txBody>
                  <a:tcPr marL="44450" marR="44450" marT="0" marB="0" anchor="b"/>
                </a:tc>
                <a:extLst>
                  <a:ext uri="{0D108BD9-81ED-4DB2-BD59-A6C34878D82A}">
                    <a16:rowId xmlns:a16="http://schemas.microsoft.com/office/drawing/2014/main" val="2411754740"/>
                  </a:ext>
                </a:extLst>
              </a:tr>
              <a:tr h="190500">
                <a:tc>
                  <a:txBody>
                    <a:bodyPr/>
                    <a:lstStyle/>
                    <a:p>
                      <a:pPr>
                        <a:lnSpc>
                          <a:spcPct val="107000"/>
                        </a:lnSpc>
                        <a:spcAft>
                          <a:spcPts val="0"/>
                        </a:spcAft>
                      </a:pPr>
                      <a:r>
                        <a:rPr lang="sv-SE" sz="1800">
                          <a:effectLst/>
                        </a:rPr>
                        <a:t>Correlation</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sv-SE" sz="1800" dirty="0">
                          <a:effectLst/>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sv-SE" sz="1800" dirty="0">
                          <a:effectLst/>
                        </a:rPr>
                        <a:t>0.85</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effectLst/>
                        </a:rPr>
                        <a:t>0.85</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0.88</a:t>
                      </a:r>
                    </a:p>
                  </a:txBody>
                  <a:tcPr marL="44450" marR="44450" marT="0" marB="0" anchor="b"/>
                </a:tc>
                <a:extLst>
                  <a:ext uri="{0D108BD9-81ED-4DB2-BD59-A6C34878D82A}">
                    <a16:rowId xmlns:a16="http://schemas.microsoft.com/office/drawing/2014/main" val="2378805626"/>
                  </a:ext>
                </a:extLst>
              </a:tr>
            </a:tbl>
          </a:graphicData>
        </a:graphic>
      </p:graphicFrame>
      <p:graphicFrame>
        <p:nvGraphicFramePr>
          <p:cNvPr id="5" name="Tabell 4">
            <a:extLst>
              <a:ext uri="{FF2B5EF4-FFF2-40B4-BE49-F238E27FC236}">
                <a16:creationId xmlns:a16="http://schemas.microsoft.com/office/drawing/2014/main" id="{CFF37881-89E1-42C9-98BF-91F1DDBB673E}"/>
              </a:ext>
            </a:extLst>
          </p:cNvPr>
          <p:cNvGraphicFramePr>
            <a:graphicFrameLocks noGrp="1"/>
          </p:cNvGraphicFramePr>
          <p:nvPr>
            <p:extLst>
              <p:ext uri="{D42A27DB-BD31-4B8C-83A1-F6EECF244321}">
                <p14:modId xmlns:p14="http://schemas.microsoft.com/office/powerpoint/2010/main" val="2338391887"/>
              </p:ext>
            </p:extLst>
          </p:nvPr>
        </p:nvGraphicFramePr>
        <p:xfrm>
          <a:off x="2699792" y="2938372"/>
          <a:ext cx="6120681" cy="1433578"/>
        </p:xfrm>
        <a:graphic>
          <a:graphicData uri="http://schemas.openxmlformats.org/drawingml/2006/table">
            <a:tbl>
              <a:tblPr firstRow="1" firstCol="1" bandRow="1">
                <a:tableStyleId>{5C22544A-7EE6-4342-B048-85BDC9FD1C3A}</a:tableStyleId>
              </a:tblPr>
              <a:tblGrid>
                <a:gridCol w="2301684">
                  <a:extLst>
                    <a:ext uri="{9D8B030D-6E8A-4147-A177-3AD203B41FA5}">
                      <a16:colId xmlns:a16="http://schemas.microsoft.com/office/drawing/2014/main" val="2282352078"/>
                    </a:ext>
                  </a:extLst>
                </a:gridCol>
                <a:gridCol w="1370724">
                  <a:extLst>
                    <a:ext uri="{9D8B030D-6E8A-4147-A177-3AD203B41FA5}">
                      <a16:colId xmlns:a16="http://schemas.microsoft.com/office/drawing/2014/main" val="4120310145"/>
                    </a:ext>
                  </a:extLst>
                </a:gridCol>
                <a:gridCol w="816091">
                  <a:extLst>
                    <a:ext uri="{9D8B030D-6E8A-4147-A177-3AD203B41FA5}">
                      <a16:colId xmlns:a16="http://schemas.microsoft.com/office/drawing/2014/main" val="3880369509"/>
                    </a:ext>
                  </a:extLst>
                </a:gridCol>
                <a:gridCol w="816091">
                  <a:extLst>
                    <a:ext uri="{9D8B030D-6E8A-4147-A177-3AD203B41FA5}">
                      <a16:colId xmlns:a16="http://schemas.microsoft.com/office/drawing/2014/main" val="3816007001"/>
                    </a:ext>
                  </a:extLst>
                </a:gridCol>
                <a:gridCol w="816091">
                  <a:extLst>
                    <a:ext uri="{9D8B030D-6E8A-4147-A177-3AD203B41FA5}">
                      <a16:colId xmlns:a16="http://schemas.microsoft.com/office/drawing/2014/main" val="3068798566"/>
                    </a:ext>
                  </a:extLst>
                </a:gridCol>
              </a:tblGrid>
              <a:tr h="190500">
                <a:tc>
                  <a:txBody>
                    <a:bodyPr/>
                    <a:lstStyle/>
                    <a:p>
                      <a:pPr>
                        <a:lnSpc>
                          <a:spcPct val="107000"/>
                        </a:lnSpc>
                      </a:pPr>
                      <a:endParaRPr lang="sv-SE" sz="18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effectLst/>
                        </a:rPr>
                        <a:t>Observations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07000"/>
                        </a:lnSpc>
                        <a:spcAft>
                          <a:spcPts val="0"/>
                        </a:spcAft>
                      </a:pPr>
                      <a:r>
                        <a:rPr lang="sv-SE" sz="1800" dirty="0">
                          <a:effectLst/>
                        </a:rPr>
                        <a:t>ERA5</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effectLst/>
                        </a:rPr>
                        <a:t>UERRA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CERRA</a:t>
                      </a:r>
                    </a:p>
                  </a:txBody>
                  <a:tcPr marL="44450" marR="44450" marT="0" marB="0" anchor="b"/>
                </a:tc>
                <a:extLst>
                  <a:ext uri="{0D108BD9-81ED-4DB2-BD59-A6C34878D82A}">
                    <a16:rowId xmlns:a16="http://schemas.microsoft.com/office/drawing/2014/main" val="39014907"/>
                  </a:ext>
                </a:extLst>
              </a:tr>
              <a:tr h="190500">
                <a:tc>
                  <a:txBody>
                    <a:bodyPr/>
                    <a:lstStyle/>
                    <a:p>
                      <a:pPr>
                        <a:lnSpc>
                          <a:spcPct val="107000"/>
                        </a:lnSpc>
                        <a:spcAft>
                          <a:spcPts val="0"/>
                        </a:spcAft>
                      </a:pPr>
                      <a:r>
                        <a:rPr lang="en-US" sz="2000" dirty="0">
                          <a:effectLst/>
                        </a:rPr>
                        <a:t>Mean [</a:t>
                      </a:r>
                      <a:r>
                        <a:rPr lang="en-US" sz="2000" dirty="0" err="1">
                          <a:effectLst/>
                        </a:rPr>
                        <a:t>degC</a:t>
                      </a:r>
                      <a:r>
                        <a:rPr lang="en-US" sz="2000" dirty="0">
                          <a:effectLst/>
                        </a:rPr>
                        <a: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sv-SE" sz="1800" dirty="0">
                          <a:effectLst/>
                        </a:rPr>
                        <a:t>6.97</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sv-SE"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6.98</a:t>
                      </a:r>
                    </a:p>
                  </a:txBody>
                  <a:tcPr marL="44450" marR="44450" marT="0" marB="0" anchor="b"/>
                </a:tc>
                <a:tc>
                  <a:txBody>
                    <a:bodyPr/>
                    <a:lstStyle/>
                    <a:p>
                      <a:pPr algn="r">
                        <a:lnSpc>
                          <a:spcPct val="107000"/>
                        </a:lnSpc>
                        <a:spcAft>
                          <a:spcPts val="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6.97</a:t>
                      </a:r>
                    </a:p>
                  </a:txBody>
                  <a:tcPr marL="44450" marR="44450" marT="0" marB="0" anchor="b"/>
                </a:tc>
                <a:tc>
                  <a:txBody>
                    <a:bodyPr/>
                    <a:lstStyle/>
                    <a:p>
                      <a:pPr algn="r">
                        <a:lnSpc>
                          <a:spcPct val="107000"/>
                        </a:lnSpc>
                        <a:spcAft>
                          <a:spcPts val="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6.88</a:t>
                      </a:r>
                    </a:p>
                  </a:txBody>
                  <a:tcPr marL="44450" marR="44450" marT="0" marB="0" anchor="b"/>
                </a:tc>
                <a:extLst>
                  <a:ext uri="{0D108BD9-81ED-4DB2-BD59-A6C34878D82A}">
                    <a16:rowId xmlns:a16="http://schemas.microsoft.com/office/drawing/2014/main" val="4023029373"/>
                  </a:ext>
                </a:extLst>
              </a:tr>
              <a:tr h="190500">
                <a:tc>
                  <a:txBody>
                    <a:bodyPr/>
                    <a:lstStyle/>
                    <a:p>
                      <a:pPr>
                        <a:lnSpc>
                          <a:spcPct val="107000"/>
                        </a:lnSpc>
                        <a:spcAft>
                          <a:spcPts val="0"/>
                        </a:spcAft>
                      </a:pPr>
                      <a:r>
                        <a:rPr lang="sv-SE" sz="1800" dirty="0" err="1">
                          <a:effectLst/>
                        </a:rPr>
                        <a:t>Mean</a:t>
                      </a:r>
                      <a:r>
                        <a:rPr lang="sv-SE" sz="1800" dirty="0">
                          <a:effectLst/>
                        </a:rPr>
                        <a:t> </a:t>
                      </a:r>
                      <a:r>
                        <a:rPr lang="sv-SE" sz="1800" dirty="0" err="1">
                          <a:effectLst/>
                        </a:rPr>
                        <a:t>abs</a:t>
                      </a:r>
                      <a:r>
                        <a:rPr lang="sv-SE" sz="1800" dirty="0">
                          <a:effectLst/>
                        </a:rPr>
                        <a:t>. </a:t>
                      </a:r>
                      <a:r>
                        <a:rPr lang="sv-SE" sz="1800" dirty="0" err="1">
                          <a:effectLst/>
                        </a:rPr>
                        <a:t>error</a:t>
                      </a:r>
                      <a:r>
                        <a:rPr lang="sv-SE" sz="1800" dirty="0">
                          <a:effectLst/>
                        </a:rPr>
                        <a:t> (MAE)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sv-SE" sz="1800" dirty="0">
                          <a:effectLst/>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sv-SE" sz="1800" dirty="0">
                          <a:solidFill>
                            <a:srgbClr val="00B050"/>
                          </a:solidFill>
                          <a:effectLst/>
                        </a:rPr>
                        <a:t>0.14</a:t>
                      </a:r>
                      <a:endParaRPr lang="sv-SE"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solidFill>
                            <a:schemeClr val="tx1"/>
                          </a:solidFill>
                          <a:effectLst/>
                        </a:rPr>
                        <a:t>0.15</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0.15</a:t>
                      </a:r>
                    </a:p>
                  </a:txBody>
                  <a:tcPr marL="44450" marR="44450" marT="0" marB="0" anchor="b"/>
                </a:tc>
                <a:extLst>
                  <a:ext uri="{0D108BD9-81ED-4DB2-BD59-A6C34878D82A}">
                    <a16:rowId xmlns:a16="http://schemas.microsoft.com/office/drawing/2014/main" val="3425442277"/>
                  </a:ext>
                </a:extLst>
              </a:tr>
              <a:tr h="190500">
                <a:tc>
                  <a:txBody>
                    <a:bodyPr/>
                    <a:lstStyle/>
                    <a:p>
                      <a:pPr>
                        <a:lnSpc>
                          <a:spcPct val="107000"/>
                        </a:lnSpc>
                        <a:spcAft>
                          <a:spcPts val="0"/>
                        </a:spcAft>
                      </a:pPr>
                      <a:r>
                        <a:rPr lang="sv-SE" sz="1800">
                          <a:effectLst/>
                        </a:rPr>
                        <a:t>RMSE</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sv-SE" sz="1800" dirty="0">
                          <a:effectLst/>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sv-SE" sz="1800" dirty="0">
                          <a:effectLst/>
                        </a:rPr>
                        <a:t>1.42</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effectLst/>
                        </a:rPr>
                        <a:t>1.46</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1.12</a:t>
                      </a:r>
                    </a:p>
                  </a:txBody>
                  <a:tcPr marL="44450" marR="44450" marT="0" marB="0" anchor="b"/>
                </a:tc>
                <a:extLst>
                  <a:ext uri="{0D108BD9-81ED-4DB2-BD59-A6C34878D82A}">
                    <a16:rowId xmlns:a16="http://schemas.microsoft.com/office/drawing/2014/main" val="2411754740"/>
                  </a:ext>
                </a:extLst>
              </a:tr>
              <a:tr h="190500">
                <a:tc>
                  <a:txBody>
                    <a:bodyPr/>
                    <a:lstStyle/>
                    <a:p>
                      <a:pPr>
                        <a:lnSpc>
                          <a:spcPct val="107000"/>
                        </a:lnSpc>
                        <a:spcAft>
                          <a:spcPts val="0"/>
                        </a:spcAft>
                      </a:pPr>
                      <a:r>
                        <a:rPr lang="sv-SE" sz="1800">
                          <a:effectLst/>
                        </a:rPr>
                        <a:t>Correlation</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sv-SE" sz="1800" dirty="0">
                          <a:effectLst/>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sv-SE" sz="1800" dirty="0">
                          <a:effectLst/>
                        </a:rPr>
                        <a:t>0.982</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effectLst/>
                        </a:rPr>
                        <a:t>0.982</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sv-SE"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0.989</a:t>
                      </a:r>
                    </a:p>
                  </a:txBody>
                  <a:tcPr marL="44450" marR="44450" marT="0" marB="0" anchor="b"/>
                </a:tc>
                <a:extLst>
                  <a:ext uri="{0D108BD9-81ED-4DB2-BD59-A6C34878D82A}">
                    <a16:rowId xmlns:a16="http://schemas.microsoft.com/office/drawing/2014/main" val="2378805626"/>
                  </a:ext>
                </a:extLst>
              </a:tr>
            </a:tbl>
          </a:graphicData>
        </a:graphic>
      </p:graphicFrame>
      <p:sp>
        <p:nvSpPr>
          <p:cNvPr id="4" name="textruta 3">
            <a:extLst>
              <a:ext uri="{FF2B5EF4-FFF2-40B4-BE49-F238E27FC236}">
                <a16:creationId xmlns:a16="http://schemas.microsoft.com/office/drawing/2014/main" id="{899EA44A-B650-4CAC-A021-5F091861F060}"/>
              </a:ext>
            </a:extLst>
          </p:cNvPr>
          <p:cNvSpPr txBox="1"/>
          <p:nvPr/>
        </p:nvSpPr>
        <p:spPr>
          <a:xfrm>
            <a:off x="1115616" y="627534"/>
            <a:ext cx="2880320" cy="369332"/>
          </a:xfrm>
          <a:prstGeom prst="rect">
            <a:avLst/>
          </a:prstGeom>
          <a:noFill/>
        </p:spPr>
        <p:txBody>
          <a:bodyPr wrap="square" rtlCol="0">
            <a:spAutoFit/>
          </a:bodyPr>
          <a:lstStyle/>
          <a:p>
            <a:r>
              <a:rPr lang="en-GB" dirty="0"/>
              <a:t>Wind speed at 10m</a:t>
            </a:r>
          </a:p>
        </p:txBody>
      </p:sp>
      <p:sp>
        <p:nvSpPr>
          <p:cNvPr id="7" name="textruta 6">
            <a:extLst>
              <a:ext uri="{FF2B5EF4-FFF2-40B4-BE49-F238E27FC236}">
                <a16:creationId xmlns:a16="http://schemas.microsoft.com/office/drawing/2014/main" id="{5B255C5B-17F0-4BC4-BCE2-C26EE6A00227}"/>
              </a:ext>
            </a:extLst>
          </p:cNvPr>
          <p:cNvSpPr txBox="1"/>
          <p:nvPr/>
        </p:nvSpPr>
        <p:spPr>
          <a:xfrm>
            <a:off x="3203848" y="2605452"/>
            <a:ext cx="2880320" cy="369332"/>
          </a:xfrm>
          <a:prstGeom prst="rect">
            <a:avLst/>
          </a:prstGeom>
          <a:noFill/>
        </p:spPr>
        <p:txBody>
          <a:bodyPr wrap="square" rtlCol="0">
            <a:spAutoFit/>
          </a:bodyPr>
          <a:lstStyle/>
          <a:p>
            <a:r>
              <a:rPr lang="en-GB" dirty="0"/>
              <a:t>Temperature at 2m</a:t>
            </a:r>
          </a:p>
        </p:txBody>
      </p:sp>
    </p:spTree>
    <p:extLst>
      <p:ext uri="{BB962C8B-B14F-4D97-AF65-F5344CB8AC3E}">
        <p14:creationId xmlns:p14="http://schemas.microsoft.com/office/powerpoint/2010/main" val="40594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en-US" dirty="0"/>
              <a:t>Homogeneity – Forecast skill</a:t>
            </a:r>
          </a:p>
        </p:txBody>
      </p:sp>
      <p:sp>
        <p:nvSpPr>
          <p:cNvPr id="6" name="textruta 5"/>
          <p:cNvSpPr txBox="1"/>
          <p:nvPr/>
        </p:nvSpPr>
        <p:spPr>
          <a:xfrm>
            <a:off x="827584" y="2357467"/>
            <a:ext cx="3097705" cy="646331"/>
          </a:xfrm>
          <a:prstGeom prst="rect">
            <a:avLst/>
          </a:prstGeom>
          <a:noFill/>
        </p:spPr>
        <p:txBody>
          <a:bodyPr wrap="square" rtlCol="0">
            <a:spAutoFit/>
          </a:bodyPr>
          <a:lstStyle/>
          <a:p>
            <a:r>
              <a:rPr lang="en-US" sz="1200" dirty="0"/>
              <a:t>Yearly averages of the standard deviation and mean of the forecast difference fc30-fc06 during winter (DJF). </a:t>
            </a:r>
          </a:p>
        </p:txBody>
      </p:sp>
      <p:sp>
        <p:nvSpPr>
          <p:cNvPr id="7" name="textruta 6"/>
          <p:cNvSpPr txBox="1"/>
          <p:nvPr/>
        </p:nvSpPr>
        <p:spPr>
          <a:xfrm>
            <a:off x="864096" y="555526"/>
            <a:ext cx="3061194" cy="307777"/>
          </a:xfrm>
          <a:prstGeom prst="rect">
            <a:avLst/>
          </a:prstGeom>
          <a:noFill/>
        </p:spPr>
        <p:txBody>
          <a:bodyPr wrap="square" rtlCol="0">
            <a:spAutoFit/>
          </a:bodyPr>
          <a:lstStyle/>
          <a:p>
            <a:pPr algn="ctr"/>
            <a:r>
              <a:rPr lang="sv-SE" sz="1400" dirty="0"/>
              <a:t>500 hPa GPH</a:t>
            </a:r>
          </a:p>
        </p:txBody>
      </p:sp>
      <p:sp>
        <p:nvSpPr>
          <p:cNvPr id="2" name="textruta 1"/>
          <p:cNvSpPr txBox="1"/>
          <p:nvPr/>
        </p:nvSpPr>
        <p:spPr>
          <a:xfrm>
            <a:off x="4283968" y="883622"/>
            <a:ext cx="4752528" cy="1754326"/>
          </a:xfrm>
          <a:prstGeom prst="rect">
            <a:avLst/>
          </a:prstGeom>
          <a:noFill/>
        </p:spPr>
        <p:txBody>
          <a:bodyPr wrap="square" rtlCol="0">
            <a:spAutoFit/>
          </a:bodyPr>
          <a:lstStyle/>
          <a:p>
            <a:r>
              <a:rPr lang="en-US" u="sng" dirty="0">
                <a:hlinkClick r:id="" action="ppaction://noaction"/>
              </a:rPr>
              <a:t>Forecast skill</a:t>
            </a:r>
            <a:r>
              <a:rPr lang="en-US" u="sng" dirty="0"/>
              <a:t> </a:t>
            </a:r>
            <a:r>
              <a:rPr lang="en-US" dirty="0"/>
              <a:t>(differences between fc30 and fc6):</a:t>
            </a:r>
          </a:p>
          <a:p>
            <a:pPr marL="285750" indent="-285750">
              <a:buFont typeface="Arial" panose="020B0604020202020204" pitchFamily="34" charset="0"/>
              <a:buChar char="•"/>
            </a:pPr>
            <a:r>
              <a:rPr lang="en-US" dirty="0"/>
              <a:t>Forecast skill effects accuracy of the first guess and has herewith consequences on the data quality</a:t>
            </a:r>
          </a:p>
          <a:p>
            <a:pPr marL="285750" indent="-285750">
              <a:buFont typeface="Arial" panose="020B0604020202020204" pitchFamily="34" charset="0"/>
              <a:buChar char="•"/>
            </a:pPr>
            <a:r>
              <a:rPr lang="en-US" dirty="0"/>
              <a:t>Increase of quality due to increasing numbers of observations over time</a:t>
            </a:r>
          </a:p>
        </p:txBody>
      </p:sp>
      <p:pic>
        <p:nvPicPr>
          <p:cNvPr id="10" name="Bildobjekt 9">
            <a:extLst>
              <a:ext uri="{FF2B5EF4-FFF2-40B4-BE49-F238E27FC236}">
                <a16:creationId xmlns:a16="http://schemas.microsoft.com/office/drawing/2014/main" id="{F3C656D6-D901-4DAC-BEF7-A1F677C99A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95" y="845299"/>
            <a:ext cx="3061194" cy="1583999"/>
          </a:xfrm>
          <a:prstGeom prst="rect">
            <a:avLst/>
          </a:prstGeom>
        </p:spPr>
      </p:pic>
      <p:pic>
        <p:nvPicPr>
          <p:cNvPr id="9" name="image83.png" descr="https://lh5.googleusercontent.com/b-4AQ3WKJfIq6sPU8EYdgyhJUPhjC0tI7Ep6iyrwCCaeJ2e6XoevxLafN9ISAHn2lSjfNlJpIBg5tcQqh0z4_USUuNi4JWPWiJtYKrFHZvSvGuebMCQdmW_NKH7LfV3_5XPRV3U">
            <a:extLst>
              <a:ext uri="{FF2B5EF4-FFF2-40B4-BE49-F238E27FC236}">
                <a16:creationId xmlns:a16="http://schemas.microsoft.com/office/drawing/2014/main" id="{8393C31E-2688-473E-B96D-7C2D5A5A98BD}"/>
              </a:ext>
            </a:extLst>
          </p:cNvPr>
          <p:cNvPicPr/>
          <p:nvPr/>
        </p:nvPicPr>
        <p:blipFill>
          <a:blip r:embed="rId4"/>
          <a:stretch>
            <a:fillRect/>
          </a:stretch>
        </p:blipFill>
        <p:spPr bwMode="auto">
          <a:xfrm>
            <a:off x="5580112" y="2571750"/>
            <a:ext cx="2879725" cy="2160905"/>
          </a:xfrm>
          <a:prstGeom prst="rect">
            <a:avLst/>
          </a:prstGeom>
        </p:spPr>
      </p:pic>
      <p:sp>
        <p:nvSpPr>
          <p:cNvPr id="3" name="textruta 2">
            <a:extLst>
              <a:ext uri="{FF2B5EF4-FFF2-40B4-BE49-F238E27FC236}">
                <a16:creationId xmlns:a16="http://schemas.microsoft.com/office/drawing/2014/main" id="{EAD9CEFD-5063-4E44-B3E3-D57D43561AC5}"/>
              </a:ext>
            </a:extLst>
          </p:cNvPr>
          <p:cNvSpPr txBox="1"/>
          <p:nvPr/>
        </p:nvSpPr>
        <p:spPr>
          <a:xfrm>
            <a:off x="8237320" y="3939902"/>
            <a:ext cx="792088" cy="276999"/>
          </a:xfrm>
          <a:prstGeom prst="rect">
            <a:avLst/>
          </a:prstGeom>
          <a:noFill/>
        </p:spPr>
        <p:txBody>
          <a:bodyPr wrap="square" rtlCol="0">
            <a:spAutoFit/>
          </a:bodyPr>
          <a:lstStyle/>
          <a:p>
            <a:r>
              <a:rPr lang="en-GB" sz="1200" dirty="0">
                <a:solidFill>
                  <a:srgbClr val="FF0000"/>
                </a:solidFill>
              </a:rPr>
              <a:t>aircraft</a:t>
            </a:r>
          </a:p>
        </p:txBody>
      </p:sp>
      <p:sp>
        <p:nvSpPr>
          <p:cNvPr id="11" name="textruta 10">
            <a:extLst>
              <a:ext uri="{FF2B5EF4-FFF2-40B4-BE49-F238E27FC236}">
                <a16:creationId xmlns:a16="http://schemas.microsoft.com/office/drawing/2014/main" id="{9040B951-0407-40DF-95B3-F90C4C364724}"/>
              </a:ext>
            </a:extLst>
          </p:cNvPr>
          <p:cNvSpPr txBox="1"/>
          <p:nvPr/>
        </p:nvSpPr>
        <p:spPr>
          <a:xfrm>
            <a:off x="8237320" y="4080393"/>
            <a:ext cx="906680" cy="276999"/>
          </a:xfrm>
          <a:prstGeom prst="rect">
            <a:avLst/>
          </a:prstGeom>
          <a:noFill/>
        </p:spPr>
        <p:txBody>
          <a:bodyPr wrap="square" rtlCol="0">
            <a:spAutoFit/>
          </a:bodyPr>
          <a:lstStyle/>
          <a:p>
            <a:r>
              <a:rPr lang="en-GB" sz="1200" dirty="0">
                <a:solidFill>
                  <a:srgbClr val="00B050"/>
                </a:solidFill>
              </a:rPr>
              <a:t>radiosonde</a:t>
            </a:r>
          </a:p>
        </p:txBody>
      </p:sp>
      <p:sp>
        <p:nvSpPr>
          <p:cNvPr id="12" name="textruta 11">
            <a:extLst>
              <a:ext uri="{FF2B5EF4-FFF2-40B4-BE49-F238E27FC236}">
                <a16:creationId xmlns:a16="http://schemas.microsoft.com/office/drawing/2014/main" id="{7A0C93DA-FA78-4299-B04A-1CB024782733}"/>
              </a:ext>
            </a:extLst>
          </p:cNvPr>
          <p:cNvSpPr txBox="1"/>
          <p:nvPr/>
        </p:nvSpPr>
        <p:spPr>
          <a:xfrm>
            <a:off x="8237320" y="3543806"/>
            <a:ext cx="792088" cy="276999"/>
          </a:xfrm>
          <a:prstGeom prst="rect">
            <a:avLst/>
          </a:prstGeom>
          <a:noFill/>
        </p:spPr>
        <p:txBody>
          <a:bodyPr wrap="square" rtlCol="0">
            <a:spAutoFit/>
          </a:bodyPr>
          <a:lstStyle/>
          <a:p>
            <a:r>
              <a:rPr lang="en-GB" sz="1200" dirty="0">
                <a:solidFill>
                  <a:srgbClr val="FFC000"/>
                </a:solidFill>
              </a:rPr>
              <a:t>satellite</a:t>
            </a:r>
          </a:p>
        </p:txBody>
      </p:sp>
      <p:sp>
        <p:nvSpPr>
          <p:cNvPr id="14" name="textruta 13">
            <a:extLst>
              <a:ext uri="{FF2B5EF4-FFF2-40B4-BE49-F238E27FC236}">
                <a16:creationId xmlns:a16="http://schemas.microsoft.com/office/drawing/2014/main" id="{9D3BC7CF-C218-4DE9-8E23-D0EA17CFC14A}"/>
              </a:ext>
            </a:extLst>
          </p:cNvPr>
          <p:cNvSpPr txBox="1"/>
          <p:nvPr/>
        </p:nvSpPr>
        <p:spPr>
          <a:xfrm>
            <a:off x="8237320" y="2759036"/>
            <a:ext cx="792088" cy="276999"/>
          </a:xfrm>
          <a:prstGeom prst="rect">
            <a:avLst/>
          </a:prstGeom>
          <a:noFill/>
        </p:spPr>
        <p:txBody>
          <a:bodyPr wrap="square" rtlCol="0">
            <a:spAutoFit/>
          </a:bodyPr>
          <a:lstStyle/>
          <a:p>
            <a:r>
              <a:rPr lang="en-GB" sz="1200" dirty="0"/>
              <a:t>total</a:t>
            </a:r>
          </a:p>
        </p:txBody>
      </p:sp>
    </p:spTree>
    <p:extLst>
      <p:ext uri="{BB962C8B-B14F-4D97-AF65-F5344CB8AC3E}">
        <p14:creationId xmlns:p14="http://schemas.microsoft.com/office/powerpoint/2010/main" val="3768693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en-GB"/>
              <a:t>Summary</a:t>
            </a:r>
          </a:p>
        </p:txBody>
      </p:sp>
      <p:sp>
        <p:nvSpPr>
          <p:cNvPr id="4" name="Platshållare för text 3"/>
          <p:cNvSpPr>
            <a:spLocks noGrp="1"/>
          </p:cNvSpPr>
          <p:nvPr>
            <p:ph type="body" sz="quarter" idx="13"/>
          </p:nvPr>
        </p:nvSpPr>
        <p:spPr>
          <a:xfrm>
            <a:off x="867703" y="699542"/>
            <a:ext cx="7819096" cy="3672408"/>
          </a:xfrm>
        </p:spPr>
        <p:txBody>
          <a:bodyPr>
            <a:normAutofit fontScale="92500"/>
          </a:bodyPr>
          <a:lstStyle/>
          <a:p>
            <a:pPr marL="457200" indent="-457200" algn="l">
              <a:buFont typeface="Arial" panose="020B0604020202020204" pitchFamily="34" charset="0"/>
              <a:buChar char="•"/>
            </a:pPr>
            <a:r>
              <a:rPr lang="en-US" sz="3200" dirty="0"/>
              <a:t>CERRA is produced as part of the C3S services</a:t>
            </a:r>
          </a:p>
          <a:p>
            <a:pPr marL="457200" indent="-457200" algn="l">
              <a:buFont typeface="Arial" panose="020B0604020202020204" pitchFamily="34" charset="0"/>
              <a:buChar char="•"/>
            </a:pPr>
            <a:r>
              <a:rPr lang="en-US" sz="3200" dirty="0"/>
              <a:t>CERRA is the successor of UERRA-HARMONIE and comes with plenty of improvements </a:t>
            </a:r>
          </a:p>
          <a:p>
            <a:pPr marL="457200" indent="-457200" algn="l">
              <a:buFont typeface="Arial" panose="020B0604020202020204" pitchFamily="34" charset="0"/>
              <a:buChar char="•"/>
            </a:pPr>
            <a:r>
              <a:rPr lang="en-US" sz="3200" dirty="0"/>
              <a:t>Quality of CERRA improves compared UERRA-HARMONIE and is adding value to the global </a:t>
            </a:r>
            <a:r>
              <a:rPr lang="en-US" sz="3200"/>
              <a:t>reanalysis ERA5</a:t>
            </a:r>
            <a:endParaRPr lang="en-US" sz="3200" dirty="0"/>
          </a:p>
        </p:txBody>
      </p:sp>
    </p:spTree>
    <p:extLst>
      <p:ext uri="{BB962C8B-B14F-4D97-AF65-F5344CB8AC3E}">
        <p14:creationId xmlns:p14="http://schemas.microsoft.com/office/powerpoint/2010/main" val="427111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gn="ctr"/>
            <a:r>
              <a:rPr lang="en-US" dirty="0"/>
              <a:t>Outlook</a:t>
            </a:r>
          </a:p>
        </p:txBody>
      </p:sp>
      <p:pic>
        <p:nvPicPr>
          <p:cNvPr id="24" name="Bildobjekt 23">
            <a:extLst>
              <a:ext uri="{FF2B5EF4-FFF2-40B4-BE49-F238E27FC236}">
                <a16:creationId xmlns:a16="http://schemas.microsoft.com/office/drawing/2014/main" id="{8AA3BD50-7F46-4798-8326-97537A6B2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7" y="1462468"/>
            <a:ext cx="6326171" cy="2837474"/>
          </a:xfrm>
          <a:prstGeom prst="rect">
            <a:avLst/>
          </a:prstGeom>
        </p:spPr>
      </p:pic>
      <p:cxnSp>
        <p:nvCxnSpPr>
          <p:cNvPr id="29" name="Rak 10">
            <a:extLst>
              <a:ext uri="{FF2B5EF4-FFF2-40B4-BE49-F238E27FC236}">
                <a16:creationId xmlns:a16="http://schemas.microsoft.com/office/drawing/2014/main" id="{86CAF108-C979-47C9-8106-DE2992E6507B}"/>
              </a:ext>
            </a:extLst>
          </p:cNvPr>
          <p:cNvCxnSpPr>
            <a:cxnSpLocks/>
          </p:cNvCxnSpPr>
          <p:nvPr/>
        </p:nvCxnSpPr>
        <p:spPr>
          <a:xfrm>
            <a:off x="6084168" y="1462468"/>
            <a:ext cx="0" cy="21173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Rak 10">
            <a:extLst>
              <a:ext uri="{FF2B5EF4-FFF2-40B4-BE49-F238E27FC236}">
                <a16:creationId xmlns:a16="http://schemas.microsoft.com/office/drawing/2014/main" id="{78B6159C-E7BC-4CF4-A3D6-7EBECD2BE4C6}"/>
              </a:ext>
            </a:extLst>
          </p:cNvPr>
          <p:cNvCxnSpPr>
            <a:cxnSpLocks/>
          </p:cNvCxnSpPr>
          <p:nvPr/>
        </p:nvCxnSpPr>
        <p:spPr>
          <a:xfrm>
            <a:off x="6804248" y="1462468"/>
            <a:ext cx="0" cy="21173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Rak 10">
            <a:extLst>
              <a:ext uri="{FF2B5EF4-FFF2-40B4-BE49-F238E27FC236}">
                <a16:creationId xmlns:a16="http://schemas.microsoft.com/office/drawing/2014/main" id="{52CB392E-5025-4682-B0F3-8D0C74741870}"/>
              </a:ext>
            </a:extLst>
          </p:cNvPr>
          <p:cNvCxnSpPr>
            <a:cxnSpLocks/>
          </p:cNvCxnSpPr>
          <p:nvPr/>
        </p:nvCxnSpPr>
        <p:spPr>
          <a:xfrm>
            <a:off x="7524328" y="1462468"/>
            <a:ext cx="0" cy="21173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Rak 10">
            <a:extLst>
              <a:ext uri="{FF2B5EF4-FFF2-40B4-BE49-F238E27FC236}">
                <a16:creationId xmlns:a16="http://schemas.microsoft.com/office/drawing/2014/main" id="{1ED49C96-93DC-414E-AF4D-463EDD56E808}"/>
              </a:ext>
            </a:extLst>
          </p:cNvPr>
          <p:cNvCxnSpPr>
            <a:cxnSpLocks/>
          </p:cNvCxnSpPr>
          <p:nvPr/>
        </p:nvCxnSpPr>
        <p:spPr>
          <a:xfrm>
            <a:off x="8244408" y="1462468"/>
            <a:ext cx="0" cy="21173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Rak 10">
            <a:extLst>
              <a:ext uri="{FF2B5EF4-FFF2-40B4-BE49-F238E27FC236}">
                <a16:creationId xmlns:a16="http://schemas.microsoft.com/office/drawing/2014/main" id="{CC3B654E-B1D6-481B-81EF-AC8A4D2BAB3E}"/>
              </a:ext>
            </a:extLst>
          </p:cNvPr>
          <p:cNvCxnSpPr>
            <a:cxnSpLocks/>
          </p:cNvCxnSpPr>
          <p:nvPr/>
        </p:nvCxnSpPr>
        <p:spPr>
          <a:xfrm>
            <a:off x="8964488" y="1462468"/>
            <a:ext cx="0" cy="21173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ruta 35">
            <a:extLst>
              <a:ext uri="{FF2B5EF4-FFF2-40B4-BE49-F238E27FC236}">
                <a16:creationId xmlns:a16="http://schemas.microsoft.com/office/drawing/2014/main" id="{8C665717-FF98-4DC6-B809-C461ACCA2682}"/>
              </a:ext>
            </a:extLst>
          </p:cNvPr>
          <p:cNvSpPr txBox="1"/>
          <p:nvPr/>
        </p:nvSpPr>
        <p:spPr>
          <a:xfrm>
            <a:off x="6228184" y="1467639"/>
            <a:ext cx="504050" cy="261610"/>
          </a:xfrm>
          <a:prstGeom prst="rect">
            <a:avLst/>
          </a:prstGeom>
          <a:noFill/>
        </p:spPr>
        <p:txBody>
          <a:bodyPr wrap="square" rtlCol="0">
            <a:spAutoFit/>
          </a:bodyPr>
          <a:lstStyle/>
          <a:p>
            <a:r>
              <a:rPr lang="en-GB" sz="1100" dirty="0"/>
              <a:t>2022</a:t>
            </a:r>
          </a:p>
        </p:txBody>
      </p:sp>
      <p:sp>
        <p:nvSpPr>
          <p:cNvPr id="37" name="textruta 36">
            <a:extLst>
              <a:ext uri="{FF2B5EF4-FFF2-40B4-BE49-F238E27FC236}">
                <a16:creationId xmlns:a16="http://schemas.microsoft.com/office/drawing/2014/main" id="{981DE3EE-81C8-434C-9125-14DCBDF796AA}"/>
              </a:ext>
            </a:extLst>
          </p:cNvPr>
          <p:cNvSpPr txBox="1"/>
          <p:nvPr/>
        </p:nvSpPr>
        <p:spPr>
          <a:xfrm>
            <a:off x="6939893" y="1467639"/>
            <a:ext cx="504050" cy="261610"/>
          </a:xfrm>
          <a:prstGeom prst="rect">
            <a:avLst/>
          </a:prstGeom>
          <a:noFill/>
        </p:spPr>
        <p:txBody>
          <a:bodyPr wrap="square" rtlCol="0">
            <a:spAutoFit/>
          </a:bodyPr>
          <a:lstStyle/>
          <a:p>
            <a:r>
              <a:rPr lang="en-GB" sz="1100" dirty="0"/>
              <a:t>2023</a:t>
            </a:r>
          </a:p>
        </p:txBody>
      </p:sp>
      <p:sp>
        <p:nvSpPr>
          <p:cNvPr id="38" name="textruta 37">
            <a:extLst>
              <a:ext uri="{FF2B5EF4-FFF2-40B4-BE49-F238E27FC236}">
                <a16:creationId xmlns:a16="http://schemas.microsoft.com/office/drawing/2014/main" id="{60866553-446B-4FEA-99A7-594DC3D509B0}"/>
              </a:ext>
            </a:extLst>
          </p:cNvPr>
          <p:cNvSpPr txBox="1"/>
          <p:nvPr/>
        </p:nvSpPr>
        <p:spPr>
          <a:xfrm>
            <a:off x="7651602" y="1467639"/>
            <a:ext cx="504050" cy="261610"/>
          </a:xfrm>
          <a:prstGeom prst="rect">
            <a:avLst/>
          </a:prstGeom>
          <a:noFill/>
        </p:spPr>
        <p:txBody>
          <a:bodyPr wrap="square" rtlCol="0">
            <a:spAutoFit/>
          </a:bodyPr>
          <a:lstStyle/>
          <a:p>
            <a:r>
              <a:rPr lang="en-GB" sz="1100" dirty="0"/>
              <a:t>2024</a:t>
            </a:r>
          </a:p>
        </p:txBody>
      </p:sp>
      <p:sp>
        <p:nvSpPr>
          <p:cNvPr id="39" name="textruta 38">
            <a:extLst>
              <a:ext uri="{FF2B5EF4-FFF2-40B4-BE49-F238E27FC236}">
                <a16:creationId xmlns:a16="http://schemas.microsoft.com/office/drawing/2014/main" id="{D1CC5082-C78A-43C1-82E8-1997264007CA}"/>
              </a:ext>
            </a:extLst>
          </p:cNvPr>
          <p:cNvSpPr txBox="1"/>
          <p:nvPr/>
        </p:nvSpPr>
        <p:spPr>
          <a:xfrm>
            <a:off x="8363311" y="1467639"/>
            <a:ext cx="504050" cy="261610"/>
          </a:xfrm>
          <a:prstGeom prst="rect">
            <a:avLst/>
          </a:prstGeom>
          <a:noFill/>
        </p:spPr>
        <p:txBody>
          <a:bodyPr wrap="square" rtlCol="0">
            <a:spAutoFit/>
          </a:bodyPr>
          <a:lstStyle/>
          <a:p>
            <a:r>
              <a:rPr lang="en-GB" sz="1100" dirty="0"/>
              <a:t>2025</a:t>
            </a:r>
          </a:p>
        </p:txBody>
      </p:sp>
      <p:sp>
        <p:nvSpPr>
          <p:cNvPr id="40" name="Höger 16">
            <a:extLst>
              <a:ext uri="{FF2B5EF4-FFF2-40B4-BE49-F238E27FC236}">
                <a16:creationId xmlns:a16="http://schemas.microsoft.com/office/drawing/2014/main" id="{45AFE864-CB52-4EEB-8273-B938E244A6F0}"/>
              </a:ext>
            </a:extLst>
          </p:cNvPr>
          <p:cNvSpPr/>
          <p:nvPr/>
        </p:nvSpPr>
        <p:spPr>
          <a:xfrm>
            <a:off x="6588224" y="1671758"/>
            <a:ext cx="2376254" cy="97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Near real-</a:t>
            </a:r>
            <a:r>
              <a:rPr lang="sv-SE" sz="1600" dirty="0" err="1"/>
              <a:t>time</a:t>
            </a:r>
            <a:r>
              <a:rPr lang="sv-SE" sz="1600" dirty="0"/>
              <a:t> </a:t>
            </a:r>
            <a:r>
              <a:rPr lang="sv-SE" sz="1600" dirty="0" err="1"/>
              <a:t>updates</a:t>
            </a:r>
            <a:endParaRPr lang="sv-SE" sz="1600" dirty="0"/>
          </a:p>
        </p:txBody>
      </p:sp>
      <p:sp>
        <p:nvSpPr>
          <p:cNvPr id="41" name="Höger 16">
            <a:extLst>
              <a:ext uri="{FF2B5EF4-FFF2-40B4-BE49-F238E27FC236}">
                <a16:creationId xmlns:a16="http://schemas.microsoft.com/office/drawing/2014/main" id="{27C4948C-97C0-4C9C-9BEB-B4D37E34408F}"/>
              </a:ext>
            </a:extLst>
          </p:cNvPr>
          <p:cNvSpPr/>
          <p:nvPr/>
        </p:nvSpPr>
        <p:spPr>
          <a:xfrm>
            <a:off x="6588224" y="2679870"/>
            <a:ext cx="2376264" cy="97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err="1"/>
              <a:t>Backwards</a:t>
            </a:r>
            <a:r>
              <a:rPr lang="sv-SE" sz="1600" dirty="0"/>
              <a:t> extension, potential start 1940</a:t>
            </a:r>
          </a:p>
        </p:txBody>
      </p:sp>
      <p:sp>
        <p:nvSpPr>
          <p:cNvPr id="5" name="Hjälp 4">
            <a:hlinkClick r:id="" action="ppaction://noaction" highlightClick="1"/>
            <a:extLst>
              <a:ext uri="{FF2B5EF4-FFF2-40B4-BE49-F238E27FC236}">
                <a16:creationId xmlns:a16="http://schemas.microsoft.com/office/drawing/2014/main" id="{40DD8AF9-978B-4B0F-9ABA-0F0742AA693B}"/>
              </a:ext>
            </a:extLst>
          </p:cNvPr>
          <p:cNvSpPr/>
          <p:nvPr/>
        </p:nvSpPr>
        <p:spPr>
          <a:xfrm>
            <a:off x="7020273" y="1995686"/>
            <a:ext cx="1080106" cy="1296144"/>
          </a:xfrm>
          <a:prstGeom prst="actionButtonHel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276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DF257-B7FE-4A57-B001-C31CBEAE163F}"/>
              </a:ext>
            </a:extLst>
          </p:cNvPr>
          <p:cNvSpPr>
            <a:spLocks noGrp="1"/>
          </p:cNvSpPr>
          <p:nvPr>
            <p:ph type="title"/>
          </p:nvPr>
        </p:nvSpPr>
        <p:spPr/>
        <p:txBody>
          <a:bodyPr/>
          <a:lstStyle/>
          <a:p>
            <a:endParaRPr lang="en-GB"/>
          </a:p>
        </p:txBody>
      </p:sp>
      <p:sp>
        <p:nvSpPr>
          <p:cNvPr id="3" name="Rektangel 2">
            <a:extLst>
              <a:ext uri="{FF2B5EF4-FFF2-40B4-BE49-F238E27FC236}">
                <a16:creationId xmlns:a16="http://schemas.microsoft.com/office/drawing/2014/main" id="{36196FE4-4D4D-4C17-B231-49BAE3EC3931}"/>
              </a:ext>
            </a:extLst>
          </p:cNvPr>
          <p:cNvSpPr/>
          <p:nvPr/>
        </p:nvSpPr>
        <p:spPr>
          <a:xfrm>
            <a:off x="0" y="0"/>
            <a:ext cx="9144000" cy="5143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15543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867600" y="235080"/>
            <a:ext cx="7815600" cy="273960"/>
          </a:xfrm>
          <a:prstGeom prst="rect">
            <a:avLst/>
          </a:prstGeom>
          <a:solidFill>
            <a:srgbClr val="941333"/>
          </a:solidFill>
          <a:ln w="12600">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GB" sz="1800" b="0" strike="noStrike" spc="-1" dirty="0">
                <a:solidFill>
                  <a:srgbClr val="FFFFFF"/>
                </a:solidFill>
                <a:latin typeface="Calibri"/>
              </a:rPr>
              <a:t>Demonstration CERRA-Land: 24h precipitation analysis</a:t>
            </a:r>
            <a:endParaRPr lang="en-GB" sz="1800" b="0" strike="noStrike" spc="-1" dirty="0">
              <a:latin typeface="Arial"/>
            </a:endParaRPr>
          </a:p>
        </p:txBody>
      </p:sp>
      <p:sp>
        <p:nvSpPr>
          <p:cNvPr id="8" name="textruta 7">
            <a:extLst>
              <a:ext uri="{FF2B5EF4-FFF2-40B4-BE49-F238E27FC236}">
                <a16:creationId xmlns:a16="http://schemas.microsoft.com/office/drawing/2014/main" id="{E3C3C8C9-10BC-4EC2-85A8-A62BA993934A}"/>
              </a:ext>
            </a:extLst>
          </p:cNvPr>
          <p:cNvSpPr txBox="1"/>
          <p:nvPr/>
        </p:nvSpPr>
        <p:spPr>
          <a:xfrm>
            <a:off x="6084168" y="1803469"/>
            <a:ext cx="2837079" cy="923330"/>
          </a:xfrm>
          <a:prstGeom prst="rect">
            <a:avLst/>
          </a:prstGeom>
          <a:noFill/>
        </p:spPr>
        <p:txBody>
          <a:bodyPr wrap="square" rtlCol="0">
            <a:spAutoFit/>
          </a:bodyPr>
          <a:lstStyle/>
          <a:p>
            <a:r>
              <a:rPr lang="en-GB" dirty="0"/>
              <a:t>CERRA-Land clearly adds value to daily accumulated total precipitation</a:t>
            </a:r>
          </a:p>
        </p:txBody>
      </p:sp>
      <p:pic>
        <p:nvPicPr>
          <p:cNvPr id="9" name="Bildobjekt 8" descr="https://lh4.googleusercontent.com/Dx0raWKq9y5DOui8qc_qRhnmAeYbu3M95DeOMGl1ufKNSJyYYPwAem5xVrOoVi2dYidOR5cwXNZVaJu_8lMZmVE_qKQkk5O-tdH6AmKsBrAxYkQpgC9bnXsaui7FTg">
            <a:extLst>
              <a:ext uri="{FF2B5EF4-FFF2-40B4-BE49-F238E27FC236}">
                <a16:creationId xmlns:a16="http://schemas.microsoft.com/office/drawing/2014/main" id="{24BFEEA0-FA68-40F2-BF3F-33563E65A8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3583" y="1090404"/>
            <a:ext cx="5180585" cy="2561466"/>
          </a:xfrm>
          <a:prstGeom prst="rect">
            <a:avLst/>
          </a:prstGeom>
          <a:noFill/>
          <a:ln>
            <a:noFill/>
          </a:ln>
        </p:spPr>
      </p:pic>
      <p:pic>
        <p:nvPicPr>
          <p:cNvPr id="10" name="Bildobjekt 9" descr="https://lh4.googleusercontent.com/Dx0raWKq9y5DOui8qc_qRhnmAeYbu3M95DeOMGl1ufKNSJyYYPwAem5xVrOoVi2dYidOR5cwXNZVaJu_8lMZmVE_qKQkk5O-tdH6AmKsBrAxYkQpgC9bnXsaui7FTg">
            <a:extLst>
              <a:ext uri="{FF2B5EF4-FFF2-40B4-BE49-F238E27FC236}">
                <a16:creationId xmlns:a16="http://schemas.microsoft.com/office/drawing/2014/main" id="{767272F9-F419-49E0-ACE1-CF74BC7DADC4}"/>
              </a:ext>
            </a:extLst>
          </p:cNvPr>
          <p:cNvPicPr/>
          <p:nvPr/>
        </p:nvPicPr>
        <p:blipFill rotWithShape="1">
          <a:blip r:embed="rId2">
            <a:extLst>
              <a:ext uri="{28A0092B-C50C-407E-A947-70E740481C1C}">
                <a14:useLocalDpi xmlns:a14="http://schemas.microsoft.com/office/drawing/2010/main" val="0"/>
              </a:ext>
            </a:extLst>
          </a:blip>
          <a:srcRect l="92279" t="5320" r="5550" b="85845"/>
          <a:stretch/>
        </p:blipFill>
        <p:spPr bwMode="auto">
          <a:xfrm>
            <a:off x="2267744" y="3723878"/>
            <a:ext cx="792088" cy="1200329"/>
          </a:xfrm>
          <a:prstGeom prst="rect">
            <a:avLst/>
          </a:prstGeom>
          <a:noFill/>
          <a:ln>
            <a:noFill/>
          </a:ln>
        </p:spPr>
      </p:pic>
      <p:sp>
        <p:nvSpPr>
          <p:cNvPr id="2" name="textruta 1">
            <a:extLst>
              <a:ext uri="{FF2B5EF4-FFF2-40B4-BE49-F238E27FC236}">
                <a16:creationId xmlns:a16="http://schemas.microsoft.com/office/drawing/2014/main" id="{AAB4EE20-8857-4794-9A59-3E864EAB8AF7}"/>
              </a:ext>
            </a:extLst>
          </p:cNvPr>
          <p:cNvSpPr txBox="1"/>
          <p:nvPr/>
        </p:nvSpPr>
        <p:spPr>
          <a:xfrm>
            <a:off x="3131840" y="3723878"/>
            <a:ext cx="1584176" cy="1200329"/>
          </a:xfrm>
          <a:prstGeom prst="rect">
            <a:avLst/>
          </a:prstGeom>
          <a:noFill/>
        </p:spPr>
        <p:txBody>
          <a:bodyPr wrap="square" rtlCol="0">
            <a:spAutoFit/>
          </a:bodyPr>
          <a:lstStyle/>
          <a:p>
            <a:r>
              <a:rPr lang="en-GB" dirty="0"/>
              <a:t>CERRA</a:t>
            </a:r>
          </a:p>
          <a:p>
            <a:r>
              <a:rPr lang="en-GB" dirty="0"/>
              <a:t>ERA5</a:t>
            </a:r>
          </a:p>
          <a:p>
            <a:r>
              <a:rPr lang="en-GB" dirty="0"/>
              <a:t>CERRA-Land</a:t>
            </a:r>
          </a:p>
          <a:p>
            <a:r>
              <a:rPr lang="en-GB" dirty="0"/>
              <a:t>Observations</a:t>
            </a:r>
          </a:p>
        </p:txBody>
      </p:sp>
    </p:spTree>
    <p:extLst>
      <p:ext uri="{BB962C8B-B14F-4D97-AF65-F5344CB8AC3E}">
        <p14:creationId xmlns:p14="http://schemas.microsoft.com/office/powerpoint/2010/main" val="85485215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E29FDBC5-FAF1-420E-A86B-CA5DC4DF5E37}"/>
              </a:ext>
            </a:extLst>
          </p:cNvPr>
          <p:cNvSpPr>
            <a:spLocks noGrp="1"/>
          </p:cNvSpPr>
          <p:nvPr>
            <p:ph type="title"/>
          </p:nvPr>
        </p:nvSpPr>
        <p:spPr/>
        <p:txBody>
          <a:bodyPr/>
          <a:lstStyle/>
          <a:p>
            <a:r>
              <a:rPr lang="en-GB" dirty="0"/>
              <a:t>Lessons learnt from UERRA-HARMONIE</a:t>
            </a:r>
          </a:p>
        </p:txBody>
      </p:sp>
      <p:pic>
        <p:nvPicPr>
          <p:cNvPr id="5" name="Platshållare för innehåll 4">
            <a:extLst>
              <a:ext uri="{FF2B5EF4-FFF2-40B4-BE49-F238E27FC236}">
                <a16:creationId xmlns:a16="http://schemas.microsoft.com/office/drawing/2014/main" id="{06956C9E-3295-4BBC-8F3E-6697D9DF957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7704" y="544645"/>
            <a:ext cx="4528678" cy="2963209"/>
          </a:xfrm>
        </p:spPr>
      </p:pic>
      <p:pic>
        <p:nvPicPr>
          <p:cNvPr id="4" name="Picture 2" descr="https://lh6.googleusercontent.com/aVmYOSdCwpJCTjXH6WAHG_BViv7zaHPz3RSp6da7z-LqHEmPWJJQNOMrcmRkdAxjjbXyvUQMbTLTFkow4KSX-T8fAYIUUhcokN31R_cDhFPmjwTZKC19yfmQytTFDQ=s0">
            <a:extLst>
              <a:ext uri="{FF2B5EF4-FFF2-40B4-BE49-F238E27FC236}">
                <a16:creationId xmlns:a16="http://schemas.microsoft.com/office/drawing/2014/main" id="{383425A4-8447-410F-ACBA-6AFC875067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3379" y="2401432"/>
            <a:ext cx="4293117" cy="2186542"/>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C494BEE4-2343-4664-80F3-01D4BB79B1D2}"/>
              </a:ext>
            </a:extLst>
          </p:cNvPr>
          <p:cNvSpPr txBox="1"/>
          <p:nvPr/>
        </p:nvSpPr>
        <p:spPr>
          <a:xfrm>
            <a:off x="867704" y="3579862"/>
            <a:ext cx="3704296" cy="1477328"/>
          </a:xfrm>
          <a:prstGeom prst="rect">
            <a:avLst/>
          </a:prstGeom>
          <a:noFill/>
        </p:spPr>
        <p:txBody>
          <a:bodyPr wrap="square" rtlCol="0">
            <a:spAutoFit/>
          </a:bodyPr>
          <a:lstStyle/>
          <a:p>
            <a:r>
              <a:rPr lang="en-GB" dirty="0"/>
              <a:t>UERRA-HARMONIE wind speed suffers from a bad initialization of turbulent kinetic energy. The first forecast hours are effected. The issue was resolved for CERRA.</a:t>
            </a:r>
          </a:p>
        </p:txBody>
      </p:sp>
      <p:sp>
        <p:nvSpPr>
          <p:cNvPr id="7" name="textruta 6">
            <a:extLst>
              <a:ext uri="{FF2B5EF4-FFF2-40B4-BE49-F238E27FC236}">
                <a16:creationId xmlns:a16="http://schemas.microsoft.com/office/drawing/2014/main" id="{D22CC5CC-C12E-4CED-9B87-EBA10D2CD357}"/>
              </a:ext>
            </a:extLst>
          </p:cNvPr>
          <p:cNvSpPr txBox="1"/>
          <p:nvPr/>
        </p:nvSpPr>
        <p:spPr>
          <a:xfrm>
            <a:off x="5580112" y="843558"/>
            <a:ext cx="3456384" cy="1477328"/>
          </a:xfrm>
          <a:prstGeom prst="rect">
            <a:avLst/>
          </a:prstGeom>
          <a:noFill/>
        </p:spPr>
        <p:txBody>
          <a:bodyPr wrap="square" rtlCol="0">
            <a:spAutoFit/>
          </a:bodyPr>
          <a:lstStyle/>
          <a:p>
            <a:r>
              <a:rPr lang="en-GB" dirty="0"/>
              <a:t>Total precipitation is underestimated during the first forecast hours in UERRA-HARMONIE and CERRA results look much better.</a:t>
            </a:r>
          </a:p>
        </p:txBody>
      </p:sp>
    </p:spTree>
    <p:extLst>
      <p:ext uri="{BB962C8B-B14F-4D97-AF65-F5344CB8AC3E}">
        <p14:creationId xmlns:p14="http://schemas.microsoft.com/office/powerpoint/2010/main" val="192557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en-US" dirty="0"/>
              <a:t>Homogeneity – Forecast skill</a:t>
            </a:r>
          </a:p>
        </p:txBody>
      </p:sp>
      <p:sp>
        <p:nvSpPr>
          <p:cNvPr id="6" name="textruta 5"/>
          <p:cNvSpPr txBox="1"/>
          <p:nvPr/>
        </p:nvSpPr>
        <p:spPr>
          <a:xfrm>
            <a:off x="827584" y="4515966"/>
            <a:ext cx="3097705" cy="646331"/>
          </a:xfrm>
          <a:prstGeom prst="rect">
            <a:avLst/>
          </a:prstGeom>
          <a:noFill/>
        </p:spPr>
        <p:txBody>
          <a:bodyPr wrap="square" rtlCol="0">
            <a:spAutoFit/>
          </a:bodyPr>
          <a:lstStyle/>
          <a:p>
            <a:r>
              <a:rPr lang="en-US" sz="1200" dirty="0"/>
              <a:t>Yearly averages of the standard deviation and mean of the forecast difference fc30-fc06 during winter (DJF). </a:t>
            </a:r>
          </a:p>
        </p:txBody>
      </p:sp>
      <p:sp>
        <p:nvSpPr>
          <p:cNvPr id="7" name="textruta 6"/>
          <p:cNvSpPr txBox="1"/>
          <p:nvPr/>
        </p:nvSpPr>
        <p:spPr>
          <a:xfrm>
            <a:off x="864096" y="555526"/>
            <a:ext cx="3061194" cy="523220"/>
          </a:xfrm>
          <a:prstGeom prst="rect">
            <a:avLst/>
          </a:prstGeom>
          <a:noFill/>
        </p:spPr>
        <p:txBody>
          <a:bodyPr wrap="square" rtlCol="0">
            <a:spAutoFit/>
          </a:bodyPr>
          <a:lstStyle/>
          <a:p>
            <a:pPr algn="ctr"/>
            <a:r>
              <a:rPr lang="sv-SE" sz="1400" dirty="0"/>
              <a:t>500 hPa GPH</a:t>
            </a:r>
          </a:p>
          <a:p>
            <a:pPr algn="ctr"/>
            <a:r>
              <a:rPr lang="sv-SE" sz="1400" dirty="0"/>
              <a:t>UERRA-HARMONIE</a:t>
            </a:r>
          </a:p>
        </p:txBody>
      </p:sp>
      <p:sp>
        <p:nvSpPr>
          <p:cNvPr id="2" name="textruta 1"/>
          <p:cNvSpPr txBox="1"/>
          <p:nvPr/>
        </p:nvSpPr>
        <p:spPr>
          <a:xfrm>
            <a:off x="4283968" y="883622"/>
            <a:ext cx="4752528" cy="3416320"/>
          </a:xfrm>
          <a:prstGeom prst="rect">
            <a:avLst/>
          </a:prstGeom>
          <a:noFill/>
        </p:spPr>
        <p:txBody>
          <a:bodyPr wrap="square" rtlCol="0">
            <a:spAutoFit/>
          </a:bodyPr>
          <a:lstStyle/>
          <a:p>
            <a:r>
              <a:rPr lang="en-US" u="sng" dirty="0">
                <a:hlinkClick r:id="" action="ppaction://noaction"/>
              </a:rPr>
              <a:t>Forecast skill</a:t>
            </a:r>
            <a:r>
              <a:rPr lang="en-US" u="sng" dirty="0"/>
              <a:t> </a:t>
            </a:r>
            <a:r>
              <a:rPr lang="en-US" dirty="0"/>
              <a:t>(differences between fc30 and fc6):</a:t>
            </a:r>
          </a:p>
          <a:p>
            <a:pPr marL="285750" indent="-285750">
              <a:buFont typeface="Arial" panose="020B0604020202020204" pitchFamily="34" charset="0"/>
              <a:buChar char="•"/>
            </a:pPr>
            <a:r>
              <a:rPr lang="en-US" dirty="0"/>
              <a:t>Forecast skill effects accuracy of the first guess and has herewith consequences on the data quality</a:t>
            </a:r>
            <a:br>
              <a:rPr lang="en-US" dirty="0"/>
            </a:br>
            <a:endParaRPr lang="en-US" dirty="0"/>
          </a:p>
          <a:p>
            <a:pPr marL="285750" indent="-285750">
              <a:buFont typeface="Arial" panose="020B0604020202020204" pitchFamily="34" charset="0"/>
              <a:buChar char="•"/>
            </a:pPr>
            <a:r>
              <a:rPr lang="en-US" dirty="0"/>
              <a:t>UERRA-HARMONIE, increase of quality due to</a:t>
            </a:r>
          </a:p>
          <a:p>
            <a:pPr marL="742950" lvl="1" indent="-285750">
              <a:buFont typeface="Arial" panose="020B0604020202020204" pitchFamily="34" charset="0"/>
              <a:buChar char="•"/>
            </a:pPr>
            <a:r>
              <a:rPr lang="en-US" dirty="0"/>
              <a:t>switch to ERA-interim</a:t>
            </a:r>
          </a:p>
          <a:p>
            <a:pPr marL="742950" lvl="1" indent="-285750">
              <a:buFont typeface="Arial" panose="020B0604020202020204" pitchFamily="34" charset="0"/>
              <a:buChar char="•"/>
            </a:pPr>
            <a:r>
              <a:rPr lang="en-US" dirty="0"/>
              <a:t>increasing numbers of observations over time</a:t>
            </a:r>
          </a:p>
          <a:p>
            <a:pPr marL="285750" indent="-285750">
              <a:buFont typeface="Arial" panose="020B0604020202020204" pitchFamily="34" charset="0"/>
              <a:buChar char="•"/>
            </a:pPr>
            <a:r>
              <a:rPr lang="en-US" dirty="0"/>
              <a:t>CERRA, increase of quality due to</a:t>
            </a:r>
          </a:p>
          <a:p>
            <a:pPr marL="742950" lvl="1" indent="-285750">
              <a:buFont typeface="Arial" panose="020B0604020202020204" pitchFamily="34" charset="0"/>
              <a:buChar char="•"/>
            </a:pPr>
            <a:r>
              <a:rPr lang="en-US" dirty="0"/>
              <a:t>increasing numbers of observations over time</a:t>
            </a:r>
          </a:p>
        </p:txBody>
      </p:sp>
      <p:pic>
        <p:nvPicPr>
          <p:cNvPr id="8" name="Bildobjekt 7">
            <a:extLst>
              <a:ext uri="{FF2B5EF4-FFF2-40B4-BE49-F238E27FC236}">
                <a16:creationId xmlns:a16="http://schemas.microsoft.com/office/drawing/2014/main" id="{450D9537-0F00-4752-BA9D-8BB799A2BE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95" y="1059582"/>
            <a:ext cx="3066996" cy="1584000"/>
          </a:xfrm>
          <a:prstGeom prst="rect">
            <a:avLst/>
          </a:prstGeom>
        </p:spPr>
      </p:pic>
      <p:pic>
        <p:nvPicPr>
          <p:cNvPr id="10" name="Bildobjekt 9">
            <a:extLst>
              <a:ext uri="{FF2B5EF4-FFF2-40B4-BE49-F238E27FC236}">
                <a16:creationId xmlns:a16="http://schemas.microsoft.com/office/drawing/2014/main" id="{F3C656D6-D901-4DAC-BEF7-A1F677C99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095" y="3003798"/>
            <a:ext cx="3061194" cy="1583999"/>
          </a:xfrm>
          <a:prstGeom prst="rect">
            <a:avLst/>
          </a:prstGeom>
        </p:spPr>
      </p:pic>
      <p:sp>
        <p:nvSpPr>
          <p:cNvPr id="13" name="textruta 12">
            <a:extLst>
              <a:ext uri="{FF2B5EF4-FFF2-40B4-BE49-F238E27FC236}">
                <a16:creationId xmlns:a16="http://schemas.microsoft.com/office/drawing/2014/main" id="{CADA0C7C-72F5-41ED-8BB2-12E1FFD39B27}"/>
              </a:ext>
            </a:extLst>
          </p:cNvPr>
          <p:cNvSpPr txBox="1"/>
          <p:nvPr/>
        </p:nvSpPr>
        <p:spPr>
          <a:xfrm>
            <a:off x="864096" y="2684032"/>
            <a:ext cx="3061194" cy="307777"/>
          </a:xfrm>
          <a:prstGeom prst="rect">
            <a:avLst/>
          </a:prstGeom>
          <a:noFill/>
        </p:spPr>
        <p:txBody>
          <a:bodyPr wrap="square" rtlCol="0">
            <a:spAutoFit/>
          </a:bodyPr>
          <a:lstStyle/>
          <a:p>
            <a:pPr algn="ctr"/>
            <a:r>
              <a:rPr lang="sv-SE" sz="1400" dirty="0"/>
              <a:t>CERRA</a:t>
            </a:r>
          </a:p>
        </p:txBody>
      </p:sp>
    </p:spTree>
    <p:extLst>
      <p:ext uri="{BB962C8B-B14F-4D97-AF65-F5344CB8AC3E}">
        <p14:creationId xmlns:p14="http://schemas.microsoft.com/office/powerpoint/2010/main" val="9730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Copernicus/C3S</a:t>
            </a:r>
          </a:p>
        </p:txBody>
      </p:sp>
      <p:sp>
        <p:nvSpPr>
          <p:cNvPr id="2" name="Platshållare för innehåll 1"/>
          <p:cNvSpPr>
            <a:spLocks noGrp="1"/>
          </p:cNvSpPr>
          <p:nvPr>
            <p:ph idx="1"/>
          </p:nvPr>
        </p:nvSpPr>
        <p:spPr/>
        <p:txBody>
          <a:bodyPr>
            <a:normAutofit/>
          </a:bodyPr>
          <a:lstStyle/>
          <a:p>
            <a:r>
              <a:rPr lang="sv-SE" dirty="0"/>
              <a:t>Copernicus </a:t>
            </a:r>
            <a:r>
              <a:rPr lang="en-US" dirty="0"/>
              <a:t>is the European Union’s earth observation program</a:t>
            </a:r>
            <a:r>
              <a:rPr lang="sv-SE" dirty="0"/>
              <a:t> (</a:t>
            </a:r>
            <a:r>
              <a:rPr lang="sv-SE" dirty="0">
                <a:hlinkClick r:id="rId2"/>
              </a:rPr>
              <a:t>http://www.copernicus.eu/</a:t>
            </a:r>
            <a:r>
              <a:rPr lang="sv-SE" dirty="0"/>
              <a:t>)</a:t>
            </a:r>
          </a:p>
          <a:p>
            <a:r>
              <a:rPr lang="sv-SE" dirty="0"/>
              <a:t>Copernicus </a:t>
            </a:r>
            <a:r>
              <a:rPr lang="sv-SE" dirty="0" err="1"/>
              <a:t>Climate</a:t>
            </a:r>
            <a:r>
              <a:rPr lang="sv-SE" dirty="0"/>
              <a:t> Change Services (C3S) (</a:t>
            </a:r>
            <a:r>
              <a:rPr lang="sv-SE" dirty="0">
                <a:hlinkClick r:id="rId3"/>
              </a:rPr>
              <a:t>http://climate.copernicus.eu/</a:t>
            </a:r>
            <a:r>
              <a:rPr lang="sv-SE" dirty="0"/>
              <a:t>)</a:t>
            </a:r>
          </a:p>
          <a:p>
            <a:endParaRPr lang="sv-SE"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917" y="2283718"/>
            <a:ext cx="3344347" cy="212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877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35743" t="19600" r="37483" b="52616"/>
          <a:stretch/>
        </p:blipFill>
        <p:spPr>
          <a:xfrm>
            <a:off x="1268101" y="1563638"/>
            <a:ext cx="2799843" cy="3173152"/>
          </a:xfrm>
        </p:spPr>
      </p:pic>
      <p:sp>
        <p:nvSpPr>
          <p:cNvPr id="3" name="Platshållare för innehåll 2"/>
          <p:cNvSpPr>
            <a:spLocks noGrp="1"/>
          </p:cNvSpPr>
          <p:nvPr>
            <p:ph sz="half" idx="2"/>
          </p:nvPr>
        </p:nvSpPr>
        <p:spPr>
          <a:xfrm>
            <a:off x="5076056" y="1681232"/>
            <a:ext cx="3707992" cy="2834734"/>
          </a:xfrm>
        </p:spPr>
        <p:txBody>
          <a:bodyPr>
            <a:normAutofit/>
          </a:bodyPr>
          <a:lstStyle/>
          <a:p>
            <a:r>
              <a:rPr lang="en-US" dirty="0"/>
              <a:t>Differences mainly smaller than 1m/s</a:t>
            </a:r>
          </a:p>
          <a:p>
            <a:r>
              <a:rPr lang="en-US" dirty="0"/>
              <a:t>Most differences are related to topography and the coastline</a:t>
            </a:r>
          </a:p>
        </p:txBody>
      </p:sp>
      <p:sp>
        <p:nvSpPr>
          <p:cNvPr id="4" name="Rubrik 3"/>
          <p:cNvSpPr>
            <a:spLocks noGrp="1"/>
          </p:cNvSpPr>
          <p:nvPr>
            <p:ph type="title"/>
          </p:nvPr>
        </p:nvSpPr>
        <p:spPr/>
        <p:txBody>
          <a:bodyPr/>
          <a:lstStyle/>
          <a:p>
            <a:r>
              <a:rPr lang="sv-SE" dirty="0"/>
              <a:t>DJF </a:t>
            </a:r>
            <a:r>
              <a:rPr lang="sv-SE" dirty="0" err="1"/>
              <a:t>windspeed</a:t>
            </a:r>
            <a:r>
              <a:rPr lang="sv-SE" dirty="0"/>
              <a:t> in ERA5 and UERRA</a:t>
            </a:r>
          </a:p>
        </p:txBody>
      </p:sp>
      <p:pic>
        <p:nvPicPr>
          <p:cNvPr id="6" name="Platshållare för innehåll 4">
            <a:extLst>
              <a:ext uri="{FF2B5EF4-FFF2-40B4-BE49-F238E27FC236}">
                <a16:creationId xmlns:a16="http://schemas.microsoft.com/office/drawing/2014/main" id="{0E3DF415-8D8F-46EE-AF30-EF7CF83471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728"/>
          <a:stretch/>
        </p:blipFill>
        <p:spPr>
          <a:xfrm>
            <a:off x="4139952" y="1474078"/>
            <a:ext cx="486125" cy="3262712"/>
          </a:xfrm>
          <a:prstGeom prst="rect">
            <a:avLst/>
          </a:prstGeom>
        </p:spPr>
      </p:pic>
      <p:sp>
        <p:nvSpPr>
          <p:cNvPr id="2" name="textruta 1">
            <a:extLst>
              <a:ext uri="{FF2B5EF4-FFF2-40B4-BE49-F238E27FC236}">
                <a16:creationId xmlns:a16="http://schemas.microsoft.com/office/drawing/2014/main" id="{744B92B7-E969-47C8-8CA4-C5EC8CAF8AB2}"/>
              </a:ext>
            </a:extLst>
          </p:cNvPr>
          <p:cNvSpPr txBox="1"/>
          <p:nvPr/>
        </p:nvSpPr>
        <p:spPr>
          <a:xfrm>
            <a:off x="1259631" y="915566"/>
            <a:ext cx="2799843" cy="646331"/>
          </a:xfrm>
          <a:prstGeom prst="rect">
            <a:avLst/>
          </a:prstGeom>
          <a:noFill/>
        </p:spPr>
        <p:txBody>
          <a:bodyPr wrap="square" rtlCol="0">
            <a:spAutoFit/>
          </a:bodyPr>
          <a:lstStyle/>
          <a:p>
            <a:pPr algn="ctr"/>
            <a:r>
              <a:rPr lang="en-GB" dirty="0"/>
              <a:t>Wind speed differences between ERA5 and UERRA</a:t>
            </a:r>
          </a:p>
        </p:txBody>
      </p:sp>
      <p:sp>
        <p:nvSpPr>
          <p:cNvPr id="7" name="textruta 6">
            <a:extLst>
              <a:ext uri="{FF2B5EF4-FFF2-40B4-BE49-F238E27FC236}">
                <a16:creationId xmlns:a16="http://schemas.microsoft.com/office/drawing/2014/main" id="{F323A097-D394-452E-9F7F-E6B40F7DC395}"/>
              </a:ext>
            </a:extLst>
          </p:cNvPr>
          <p:cNvSpPr txBox="1"/>
          <p:nvPr/>
        </p:nvSpPr>
        <p:spPr>
          <a:xfrm>
            <a:off x="4355976" y="1419622"/>
            <a:ext cx="486125" cy="261610"/>
          </a:xfrm>
          <a:prstGeom prst="rect">
            <a:avLst/>
          </a:prstGeom>
          <a:noFill/>
        </p:spPr>
        <p:txBody>
          <a:bodyPr wrap="square" rtlCol="0">
            <a:spAutoFit/>
          </a:bodyPr>
          <a:lstStyle/>
          <a:p>
            <a:r>
              <a:rPr lang="en-GB" sz="1050" dirty="0"/>
              <a:t>m/s</a:t>
            </a:r>
          </a:p>
        </p:txBody>
      </p:sp>
    </p:spTree>
    <p:extLst>
      <p:ext uri="{BB962C8B-B14F-4D97-AF65-F5344CB8AC3E}">
        <p14:creationId xmlns:p14="http://schemas.microsoft.com/office/powerpoint/2010/main" val="2256847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867600" y="235080"/>
            <a:ext cx="7815600" cy="273960"/>
          </a:xfrm>
          <a:prstGeom prst="rect">
            <a:avLst/>
          </a:prstGeom>
          <a:solidFill>
            <a:srgbClr val="941333"/>
          </a:solidFill>
          <a:ln w="12600">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GB" sz="1800" b="0" strike="noStrike" spc="-1" dirty="0">
                <a:solidFill>
                  <a:srgbClr val="FFFFFF"/>
                </a:solidFill>
                <a:latin typeface="Calibri"/>
              </a:rPr>
              <a:t>Demonstration CERRA-Land: snow depth in the Alpine region</a:t>
            </a:r>
            <a:endParaRPr lang="en-GB" sz="1800" b="0" strike="noStrike" spc="-1" dirty="0">
              <a:latin typeface="Arial"/>
            </a:endParaRPr>
          </a:p>
        </p:txBody>
      </p:sp>
      <p:pic>
        <p:nvPicPr>
          <p:cNvPr id="3" name="Bildobjekt 2">
            <a:extLst>
              <a:ext uri="{FF2B5EF4-FFF2-40B4-BE49-F238E27FC236}">
                <a16:creationId xmlns:a16="http://schemas.microsoft.com/office/drawing/2014/main" id="{BE712719-9E1E-44C4-A46D-1FC1CF1CFA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52" y="585526"/>
            <a:ext cx="4914000" cy="1404000"/>
          </a:xfrm>
          <a:prstGeom prst="rect">
            <a:avLst/>
          </a:prstGeom>
        </p:spPr>
      </p:pic>
      <p:pic>
        <p:nvPicPr>
          <p:cNvPr id="5" name="Bildobjekt 4">
            <a:extLst>
              <a:ext uri="{FF2B5EF4-FFF2-40B4-BE49-F238E27FC236}">
                <a16:creationId xmlns:a16="http://schemas.microsoft.com/office/drawing/2014/main" id="{FAAD9D8C-0FF2-4F2F-A3F2-1B97F6892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52" y="2029753"/>
            <a:ext cx="4914000" cy="1404000"/>
          </a:xfrm>
          <a:prstGeom prst="rect">
            <a:avLst/>
          </a:prstGeom>
        </p:spPr>
      </p:pic>
      <p:pic>
        <p:nvPicPr>
          <p:cNvPr id="7" name="Bildobjekt 6">
            <a:extLst>
              <a:ext uri="{FF2B5EF4-FFF2-40B4-BE49-F238E27FC236}">
                <a16:creationId xmlns:a16="http://schemas.microsoft.com/office/drawing/2014/main" id="{82A0D435-2A77-40A4-946F-F2E0CB757D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52" y="3473981"/>
            <a:ext cx="4914000" cy="1404000"/>
          </a:xfrm>
          <a:prstGeom prst="rect">
            <a:avLst/>
          </a:prstGeom>
        </p:spPr>
      </p:pic>
      <p:sp>
        <p:nvSpPr>
          <p:cNvPr id="8" name="textruta 7">
            <a:extLst>
              <a:ext uri="{FF2B5EF4-FFF2-40B4-BE49-F238E27FC236}">
                <a16:creationId xmlns:a16="http://schemas.microsoft.com/office/drawing/2014/main" id="{E3C3C8C9-10BC-4EC2-85A8-A62BA993934A}"/>
              </a:ext>
            </a:extLst>
          </p:cNvPr>
          <p:cNvSpPr txBox="1"/>
          <p:nvPr/>
        </p:nvSpPr>
        <p:spPr>
          <a:xfrm>
            <a:off x="5702105" y="881575"/>
            <a:ext cx="2981095" cy="2862322"/>
          </a:xfrm>
          <a:prstGeom prst="rect">
            <a:avLst/>
          </a:prstGeom>
          <a:noFill/>
        </p:spPr>
        <p:txBody>
          <a:bodyPr wrap="square" rtlCol="0">
            <a:spAutoFit/>
          </a:bodyPr>
          <a:lstStyle/>
          <a:p>
            <a:pPr marL="285750" indent="-285750">
              <a:buFont typeface="Arial" panose="020B0604020202020204" pitchFamily="34" charset="0"/>
              <a:buChar char="•"/>
            </a:pPr>
            <a:r>
              <a:rPr lang="en-GB" dirty="0"/>
              <a:t>SAFRAN data can be considered as a dataset close to </a:t>
            </a:r>
            <a:r>
              <a:rPr lang="en-GB"/>
              <a:t>the truth</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regional products CERRA-Land and MESCAN-SURFEX outperform ERA5-Land, which overestimates the snow depth</a:t>
            </a:r>
          </a:p>
        </p:txBody>
      </p:sp>
    </p:spTree>
    <p:extLst>
      <p:ext uri="{BB962C8B-B14F-4D97-AF65-F5344CB8AC3E}">
        <p14:creationId xmlns:p14="http://schemas.microsoft.com/office/powerpoint/2010/main" val="246666459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gn="ctr"/>
            <a:r>
              <a:rPr lang="en-US" dirty="0"/>
              <a:t>Time line of service and system details</a:t>
            </a:r>
          </a:p>
        </p:txBody>
      </p:sp>
      <p:cxnSp>
        <p:nvCxnSpPr>
          <p:cNvPr id="7" name="Rak 6"/>
          <p:cNvCxnSpPr/>
          <p:nvPr/>
        </p:nvCxnSpPr>
        <p:spPr>
          <a:xfrm>
            <a:off x="1763688" y="555526"/>
            <a:ext cx="0" cy="36724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1043608" y="555526"/>
            <a:ext cx="648072" cy="338554"/>
          </a:xfrm>
          <a:prstGeom prst="rect">
            <a:avLst/>
          </a:prstGeom>
          <a:noFill/>
        </p:spPr>
        <p:txBody>
          <a:bodyPr wrap="square" rtlCol="0">
            <a:spAutoFit/>
          </a:bodyPr>
          <a:lstStyle/>
          <a:p>
            <a:pPr algn="ctr"/>
            <a:r>
              <a:rPr lang="sv-SE" sz="1600" dirty="0"/>
              <a:t>2017</a:t>
            </a:r>
          </a:p>
        </p:txBody>
      </p:sp>
      <p:cxnSp>
        <p:nvCxnSpPr>
          <p:cNvPr id="9" name="Rak 8"/>
          <p:cNvCxnSpPr/>
          <p:nvPr/>
        </p:nvCxnSpPr>
        <p:spPr>
          <a:xfrm>
            <a:off x="3587891" y="555526"/>
            <a:ext cx="0" cy="36724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2351753" y="555526"/>
            <a:ext cx="648072" cy="338554"/>
          </a:xfrm>
          <a:prstGeom prst="rect">
            <a:avLst/>
          </a:prstGeom>
          <a:noFill/>
        </p:spPr>
        <p:txBody>
          <a:bodyPr wrap="square" rtlCol="0">
            <a:spAutoFit/>
          </a:bodyPr>
          <a:lstStyle/>
          <a:p>
            <a:pPr algn="ctr"/>
            <a:r>
              <a:rPr lang="sv-SE" sz="1600" dirty="0"/>
              <a:t>2018</a:t>
            </a:r>
          </a:p>
        </p:txBody>
      </p:sp>
      <p:sp>
        <p:nvSpPr>
          <p:cNvPr id="5" name="Höger 4"/>
          <p:cNvSpPr/>
          <p:nvPr/>
        </p:nvSpPr>
        <p:spPr>
          <a:xfrm>
            <a:off x="1763688" y="987789"/>
            <a:ext cx="3060340" cy="97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UERRA-HARMONIE operational </a:t>
            </a:r>
            <a:br>
              <a:rPr lang="en-US" sz="1600" dirty="0"/>
            </a:br>
            <a:r>
              <a:rPr lang="en-US" sz="1600" dirty="0"/>
              <a:t>(11km resolution)</a:t>
            </a:r>
          </a:p>
        </p:txBody>
      </p:sp>
      <p:cxnSp>
        <p:nvCxnSpPr>
          <p:cNvPr id="11" name="Rak 10"/>
          <p:cNvCxnSpPr/>
          <p:nvPr/>
        </p:nvCxnSpPr>
        <p:spPr>
          <a:xfrm>
            <a:off x="5412094" y="555526"/>
            <a:ext cx="0" cy="36724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ruta 11"/>
          <p:cNvSpPr txBox="1"/>
          <p:nvPr/>
        </p:nvSpPr>
        <p:spPr>
          <a:xfrm>
            <a:off x="4175956" y="555526"/>
            <a:ext cx="648072" cy="338554"/>
          </a:xfrm>
          <a:prstGeom prst="rect">
            <a:avLst/>
          </a:prstGeom>
          <a:noFill/>
        </p:spPr>
        <p:txBody>
          <a:bodyPr wrap="square" rtlCol="0">
            <a:spAutoFit/>
          </a:bodyPr>
          <a:lstStyle/>
          <a:p>
            <a:pPr algn="ctr"/>
            <a:r>
              <a:rPr lang="sv-SE" sz="1600" dirty="0"/>
              <a:t>2019</a:t>
            </a:r>
          </a:p>
        </p:txBody>
      </p:sp>
      <p:cxnSp>
        <p:nvCxnSpPr>
          <p:cNvPr id="13" name="Rak 12"/>
          <p:cNvCxnSpPr/>
          <p:nvPr/>
        </p:nvCxnSpPr>
        <p:spPr>
          <a:xfrm>
            <a:off x="7236296" y="555526"/>
            <a:ext cx="0" cy="36724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6000159" y="555526"/>
            <a:ext cx="648072" cy="338554"/>
          </a:xfrm>
          <a:prstGeom prst="rect">
            <a:avLst/>
          </a:prstGeom>
          <a:noFill/>
        </p:spPr>
        <p:txBody>
          <a:bodyPr wrap="square" rtlCol="0">
            <a:spAutoFit/>
          </a:bodyPr>
          <a:lstStyle/>
          <a:p>
            <a:pPr algn="ctr"/>
            <a:r>
              <a:rPr lang="sv-SE" sz="1600" dirty="0"/>
              <a:t>2020</a:t>
            </a:r>
          </a:p>
        </p:txBody>
      </p:sp>
      <p:sp>
        <p:nvSpPr>
          <p:cNvPr id="16" name="textruta 15"/>
          <p:cNvSpPr txBox="1"/>
          <p:nvPr/>
        </p:nvSpPr>
        <p:spPr>
          <a:xfrm>
            <a:off x="7380312" y="555526"/>
            <a:ext cx="648072" cy="338554"/>
          </a:xfrm>
          <a:prstGeom prst="rect">
            <a:avLst/>
          </a:prstGeom>
          <a:noFill/>
        </p:spPr>
        <p:txBody>
          <a:bodyPr wrap="square" rtlCol="0">
            <a:spAutoFit/>
          </a:bodyPr>
          <a:lstStyle/>
          <a:p>
            <a:pPr algn="ctr"/>
            <a:r>
              <a:rPr lang="sv-SE" sz="1600" dirty="0"/>
              <a:t>2021</a:t>
            </a:r>
          </a:p>
        </p:txBody>
      </p:sp>
      <p:cxnSp>
        <p:nvCxnSpPr>
          <p:cNvPr id="15" name="Rak 14"/>
          <p:cNvCxnSpPr/>
          <p:nvPr/>
        </p:nvCxnSpPr>
        <p:spPr>
          <a:xfrm>
            <a:off x="1043608" y="894080"/>
            <a:ext cx="748883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Höger 17"/>
          <p:cNvSpPr/>
          <p:nvPr/>
        </p:nvSpPr>
        <p:spPr>
          <a:xfrm>
            <a:off x="1043607" y="2436073"/>
            <a:ext cx="4464497" cy="999773"/>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Development of the new system</a:t>
            </a:r>
          </a:p>
        </p:txBody>
      </p:sp>
      <p:sp>
        <p:nvSpPr>
          <p:cNvPr id="2" name="Rektangel 1"/>
          <p:cNvSpPr/>
          <p:nvPr/>
        </p:nvSpPr>
        <p:spPr>
          <a:xfrm>
            <a:off x="1367644" y="1231200"/>
            <a:ext cx="396044" cy="486000"/>
          </a:xfrm>
          <a:prstGeom prst="rect">
            <a:avLst/>
          </a:prstGeom>
          <a:gradFill flip="none" rotWithShape="1">
            <a:gsLst>
              <a:gs pos="26000">
                <a:schemeClr val="accent1">
                  <a:tint val="66000"/>
                  <a:satMod val="160000"/>
                </a:schemeClr>
              </a:gs>
              <a:gs pos="65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Höger 18"/>
          <p:cNvSpPr/>
          <p:nvPr/>
        </p:nvSpPr>
        <p:spPr>
          <a:xfrm>
            <a:off x="5652120" y="970286"/>
            <a:ext cx="2700300" cy="97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CERRA-EDA</a:t>
            </a:r>
          </a:p>
          <a:p>
            <a:pPr algn="ctr"/>
            <a:r>
              <a:rPr lang="en-US" sz="1600" dirty="0"/>
              <a:t>(10 members, 11km)</a:t>
            </a:r>
          </a:p>
        </p:txBody>
      </p:sp>
      <p:sp>
        <p:nvSpPr>
          <p:cNvPr id="20" name="Platshållare för innehåll 5"/>
          <p:cNvSpPr txBox="1">
            <a:spLocks/>
          </p:cNvSpPr>
          <p:nvPr/>
        </p:nvSpPr>
        <p:spPr>
          <a:xfrm>
            <a:off x="899592" y="3579526"/>
            <a:ext cx="4040188" cy="1015096"/>
          </a:xfrm>
          <a:prstGeom prst="rect">
            <a:avLst/>
          </a:prstGeom>
        </p:spPr>
        <p:style>
          <a:lnRef idx="2">
            <a:schemeClr val="dk1"/>
          </a:lnRef>
          <a:fillRef idx="1">
            <a:schemeClr val="lt1"/>
          </a:fillRef>
          <a:effectRef idx="0">
            <a:schemeClr val="dk1"/>
          </a:effectRef>
          <a:fontRef idx="minor">
            <a:schemeClr val="dk1"/>
          </a:fontRef>
        </p:style>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11 km (565x565 grid points), 65 levels</a:t>
            </a:r>
          </a:p>
          <a:p>
            <a:r>
              <a:rPr lang="en-US" dirty="0"/>
              <a:t>Surface/soil analysis 5.5 km (MESCAN-SURFEX)</a:t>
            </a:r>
          </a:p>
          <a:p>
            <a:r>
              <a:rPr lang="en-US" dirty="0"/>
              <a:t>1961 – July 2019</a:t>
            </a:r>
          </a:p>
          <a:p>
            <a:pPr marL="0" indent="0">
              <a:buFont typeface="Arial" panose="020B0604020202020204" pitchFamily="34" charset="0"/>
              <a:buNone/>
            </a:pPr>
            <a:endParaRPr lang="en-US" dirty="0"/>
          </a:p>
        </p:txBody>
      </p:sp>
      <p:sp>
        <p:nvSpPr>
          <p:cNvPr id="21" name="Platshållare för innehåll 7"/>
          <p:cNvSpPr txBox="1">
            <a:spLocks/>
          </p:cNvSpPr>
          <p:nvPr/>
        </p:nvSpPr>
        <p:spPr>
          <a:xfrm>
            <a:off x="5076056" y="3579526"/>
            <a:ext cx="4041775" cy="1015096"/>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r>
              <a:rPr lang="en-US" sz="1600" dirty="0"/>
              <a:t>CERRA: 1069x1069 grid points, 106 levels</a:t>
            </a:r>
          </a:p>
          <a:p>
            <a:pPr>
              <a:lnSpc>
                <a:spcPct val="80000"/>
              </a:lnSpc>
            </a:pPr>
            <a:r>
              <a:rPr lang="en-US" sz="1600" dirty="0"/>
              <a:t>CERRA-Land: precipitation analysis and land surface model integration</a:t>
            </a:r>
          </a:p>
          <a:p>
            <a:pPr>
              <a:lnSpc>
                <a:spcPct val="80000"/>
              </a:lnSpc>
            </a:pPr>
            <a:r>
              <a:rPr lang="en-US" sz="1600" dirty="0"/>
              <a:t>Starts in the September 1984</a:t>
            </a:r>
          </a:p>
          <a:p>
            <a:pPr>
              <a:lnSpc>
                <a:spcPct val="80000"/>
              </a:lnSpc>
            </a:pPr>
            <a:endParaRPr lang="en-US" sz="1600" dirty="0"/>
          </a:p>
        </p:txBody>
      </p:sp>
      <p:pic>
        <p:nvPicPr>
          <p:cNvPr id="22" name="Picture 43">
            <a:extLst>
              <a:ext uri="{FF2B5EF4-FFF2-40B4-BE49-F238E27FC236}">
                <a16:creationId xmlns:a16="http://schemas.microsoft.com/office/drawing/2014/main" id="{9B7352FE-9FDA-45D7-A9B9-3EFDFB375A44}"/>
              </a:ext>
            </a:extLst>
          </p:cNvPr>
          <p:cNvPicPr>
            <a:picLocks noChangeAspect="1"/>
          </p:cNvPicPr>
          <p:nvPr/>
        </p:nvPicPr>
        <p:blipFill>
          <a:blip r:embed="rId3"/>
          <a:stretch/>
        </p:blipFill>
        <p:spPr>
          <a:xfrm>
            <a:off x="12487" y="1187456"/>
            <a:ext cx="1247145" cy="592206"/>
          </a:xfrm>
          <a:prstGeom prst="rect">
            <a:avLst/>
          </a:prstGeom>
          <a:ln>
            <a:noFill/>
          </a:ln>
        </p:spPr>
      </p:pic>
      <p:sp>
        <p:nvSpPr>
          <p:cNvPr id="23" name="Höger 16">
            <a:extLst>
              <a:ext uri="{FF2B5EF4-FFF2-40B4-BE49-F238E27FC236}">
                <a16:creationId xmlns:a16="http://schemas.microsoft.com/office/drawing/2014/main" id="{6EE938D3-C77F-4CF6-91E5-12FFA1E373D8}"/>
              </a:ext>
            </a:extLst>
          </p:cNvPr>
          <p:cNvSpPr/>
          <p:nvPr/>
        </p:nvSpPr>
        <p:spPr>
          <a:xfrm>
            <a:off x="5652120" y="2449959"/>
            <a:ext cx="2700300" cy="97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CERRA-Land</a:t>
            </a:r>
          </a:p>
          <a:p>
            <a:pPr algn="ctr"/>
            <a:r>
              <a:rPr lang="sv-SE" sz="1600" dirty="0"/>
              <a:t>(5.5km resolution)</a:t>
            </a:r>
          </a:p>
        </p:txBody>
      </p:sp>
      <p:sp>
        <p:nvSpPr>
          <p:cNvPr id="25" name="Höger 4">
            <a:extLst>
              <a:ext uri="{FF2B5EF4-FFF2-40B4-BE49-F238E27FC236}">
                <a16:creationId xmlns:a16="http://schemas.microsoft.com/office/drawing/2014/main" id="{426F31C8-4DAD-4B66-8DE4-4C25DF767092}"/>
              </a:ext>
            </a:extLst>
          </p:cNvPr>
          <p:cNvSpPr/>
          <p:nvPr/>
        </p:nvSpPr>
        <p:spPr>
          <a:xfrm>
            <a:off x="1763688" y="1671758"/>
            <a:ext cx="3060340" cy="97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MESCAN-SURFEX operational (5.5km resolution)</a:t>
            </a:r>
          </a:p>
        </p:txBody>
      </p:sp>
      <p:sp>
        <p:nvSpPr>
          <p:cNvPr id="26" name="Rektangel 25">
            <a:extLst>
              <a:ext uri="{FF2B5EF4-FFF2-40B4-BE49-F238E27FC236}">
                <a16:creationId xmlns:a16="http://schemas.microsoft.com/office/drawing/2014/main" id="{40A3701F-76F5-4D2D-B668-D0EABF2C75EC}"/>
              </a:ext>
            </a:extLst>
          </p:cNvPr>
          <p:cNvSpPr/>
          <p:nvPr/>
        </p:nvSpPr>
        <p:spPr>
          <a:xfrm>
            <a:off x="1367644" y="1915384"/>
            <a:ext cx="396044" cy="486000"/>
          </a:xfrm>
          <a:prstGeom prst="rect">
            <a:avLst/>
          </a:prstGeom>
          <a:gradFill flip="none" rotWithShape="1">
            <a:gsLst>
              <a:gs pos="26000">
                <a:schemeClr val="accent1">
                  <a:tint val="66000"/>
                  <a:satMod val="160000"/>
                </a:schemeClr>
              </a:gs>
              <a:gs pos="65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Höger 16"/>
          <p:cNvSpPr/>
          <p:nvPr/>
        </p:nvSpPr>
        <p:spPr>
          <a:xfrm>
            <a:off x="5652120" y="1710123"/>
            <a:ext cx="2700300" cy="97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CERRA</a:t>
            </a:r>
          </a:p>
          <a:p>
            <a:pPr algn="ctr"/>
            <a:r>
              <a:rPr lang="sv-SE" sz="1600" dirty="0"/>
              <a:t>(5.5km resolution)</a:t>
            </a:r>
          </a:p>
        </p:txBody>
      </p:sp>
    </p:spTree>
    <p:extLst>
      <p:ext uri="{BB962C8B-B14F-4D97-AF65-F5344CB8AC3E}">
        <p14:creationId xmlns:p14="http://schemas.microsoft.com/office/powerpoint/2010/main" val="1567966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21DB18-3301-4BF4-81EC-0D886DBE2D1D}"/>
              </a:ext>
            </a:extLst>
          </p:cNvPr>
          <p:cNvSpPr>
            <a:spLocks noGrp="1"/>
          </p:cNvSpPr>
          <p:nvPr>
            <p:ph type="title"/>
          </p:nvPr>
        </p:nvSpPr>
        <p:spPr/>
        <p:txBody>
          <a:bodyPr/>
          <a:lstStyle/>
          <a:p>
            <a:r>
              <a:rPr lang="en-GB" dirty="0"/>
              <a:t>What is a reanalysis?</a:t>
            </a:r>
          </a:p>
        </p:txBody>
      </p:sp>
      <p:pic>
        <p:nvPicPr>
          <p:cNvPr id="3" name="Platshållare för innehåll 4">
            <a:extLst>
              <a:ext uri="{FF2B5EF4-FFF2-40B4-BE49-F238E27FC236}">
                <a16:creationId xmlns:a16="http://schemas.microsoft.com/office/drawing/2014/main" id="{7AF09D5F-3153-4FB6-83B1-2E1259E09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2632603"/>
            <a:ext cx="2808312" cy="2387419"/>
          </a:xfrm>
          <a:prstGeom prst="rect">
            <a:avLst/>
          </a:prstGeom>
        </p:spPr>
      </p:pic>
      <p:sp>
        <p:nvSpPr>
          <p:cNvPr id="4" name="Platshållare för innehåll 2">
            <a:extLst>
              <a:ext uri="{FF2B5EF4-FFF2-40B4-BE49-F238E27FC236}">
                <a16:creationId xmlns:a16="http://schemas.microsoft.com/office/drawing/2014/main" id="{2F30BD2B-2DA2-4BA8-9D8F-C87720FB298B}"/>
              </a:ext>
            </a:extLst>
          </p:cNvPr>
          <p:cNvSpPr txBox="1">
            <a:spLocks/>
          </p:cNvSpPr>
          <p:nvPr/>
        </p:nvSpPr>
        <p:spPr>
          <a:xfrm>
            <a:off x="5364088" y="699542"/>
            <a:ext cx="3456384" cy="3816424"/>
          </a:xfrm>
          <a:prstGeom prst="rect">
            <a:avLst/>
          </a:prstGeom>
        </p:spPr>
        <p:style>
          <a:lnRef idx="2">
            <a:schemeClr val="dk1"/>
          </a:lnRef>
          <a:fillRef idx="1">
            <a:schemeClr val="lt1"/>
          </a:fillRef>
          <a:effectRef idx="0">
            <a:schemeClr val="dk1"/>
          </a:effectRef>
          <a:fontRef idx="minor">
            <a:schemeClr val="dk1"/>
          </a:fontRef>
        </p:style>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r>
              <a:rPr lang="en-US" dirty="0"/>
              <a:t>Usage of a fixed system for the entire period </a:t>
            </a:r>
          </a:p>
          <a:p>
            <a:r>
              <a:rPr lang="en-US" dirty="0"/>
              <a:t>Usage of as many observations as possible including quality control</a:t>
            </a:r>
            <a:br>
              <a:rPr lang="en-US" dirty="0"/>
            </a:br>
            <a:endParaRPr lang="en-US" dirty="0"/>
          </a:p>
          <a:p>
            <a:pPr>
              <a:buFont typeface="Wingdings"/>
              <a:buChar char="è"/>
            </a:pPr>
            <a:r>
              <a:rPr lang="en-US" dirty="0">
                <a:sym typeface="Wingdings" panose="05000000000000000000" pitchFamily="2" charset="2"/>
              </a:rPr>
              <a:t>That’s called a reanalysis.</a:t>
            </a:r>
          </a:p>
          <a:p>
            <a:pPr marL="0" indent="0">
              <a:buFont typeface="Arial" panose="020B0604020202020204" pitchFamily="34" charset="0"/>
              <a:buNone/>
            </a:pPr>
            <a:br>
              <a:rPr lang="en-US" dirty="0">
                <a:sym typeface="Wingdings" panose="05000000000000000000" pitchFamily="2" charset="2"/>
              </a:rPr>
            </a:br>
            <a:r>
              <a:rPr lang="en-US" dirty="0">
                <a:sym typeface="Wingdings" panose="05000000000000000000" pitchFamily="2" charset="2"/>
              </a:rPr>
              <a:t>Advantages:</a:t>
            </a:r>
          </a:p>
          <a:p>
            <a:r>
              <a:rPr lang="en-US" dirty="0"/>
              <a:t>No gaps in room or time</a:t>
            </a:r>
          </a:p>
          <a:p>
            <a:r>
              <a:rPr lang="en-US" dirty="0"/>
              <a:t>Complete parameter set</a:t>
            </a:r>
          </a:p>
          <a:p>
            <a:r>
              <a:rPr lang="en-US" dirty="0"/>
              <a:t>Homogeneous in time</a:t>
            </a:r>
          </a:p>
        </p:txBody>
      </p:sp>
      <p:pic>
        <p:nvPicPr>
          <p:cNvPr id="5" name="Bildobjekt 4">
            <a:extLst>
              <a:ext uri="{FF2B5EF4-FFF2-40B4-BE49-F238E27FC236}">
                <a16:creationId xmlns:a16="http://schemas.microsoft.com/office/drawing/2014/main" id="{17C18D6C-C7F9-45E5-996B-125D40D10E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51" y="689491"/>
            <a:ext cx="3544241" cy="1738243"/>
          </a:xfrm>
          <a:prstGeom prst="rect">
            <a:avLst/>
          </a:prstGeom>
        </p:spPr>
      </p:pic>
      <p:sp>
        <p:nvSpPr>
          <p:cNvPr id="6" name="textruta 5">
            <a:extLst>
              <a:ext uri="{FF2B5EF4-FFF2-40B4-BE49-F238E27FC236}">
                <a16:creationId xmlns:a16="http://schemas.microsoft.com/office/drawing/2014/main" id="{F2C2C0E2-6E79-46DB-BD53-9B94429A806B}"/>
              </a:ext>
            </a:extLst>
          </p:cNvPr>
          <p:cNvSpPr txBox="1"/>
          <p:nvPr/>
        </p:nvSpPr>
        <p:spPr>
          <a:xfrm>
            <a:off x="4318707" y="4788000"/>
            <a:ext cx="504056" cy="246221"/>
          </a:xfrm>
          <a:prstGeom prst="rect">
            <a:avLst/>
          </a:prstGeom>
          <a:solidFill>
            <a:schemeClr val="bg1"/>
          </a:solidFill>
        </p:spPr>
        <p:txBody>
          <a:bodyPr wrap="square" rtlCol="0">
            <a:spAutoFit/>
          </a:bodyPr>
          <a:lstStyle/>
          <a:p>
            <a:pPr algn="ctr"/>
            <a:r>
              <a:rPr lang="sv-SE" sz="1000" b="1" dirty="0" err="1"/>
              <a:t>now</a:t>
            </a:r>
            <a:endParaRPr lang="sv-SE" sz="1000" b="1" dirty="0"/>
          </a:p>
        </p:txBody>
      </p:sp>
    </p:spTree>
    <p:extLst>
      <p:ext uri="{BB962C8B-B14F-4D97-AF65-F5344CB8AC3E}">
        <p14:creationId xmlns:p14="http://schemas.microsoft.com/office/powerpoint/2010/main" val="2172882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21097" y="2589460"/>
            <a:ext cx="4152629" cy="2358554"/>
          </a:xfrm>
        </p:spPr>
      </p:pic>
      <p:sp>
        <p:nvSpPr>
          <p:cNvPr id="2" name="Platshållare för innehåll 1"/>
          <p:cNvSpPr>
            <a:spLocks noGrp="1"/>
          </p:cNvSpPr>
          <p:nvPr>
            <p:ph sz="half" idx="2"/>
          </p:nvPr>
        </p:nvSpPr>
        <p:spPr/>
        <p:txBody>
          <a:bodyPr>
            <a:normAutofit fontScale="47500" lnSpcReduction="20000"/>
          </a:bodyPr>
          <a:lstStyle/>
          <a:p>
            <a:r>
              <a:rPr lang="en-US" dirty="0"/>
              <a:t>CERRA system</a:t>
            </a:r>
          </a:p>
          <a:p>
            <a:pPr lvl="1"/>
            <a:r>
              <a:rPr lang="en-US" dirty="0"/>
              <a:t>HARMONIE cycle 40h1.2, ALADIN physics (partly back phased from cy42)</a:t>
            </a:r>
          </a:p>
          <a:p>
            <a:pPr lvl="1"/>
            <a:r>
              <a:rPr lang="en-US" dirty="0"/>
              <a:t>3D-VAR for upper air observations and OI at the surface</a:t>
            </a:r>
          </a:p>
          <a:p>
            <a:pPr lvl="1"/>
            <a:r>
              <a:rPr lang="en-US" dirty="0"/>
              <a:t>Estimation of background errors from CERRA-EDA</a:t>
            </a:r>
          </a:p>
          <a:p>
            <a:pPr lvl="1"/>
            <a:r>
              <a:rPr lang="en-US" dirty="0"/>
              <a:t>ERA5 as lateral boundary conditions</a:t>
            </a:r>
          </a:p>
          <a:p>
            <a:pPr lvl="1"/>
            <a:r>
              <a:rPr lang="en-US" dirty="0"/>
              <a:t>Assimilation of conventional observations, satellite radiances (MSU, AMSU-A+B, and IASI), GB-GNSS, RO-GNSS, AMV and </a:t>
            </a:r>
            <a:r>
              <a:rPr lang="en-US" dirty="0" err="1"/>
              <a:t>scatterometer</a:t>
            </a:r>
            <a:r>
              <a:rPr lang="en-US" dirty="0"/>
              <a:t> winds </a:t>
            </a:r>
          </a:p>
          <a:p>
            <a:pPr lvl="1"/>
            <a:r>
              <a:rPr lang="en-US" dirty="0"/>
              <a:t>8 cycles per day, forecast lengths 6h and 30h</a:t>
            </a:r>
          </a:p>
          <a:p>
            <a:pPr lvl="1"/>
            <a:r>
              <a:rPr lang="en-US" dirty="0"/>
              <a:t>5.5km horizontal resolution (1069x1069) and 106 vertical levels</a:t>
            </a:r>
          </a:p>
          <a:p>
            <a:r>
              <a:rPr lang="en-US" dirty="0"/>
              <a:t>CERRA-EDA (same as CERRA beside)</a:t>
            </a:r>
          </a:p>
          <a:p>
            <a:pPr lvl="1"/>
            <a:r>
              <a:rPr lang="en-US" dirty="0"/>
              <a:t>10 members</a:t>
            </a:r>
          </a:p>
          <a:p>
            <a:pPr lvl="1"/>
            <a:r>
              <a:rPr lang="en-US" dirty="0"/>
              <a:t>11km horizontal resolution</a:t>
            </a:r>
          </a:p>
          <a:p>
            <a:pPr lvl="1"/>
            <a:r>
              <a:rPr lang="en-US" dirty="0"/>
              <a:t>4 cycles per day with 6 hourly forecasts</a:t>
            </a:r>
          </a:p>
          <a:p>
            <a:r>
              <a:rPr lang="en-US" dirty="0"/>
              <a:t>CERRA-Land</a:t>
            </a:r>
          </a:p>
          <a:p>
            <a:pPr lvl="1"/>
            <a:r>
              <a:rPr lang="en-US" dirty="0"/>
              <a:t>Daily precipitation analysis</a:t>
            </a:r>
          </a:p>
          <a:p>
            <a:pPr lvl="1"/>
            <a:r>
              <a:rPr lang="en-US" dirty="0"/>
              <a:t>Land surface </a:t>
            </a:r>
            <a:r>
              <a:rPr lang="en-US"/>
              <a:t>model – SURFEX 8.1</a:t>
            </a:r>
            <a:endParaRPr lang="en-US" dirty="0"/>
          </a:p>
          <a:p>
            <a:pPr lvl="1"/>
            <a:r>
              <a:rPr lang="en-US" dirty="0"/>
              <a:t>5.5km resolution</a:t>
            </a:r>
          </a:p>
        </p:txBody>
      </p:sp>
      <p:sp>
        <p:nvSpPr>
          <p:cNvPr id="4" name="Rubrik 3"/>
          <p:cNvSpPr>
            <a:spLocks noGrp="1"/>
          </p:cNvSpPr>
          <p:nvPr>
            <p:ph type="title"/>
          </p:nvPr>
        </p:nvSpPr>
        <p:spPr/>
        <p:txBody>
          <a:bodyPr/>
          <a:lstStyle/>
          <a:p>
            <a:r>
              <a:rPr lang="sv-SE" dirty="0"/>
              <a:t>The systems – an </a:t>
            </a:r>
            <a:r>
              <a:rPr lang="sv-SE" dirty="0" err="1"/>
              <a:t>overview</a:t>
            </a:r>
            <a:endParaRPr lang="sv-SE" dirty="0"/>
          </a:p>
        </p:txBody>
      </p:sp>
      <p:pic>
        <p:nvPicPr>
          <p:cNvPr id="5" name="Bildobjekt 4">
            <a:extLst>
              <a:ext uri="{FF2B5EF4-FFF2-40B4-BE49-F238E27FC236}">
                <a16:creationId xmlns:a16="http://schemas.microsoft.com/office/drawing/2014/main" id="{AD1BA4D9-446A-4CFC-8264-BF89C16DC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102" y="483519"/>
            <a:ext cx="2939810" cy="1239890"/>
          </a:xfrm>
          <a:prstGeom prst="rect">
            <a:avLst/>
          </a:prstGeom>
        </p:spPr>
      </p:pic>
      <p:pic>
        <p:nvPicPr>
          <p:cNvPr id="7" name="Image5">
            <a:extLst>
              <a:ext uri="{FF2B5EF4-FFF2-40B4-BE49-F238E27FC236}">
                <a16:creationId xmlns:a16="http://schemas.microsoft.com/office/drawing/2014/main" id="{4BBE5CCF-5D55-48B3-A33F-95958A3935ED}"/>
              </a:ext>
            </a:extLst>
          </p:cNvPr>
          <p:cNvPicPr>
            <a:picLocks noChangeAspect="1"/>
          </p:cNvPicPr>
          <p:nvPr/>
        </p:nvPicPr>
        <p:blipFill>
          <a:blip r:embed="rId5" cstate="print">
            <a:extLst>
              <a:ext uri="{28A0092B-C50C-407E-A947-70E740481C1C}">
                <a14:useLocalDpi xmlns:a14="http://schemas.microsoft.com/office/drawing/2010/main" val="0"/>
              </a:ext>
            </a:extLst>
          </a:blip>
          <a:srcRect r="11656"/>
          <a:stretch>
            <a:fillRect/>
          </a:stretch>
        </p:blipFill>
        <p:spPr bwMode="auto">
          <a:xfrm>
            <a:off x="2411760" y="1524125"/>
            <a:ext cx="1080120" cy="687585"/>
          </a:xfrm>
          <a:prstGeom prst="rect">
            <a:avLst/>
          </a:prstGeom>
        </p:spPr>
      </p:pic>
      <p:cxnSp>
        <p:nvCxnSpPr>
          <p:cNvPr id="9" name="Line 6">
            <a:extLst>
              <a:ext uri="{FF2B5EF4-FFF2-40B4-BE49-F238E27FC236}">
                <a16:creationId xmlns:a16="http://schemas.microsoft.com/office/drawing/2014/main" id="{404BC4F1-FBFC-4B73-915E-026E30E8DF09}"/>
              </a:ext>
            </a:extLst>
          </p:cNvPr>
          <p:cNvCxnSpPr>
            <a:cxnSpLocks/>
          </p:cNvCxnSpPr>
          <p:nvPr/>
        </p:nvCxnSpPr>
        <p:spPr bwMode="auto">
          <a:xfrm>
            <a:off x="3059832" y="2211710"/>
            <a:ext cx="0" cy="396000"/>
          </a:xfrm>
          <a:prstGeom prst="line">
            <a:avLst/>
          </a:prstGeom>
          <a:noFill/>
          <a:ln w="6985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ruta 2">
            <a:extLst>
              <a:ext uri="{FF2B5EF4-FFF2-40B4-BE49-F238E27FC236}">
                <a16:creationId xmlns:a16="http://schemas.microsoft.com/office/drawing/2014/main" id="{CB44393C-DF36-4106-A328-031B228CCF1F}"/>
              </a:ext>
            </a:extLst>
          </p:cNvPr>
          <p:cNvSpPr txBox="1"/>
          <p:nvPr/>
        </p:nvSpPr>
        <p:spPr>
          <a:xfrm>
            <a:off x="728142" y="1122298"/>
            <a:ext cx="531490" cy="369332"/>
          </a:xfrm>
          <a:prstGeom prst="rect">
            <a:avLst/>
          </a:prstGeom>
          <a:noFill/>
        </p:spPr>
        <p:txBody>
          <a:bodyPr wrap="square" rtlCol="0">
            <a:spAutoFit/>
          </a:bodyPr>
          <a:lstStyle/>
          <a:p>
            <a:r>
              <a:rPr lang="en-GB" dirty="0"/>
              <a:t>10x</a:t>
            </a:r>
          </a:p>
        </p:txBody>
      </p:sp>
    </p:spTree>
    <p:extLst>
      <p:ext uri="{BB962C8B-B14F-4D97-AF65-F5344CB8AC3E}">
        <p14:creationId xmlns:p14="http://schemas.microsoft.com/office/powerpoint/2010/main" val="194414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076056" y="741351"/>
            <a:ext cx="3600400" cy="3198551"/>
          </a:xfrm>
        </p:spPr>
      </p:pic>
      <p:sp>
        <p:nvSpPr>
          <p:cNvPr id="2" name="Platshållare för innehåll 1"/>
          <p:cNvSpPr>
            <a:spLocks noGrp="1"/>
          </p:cNvSpPr>
          <p:nvPr>
            <p:ph sz="half" idx="2"/>
          </p:nvPr>
        </p:nvSpPr>
        <p:spPr>
          <a:xfrm>
            <a:off x="899592" y="771550"/>
            <a:ext cx="4032448" cy="4248472"/>
          </a:xfrm>
        </p:spPr>
        <p:txBody>
          <a:bodyPr>
            <a:normAutofit fontScale="55000" lnSpcReduction="20000"/>
          </a:bodyPr>
          <a:lstStyle/>
          <a:p>
            <a:r>
              <a:rPr lang="en-US" dirty="0"/>
              <a:t>Modell domain covers entire Europe</a:t>
            </a:r>
          </a:p>
          <a:p>
            <a:r>
              <a:rPr lang="en-US" dirty="0"/>
              <a:t>Periods</a:t>
            </a:r>
            <a:br>
              <a:rPr lang="en-US" dirty="0"/>
            </a:br>
            <a:r>
              <a:rPr lang="en-US" dirty="0"/>
              <a:t>1961 – July 2019 (UERRA-HARMONIE)</a:t>
            </a:r>
            <a:br>
              <a:rPr lang="en-US" dirty="0"/>
            </a:br>
            <a:r>
              <a:rPr lang="en-US" dirty="0"/>
              <a:t>Sept. 1984 – June 2021 (CERRA) will be available soon.</a:t>
            </a:r>
            <a:br>
              <a:rPr lang="en-US" dirty="0"/>
            </a:br>
            <a:endParaRPr lang="en-US" dirty="0"/>
          </a:p>
          <a:p>
            <a:r>
              <a:rPr lang="en-US" dirty="0"/>
              <a:t>36 surface parameters,</a:t>
            </a:r>
            <a:br>
              <a:rPr lang="en-US" dirty="0"/>
            </a:br>
            <a:r>
              <a:rPr lang="en-US" dirty="0"/>
              <a:t>11 parameters on pressure levels,</a:t>
            </a:r>
            <a:br>
              <a:rPr lang="en-US" dirty="0"/>
            </a:br>
            <a:r>
              <a:rPr lang="en-US" dirty="0"/>
              <a:t>10 parameters on height levels,</a:t>
            </a:r>
            <a:br>
              <a:rPr lang="en-US" dirty="0"/>
            </a:br>
            <a:r>
              <a:rPr lang="en-US" dirty="0"/>
              <a:t>4 parameters on model levels</a:t>
            </a:r>
            <a:br>
              <a:rPr lang="en-US" dirty="0"/>
            </a:br>
            <a:r>
              <a:rPr lang="en-US" dirty="0"/>
              <a:t>3 parameters on soil levels</a:t>
            </a:r>
            <a:br>
              <a:rPr lang="en-US" dirty="0"/>
            </a:br>
            <a:endParaRPr lang="en-US" dirty="0"/>
          </a:p>
          <a:p>
            <a:r>
              <a:rPr lang="en-US" dirty="0"/>
              <a:t>Additional output from the land surface model (surface and soil)</a:t>
            </a:r>
          </a:p>
          <a:p>
            <a:pPr marL="0" indent="0">
              <a:buNone/>
            </a:pPr>
            <a:endParaRPr lang="en-US" dirty="0"/>
          </a:p>
          <a:p>
            <a:pPr marL="0" indent="0">
              <a:buNone/>
            </a:pPr>
            <a:r>
              <a:rPr lang="en-US" dirty="0"/>
              <a:t>Complete UERRA-HARMONIE available in the CDS:</a:t>
            </a:r>
          </a:p>
          <a:p>
            <a:pPr marL="0" indent="0">
              <a:buNone/>
            </a:pPr>
            <a:r>
              <a:rPr lang="en-US" dirty="0">
                <a:hlinkClick r:id="rId4"/>
              </a:rPr>
              <a:t>https://cds.climate.copernicus.eu/cdsapp#!/dataset/reanalysis-uerra-europe-single-levels?tab=doc</a:t>
            </a:r>
            <a:r>
              <a:rPr lang="en-US" dirty="0"/>
              <a:t> </a:t>
            </a:r>
          </a:p>
        </p:txBody>
      </p:sp>
      <p:sp>
        <p:nvSpPr>
          <p:cNvPr id="3" name="Rubrik 2"/>
          <p:cNvSpPr>
            <a:spLocks noGrp="1"/>
          </p:cNvSpPr>
          <p:nvPr>
            <p:ph type="title"/>
          </p:nvPr>
        </p:nvSpPr>
        <p:spPr/>
        <p:txBody>
          <a:bodyPr/>
          <a:lstStyle/>
          <a:p>
            <a:r>
              <a:rPr lang="en-US" dirty="0"/>
              <a:t>Available data</a:t>
            </a:r>
          </a:p>
        </p:txBody>
      </p:sp>
      <p:sp>
        <p:nvSpPr>
          <p:cNvPr id="5" name="textruta 4"/>
          <p:cNvSpPr txBox="1"/>
          <p:nvPr/>
        </p:nvSpPr>
        <p:spPr>
          <a:xfrm>
            <a:off x="5076056" y="3867894"/>
            <a:ext cx="3528392" cy="461665"/>
          </a:xfrm>
          <a:prstGeom prst="rect">
            <a:avLst/>
          </a:prstGeom>
          <a:noFill/>
        </p:spPr>
        <p:txBody>
          <a:bodyPr wrap="square" rtlCol="0">
            <a:spAutoFit/>
          </a:bodyPr>
          <a:lstStyle/>
          <a:p>
            <a:pPr algn="r"/>
            <a:r>
              <a:rPr lang="en-US" sz="1200" dirty="0"/>
              <a:t>Model domain illustrated with model topography and land-sea mask</a:t>
            </a:r>
          </a:p>
        </p:txBody>
      </p:sp>
    </p:spTree>
    <p:extLst>
      <p:ext uri="{BB962C8B-B14F-4D97-AF65-F5344CB8AC3E}">
        <p14:creationId xmlns:p14="http://schemas.microsoft.com/office/powerpoint/2010/main" val="131592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53D69F-ED1D-4798-BDD1-32B96C5F1A17}"/>
              </a:ext>
            </a:extLst>
          </p:cNvPr>
          <p:cNvSpPr>
            <a:spLocks noGrp="1"/>
          </p:cNvSpPr>
          <p:nvPr>
            <p:ph type="title"/>
          </p:nvPr>
        </p:nvSpPr>
        <p:spPr/>
        <p:txBody>
          <a:bodyPr/>
          <a:lstStyle/>
          <a:p>
            <a:r>
              <a:rPr lang="en-GB" dirty="0"/>
              <a:t>Land-Sea-mask</a:t>
            </a:r>
          </a:p>
        </p:txBody>
      </p:sp>
      <p:pic>
        <p:nvPicPr>
          <p:cNvPr id="4" name="Bildobjekt 3">
            <a:extLst>
              <a:ext uri="{FF2B5EF4-FFF2-40B4-BE49-F238E27FC236}">
                <a16:creationId xmlns:a16="http://schemas.microsoft.com/office/drawing/2014/main" id="{863C046F-EBFB-4CF1-B58E-2AFC0340CB90}"/>
              </a:ext>
            </a:extLst>
          </p:cNvPr>
          <p:cNvPicPr>
            <a:picLocks noChangeAspect="1"/>
          </p:cNvPicPr>
          <p:nvPr/>
        </p:nvPicPr>
        <p:blipFill rotWithShape="1">
          <a:blip r:embed="rId2">
            <a:extLst>
              <a:ext uri="{28A0092B-C50C-407E-A947-70E740481C1C}">
                <a14:useLocalDpi xmlns:a14="http://schemas.microsoft.com/office/drawing/2010/main" val="0"/>
              </a:ext>
            </a:extLst>
          </a:blip>
          <a:srcRect l="20864" t="13586" r="20862" b="16387"/>
          <a:stretch/>
        </p:blipFill>
        <p:spPr>
          <a:xfrm>
            <a:off x="3491880" y="699543"/>
            <a:ext cx="5328592" cy="3600400"/>
          </a:xfrm>
          <a:prstGeom prst="rect">
            <a:avLst/>
          </a:prstGeom>
        </p:spPr>
      </p:pic>
      <p:sp>
        <p:nvSpPr>
          <p:cNvPr id="3" name="textruta 2">
            <a:extLst>
              <a:ext uri="{FF2B5EF4-FFF2-40B4-BE49-F238E27FC236}">
                <a16:creationId xmlns:a16="http://schemas.microsoft.com/office/drawing/2014/main" id="{FE794B38-EFD5-4893-B6B8-FA7C8900A754}"/>
              </a:ext>
            </a:extLst>
          </p:cNvPr>
          <p:cNvSpPr txBox="1"/>
          <p:nvPr/>
        </p:nvSpPr>
        <p:spPr>
          <a:xfrm>
            <a:off x="971600" y="2019493"/>
            <a:ext cx="2448272" cy="1200329"/>
          </a:xfrm>
          <a:prstGeom prst="rect">
            <a:avLst/>
          </a:prstGeom>
          <a:noFill/>
        </p:spPr>
        <p:txBody>
          <a:bodyPr wrap="square" rtlCol="0">
            <a:spAutoFit/>
          </a:bodyPr>
          <a:lstStyle/>
          <a:p>
            <a:r>
              <a:rPr lang="en-GB" dirty="0"/>
              <a:t>Higher resolution enables a more realistic representation of e.g. coastlines and lakes</a:t>
            </a:r>
          </a:p>
        </p:txBody>
      </p:sp>
    </p:spTree>
    <p:extLst>
      <p:ext uri="{BB962C8B-B14F-4D97-AF65-F5344CB8AC3E}">
        <p14:creationId xmlns:p14="http://schemas.microsoft.com/office/powerpoint/2010/main" val="709576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0EFD42-F288-45D7-A0E3-96B5D57AAFBA}"/>
              </a:ext>
            </a:extLst>
          </p:cNvPr>
          <p:cNvSpPr>
            <a:spLocks noGrp="1"/>
          </p:cNvSpPr>
          <p:nvPr>
            <p:ph type="title"/>
          </p:nvPr>
        </p:nvSpPr>
        <p:spPr/>
        <p:txBody>
          <a:bodyPr/>
          <a:lstStyle/>
          <a:p>
            <a:r>
              <a:rPr lang="en-GB" dirty="0"/>
              <a:t>Topography</a:t>
            </a:r>
          </a:p>
        </p:txBody>
      </p:sp>
      <p:pic>
        <p:nvPicPr>
          <p:cNvPr id="4" name="Bildobjekt 3">
            <a:extLst>
              <a:ext uri="{FF2B5EF4-FFF2-40B4-BE49-F238E27FC236}">
                <a16:creationId xmlns:a16="http://schemas.microsoft.com/office/drawing/2014/main" id="{03B9A98B-12C5-4E42-AA5E-B8CA25879E47}"/>
              </a:ext>
            </a:extLst>
          </p:cNvPr>
          <p:cNvPicPr>
            <a:picLocks noChangeAspect="1"/>
          </p:cNvPicPr>
          <p:nvPr/>
        </p:nvPicPr>
        <p:blipFill rotWithShape="1">
          <a:blip r:embed="rId2">
            <a:extLst>
              <a:ext uri="{28A0092B-C50C-407E-A947-70E740481C1C}">
                <a14:useLocalDpi xmlns:a14="http://schemas.microsoft.com/office/drawing/2010/main" val="0"/>
              </a:ext>
            </a:extLst>
          </a:blip>
          <a:srcRect l="3538" t="13586" r="3538"/>
          <a:stretch/>
        </p:blipFill>
        <p:spPr>
          <a:xfrm>
            <a:off x="827584" y="667055"/>
            <a:ext cx="8324921" cy="4352967"/>
          </a:xfrm>
          <a:prstGeom prst="rect">
            <a:avLst/>
          </a:prstGeom>
        </p:spPr>
      </p:pic>
    </p:spTree>
    <p:extLst>
      <p:ext uri="{BB962C8B-B14F-4D97-AF65-F5344CB8AC3E}">
        <p14:creationId xmlns:p14="http://schemas.microsoft.com/office/powerpoint/2010/main" val="348018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867600" y="235080"/>
            <a:ext cx="7815600" cy="273960"/>
          </a:xfrm>
          <a:prstGeom prst="rect">
            <a:avLst/>
          </a:prstGeom>
          <a:solidFill>
            <a:srgbClr val="941333"/>
          </a:solidFill>
          <a:ln w="12600">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GB" sz="1800" b="0" strike="noStrike" spc="-1" dirty="0">
                <a:solidFill>
                  <a:srgbClr val="FFFFFF"/>
                </a:solidFill>
                <a:latin typeface="Calibri"/>
              </a:rPr>
              <a:t>Demonstration: storm Gudrun, southern Sweden, January 2005</a:t>
            </a:r>
            <a:endParaRPr lang="en-GB" sz="1800" b="0" strike="noStrike" spc="-1" dirty="0">
              <a:latin typeface="Arial"/>
            </a:endParaRPr>
          </a:p>
        </p:txBody>
      </p:sp>
      <p:pic>
        <p:nvPicPr>
          <p:cNvPr id="11" name="Bildobjekt 10">
            <a:extLst>
              <a:ext uri="{FF2B5EF4-FFF2-40B4-BE49-F238E27FC236}">
                <a16:creationId xmlns:a16="http://schemas.microsoft.com/office/drawing/2014/main" id="{7E9CD00C-BDF6-4A01-AEAE-5F5AF36B96B5}"/>
              </a:ext>
            </a:extLst>
          </p:cNvPr>
          <p:cNvPicPr>
            <a:picLocks noChangeAspect="1"/>
          </p:cNvPicPr>
          <p:nvPr/>
        </p:nvPicPr>
        <p:blipFill>
          <a:blip r:embed="rId2"/>
          <a:stretch>
            <a:fillRect/>
          </a:stretch>
        </p:blipFill>
        <p:spPr>
          <a:xfrm>
            <a:off x="4749618" y="546584"/>
            <a:ext cx="4394382" cy="2929588"/>
          </a:xfrm>
          <a:prstGeom prst="rect">
            <a:avLst/>
          </a:prstGeom>
        </p:spPr>
      </p:pic>
      <p:sp>
        <p:nvSpPr>
          <p:cNvPr id="12" name="textruta 11">
            <a:extLst>
              <a:ext uri="{FF2B5EF4-FFF2-40B4-BE49-F238E27FC236}">
                <a16:creationId xmlns:a16="http://schemas.microsoft.com/office/drawing/2014/main" id="{253E8329-328C-4D94-9868-E56113AF396F}"/>
              </a:ext>
            </a:extLst>
          </p:cNvPr>
          <p:cNvSpPr txBox="1"/>
          <p:nvPr/>
        </p:nvSpPr>
        <p:spPr>
          <a:xfrm>
            <a:off x="5580112" y="3504079"/>
            <a:ext cx="2790019" cy="507831"/>
          </a:xfrm>
          <a:prstGeom prst="rect">
            <a:avLst/>
          </a:prstGeom>
          <a:noFill/>
        </p:spPr>
        <p:txBody>
          <a:bodyPr wrap="square" rtlCol="0">
            <a:spAutoFit/>
          </a:bodyPr>
          <a:lstStyle/>
          <a:p>
            <a:r>
              <a:rPr lang="en-GB" sz="900" dirty="0"/>
              <a:t>Source: </a:t>
            </a:r>
            <a:r>
              <a:rPr lang="en-GB" sz="900" dirty="0">
                <a:hlinkClick r:id="rId3"/>
              </a:rPr>
              <a:t>https://www.elinstallatoren.se/2020/02/sa-minns-vi-stormen-gudrun-det-var-fel-att-ge-sig-ut-och-jobba-i-den-blasten/</a:t>
            </a:r>
            <a:r>
              <a:rPr lang="en-GB" sz="900" dirty="0"/>
              <a:t> </a:t>
            </a:r>
          </a:p>
        </p:txBody>
      </p:sp>
      <p:sp>
        <p:nvSpPr>
          <p:cNvPr id="13" name="textruta 12">
            <a:extLst>
              <a:ext uri="{FF2B5EF4-FFF2-40B4-BE49-F238E27FC236}">
                <a16:creationId xmlns:a16="http://schemas.microsoft.com/office/drawing/2014/main" id="{D2032FEE-3558-44C9-B3BF-B5F187245532}"/>
              </a:ext>
            </a:extLst>
          </p:cNvPr>
          <p:cNvSpPr txBox="1"/>
          <p:nvPr/>
        </p:nvSpPr>
        <p:spPr>
          <a:xfrm>
            <a:off x="825690" y="900465"/>
            <a:ext cx="4394382" cy="2031325"/>
          </a:xfrm>
          <a:prstGeom prst="rect">
            <a:avLst/>
          </a:prstGeom>
          <a:noFill/>
        </p:spPr>
        <p:txBody>
          <a:bodyPr wrap="square" rtlCol="0">
            <a:spAutoFit/>
          </a:bodyPr>
          <a:lstStyle/>
          <a:p>
            <a:r>
              <a:rPr lang="en-GB" dirty="0"/>
              <a:t>Some facts:</a:t>
            </a:r>
          </a:p>
          <a:p>
            <a:pPr marL="285750" indent="-285750">
              <a:buFont typeface="Arial" panose="020B0604020202020204" pitchFamily="34" charset="0"/>
              <a:buChar char="•"/>
            </a:pPr>
            <a:r>
              <a:rPr lang="en-GB" dirty="0"/>
              <a:t>Most severe storm ever registered in Southern Sweden in terms of power outages and forest devastations </a:t>
            </a:r>
            <a:br>
              <a:rPr lang="en-GB" dirty="0"/>
            </a:br>
            <a:r>
              <a:rPr lang="en-GB" dirty="0"/>
              <a:t>(75 million cubic meter of lumber)</a:t>
            </a:r>
          </a:p>
          <a:p>
            <a:pPr marL="285750" indent="-285750">
              <a:buFont typeface="Arial" panose="020B0604020202020204" pitchFamily="34" charset="0"/>
              <a:buChar char="•"/>
            </a:pPr>
            <a:r>
              <a:rPr lang="en-GB" dirty="0"/>
              <a:t>Seven people died</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64190339"/>
      </p:ext>
    </p:extLst>
  </p:cSld>
  <p:clrMapOvr>
    <a:masterClrMapping/>
  </p:clrMapOvr>
</p:sld>
</file>

<file path=ppt/theme/theme1.xml><?xml version="1.0" encoding="utf-8"?>
<a:theme xmlns:a="http://schemas.openxmlformats.org/drawingml/2006/main" name="Data Access">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n situ">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mergency">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tmosphere">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limate Ch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ecurity">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pace component">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User Uptake">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10351</TotalTime>
  <Words>1490</Words>
  <Application>Microsoft Office PowerPoint</Application>
  <PresentationFormat>Bildspel på skärmen (16:9)</PresentationFormat>
  <Paragraphs>226</Paragraphs>
  <Slides>21</Slides>
  <Notes>7</Notes>
  <HiddenSlides>0</HiddenSlides>
  <MMClips>0</MMClips>
  <ScaleCrop>false</ScaleCrop>
  <HeadingPairs>
    <vt:vector size="6" baseType="variant">
      <vt:variant>
        <vt:lpstr>Använt teckensnitt</vt:lpstr>
      </vt:variant>
      <vt:variant>
        <vt:i4>4</vt:i4>
      </vt:variant>
      <vt:variant>
        <vt:lpstr>Tema</vt:lpstr>
      </vt:variant>
      <vt:variant>
        <vt:i4>10</vt:i4>
      </vt:variant>
      <vt:variant>
        <vt:lpstr>Bildrubriker</vt:lpstr>
      </vt:variant>
      <vt:variant>
        <vt:i4>21</vt:i4>
      </vt:variant>
    </vt:vector>
  </HeadingPairs>
  <TitlesOfParts>
    <vt:vector size="35" baseType="lpstr">
      <vt:lpstr>Arial</vt:lpstr>
      <vt:lpstr>Calibri</vt:lpstr>
      <vt:lpstr>Times New Roman</vt:lpstr>
      <vt:lpstr>Wingdings</vt:lpstr>
      <vt:lpstr>Data Access</vt:lpstr>
      <vt:lpstr>Marine</vt:lpstr>
      <vt:lpstr>Land</vt:lpstr>
      <vt:lpstr>Emergency</vt:lpstr>
      <vt:lpstr>Atmosphere</vt:lpstr>
      <vt:lpstr>Climate Change</vt:lpstr>
      <vt:lpstr>Security</vt:lpstr>
      <vt:lpstr>Space component</vt:lpstr>
      <vt:lpstr>User Uptake</vt:lpstr>
      <vt:lpstr>In situ</vt:lpstr>
      <vt:lpstr>PowerPoint-presentation</vt:lpstr>
      <vt:lpstr>Copernicus/C3S</vt:lpstr>
      <vt:lpstr>Time line of service and system details</vt:lpstr>
      <vt:lpstr>What is a reanalysis?</vt:lpstr>
      <vt:lpstr>The systems – an overview</vt:lpstr>
      <vt:lpstr>Available data</vt:lpstr>
      <vt:lpstr>Land-Sea-mask</vt:lpstr>
      <vt:lpstr>Topography</vt:lpstr>
      <vt:lpstr>PowerPoint-presentation</vt:lpstr>
      <vt:lpstr>PowerPoint-presentation</vt:lpstr>
      <vt:lpstr>PowerPoint-presentation</vt:lpstr>
      <vt:lpstr>Statistics for T2m and wind speed</vt:lpstr>
      <vt:lpstr>Homogeneity – Forecast skill</vt:lpstr>
      <vt:lpstr>Summary</vt:lpstr>
      <vt:lpstr>Outlook</vt:lpstr>
      <vt:lpstr>PowerPoint-presentation</vt:lpstr>
      <vt:lpstr>PowerPoint-presentation</vt:lpstr>
      <vt:lpstr>Lessons learnt from UERRA-HARMONIE</vt:lpstr>
      <vt:lpstr>Homogeneity – Forecast skill</vt:lpstr>
      <vt:lpstr>DJF windspeed in ERA5 and UERRA</vt:lpstr>
      <vt:lpstr>PowerPoint-presentation</vt:lpstr>
    </vt:vector>
  </TitlesOfParts>
  <Company>GCG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Borras, Telm</dc:creator>
  <cp:lastModifiedBy>Schimanke Semjon</cp:lastModifiedBy>
  <cp:revision>738</cp:revision>
  <cp:lastPrinted>2018-07-07T10:42:19Z</cp:lastPrinted>
  <dcterms:created xsi:type="dcterms:W3CDTF">2016-08-05T07:21:09Z</dcterms:created>
  <dcterms:modified xsi:type="dcterms:W3CDTF">2022-05-03T06:47:25Z</dcterms:modified>
</cp:coreProperties>
</file>