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3" r:id="rId2"/>
  </p:sldMasterIdLst>
  <p:notesMasterIdLst>
    <p:notesMasterId r:id="rId54"/>
  </p:notesMasterIdLst>
  <p:sldIdLst>
    <p:sldId id="258" r:id="rId3"/>
    <p:sldId id="377" r:id="rId4"/>
    <p:sldId id="352" r:id="rId5"/>
    <p:sldId id="259" r:id="rId6"/>
    <p:sldId id="365" r:id="rId7"/>
    <p:sldId id="260" r:id="rId8"/>
    <p:sldId id="261" r:id="rId9"/>
    <p:sldId id="267" r:id="rId10"/>
    <p:sldId id="266" r:id="rId11"/>
    <p:sldId id="366" r:id="rId12"/>
    <p:sldId id="263" r:id="rId13"/>
    <p:sldId id="325" r:id="rId14"/>
    <p:sldId id="367" r:id="rId15"/>
    <p:sldId id="353" r:id="rId16"/>
    <p:sldId id="275" r:id="rId17"/>
    <p:sldId id="265" r:id="rId18"/>
    <p:sldId id="262" r:id="rId19"/>
    <p:sldId id="368" r:id="rId20"/>
    <p:sldId id="310" r:id="rId21"/>
    <p:sldId id="283" r:id="rId22"/>
    <p:sldId id="285" r:id="rId23"/>
    <p:sldId id="288" r:id="rId24"/>
    <p:sldId id="284" r:id="rId25"/>
    <p:sldId id="286" r:id="rId26"/>
    <p:sldId id="363" r:id="rId27"/>
    <p:sldId id="321" r:id="rId28"/>
    <p:sldId id="289" r:id="rId29"/>
    <p:sldId id="290" r:id="rId30"/>
    <p:sldId id="291" r:id="rId31"/>
    <p:sldId id="294" r:id="rId32"/>
    <p:sldId id="296" r:id="rId33"/>
    <p:sldId id="292" r:id="rId34"/>
    <p:sldId id="297" r:id="rId35"/>
    <p:sldId id="369" r:id="rId36"/>
    <p:sldId id="311" r:id="rId37"/>
    <p:sldId id="326" r:id="rId38"/>
    <p:sldId id="318" r:id="rId39"/>
    <p:sldId id="327" r:id="rId40"/>
    <p:sldId id="322" r:id="rId41"/>
    <p:sldId id="298" r:id="rId42"/>
    <p:sldId id="299" r:id="rId43"/>
    <p:sldId id="370" r:id="rId44"/>
    <p:sldId id="371" r:id="rId45"/>
    <p:sldId id="372" r:id="rId46"/>
    <p:sldId id="374" r:id="rId47"/>
    <p:sldId id="373" r:id="rId48"/>
    <p:sldId id="375" r:id="rId49"/>
    <p:sldId id="376" r:id="rId50"/>
    <p:sldId id="300" r:id="rId51"/>
    <p:sldId id="302" r:id="rId52"/>
    <p:sldId id="301" r:id="rId53"/>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892"/>
    <p:restoredTop sz="88092"/>
  </p:normalViewPr>
  <p:slideViewPr>
    <p:cSldViewPr snapToGrid="0" snapToObjects="1">
      <p:cViewPr varScale="1">
        <p:scale>
          <a:sx n="102" d="100"/>
          <a:sy n="102" d="100"/>
        </p:scale>
        <p:origin x="840" y="184"/>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664C79-C563-C44D-AE1A-D16AA21C58B6}" type="datetimeFigureOut">
              <a:rPr lang="sv-SE" smtClean="0"/>
              <a:t>2022-04-27</a:t>
            </a:fld>
            <a:endParaRPr lang="sv-SE"/>
          </a:p>
        </p:txBody>
      </p:sp>
      <p:sp>
        <p:nvSpPr>
          <p:cNvPr id="4" name="Platshållare för bildobjekt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sv-SE"/>
              <a:t>Redigera format för bakgrundstext
Nivå två
Nivå tre
Nivå fyra
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DEC4D9-0AF3-0A4F-8BE5-7B908DD46A72}" type="slidenum">
              <a:rPr lang="sv-SE" smtClean="0"/>
              <a:t>‹#›</a:t>
            </a:fld>
            <a:endParaRPr lang="sv-SE"/>
          </a:p>
        </p:txBody>
      </p:sp>
    </p:spTree>
    <p:extLst>
      <p:ext uri="{BB962C8B-B14F-4D97-AF65-F5344CB8AC3E}">
        <p14:creationId xmlns:p14="http://schemas.microsoft.com/office/powerpoint/2010/main" val="1510810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FDEC4D9-0AF3-0A4F-8BE5-7B908DD46A72}" type="slidenum">
              <a:rPr lang="sv-SE" smtClean="0"/>
              <a:t>3</a:t>
            </a:fld>
            <a:endParaRPr lang="sv-SE"/>
          </a:p>
        </p:txBody>
      </p:sp>
    </p:spTree>
    <p:extLst>
      <p:ext uri="{BB962C8B-B14F-4D97-AF65-F5344CB8AC3E}">
        <p14:creationId xmlns:p14="http://schemas.microsoft.com/office/powerpoint/2010/main" val="4023101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FDEC4D9-0AF3-0A4F-8BE5-7B908DD46A72}" type="slidenum">
              <a:rPr lang="sv-SE" smtClean="0"/>
              <a:t>13</a:t>
            </a:fld>
            <a:endParaRPr lang="sv-SE"/>
          </a:p>
        </p:txBody>
      </p:sp>
    </p:spTree>
    <p:extLst>
      <p:ext uri="{BB962C8B-B14F-4D97-AF65-F5344CB8AC3E}">
        <p14:creationId xmlns:p14="http://schemas.microsoft.com/office/powerpoint/2010/main" val="2568815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FDEC4D9-0AF3-0A4F-8BE5-7B908DD46A72}" type="slidenum">
              <a:rPr lang="sv-SE" smtClean="0"/>
              <a:t>14</a:t>
            </a:fld>
            <a:endParaRPr lang="sv-SE"/>
          </a:p>
        </p:txBody>
      </p:sp>
    </p:spTree>
    <p:extLst>
      <p:ext uri="{BB962C8B-B14F-4D97-AF65-F5344CB8AC3E}">
        <p14:creationId xmlns:p14="http://schemas.microsoft.com/office/powerpoint/2010/main" val="3439644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FDEC4D9-0AF3-0A4F-8BE5-7B908DD46A72}" type="slidenum">
              <a:rPr lang="sv-SE" smtClean="0"/>
              <a:t>15</a:t>
            </a:fld>
            <a:endParaRPr lang="sv-SE"/>
          </a:p>
        </p:txBody>
      </p:sp>
    </p:spTree>
    <p:extLst>
      <p:ext uri="{BB962C8B-B14F-4D97-AF65-F5344CB8AC3E}">
        <p14:creationId xmlns:p14="http://schemas.microsoft.com/office/powerpoint/2010/main" val="1351742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FDEC4D9-0AF3-0A4F-8BE5-7B908DD46A72}" type="slidenum">
              <a:rPr lang="sv-SE" smtClean="0"/>
              <a:t>16</a:t>
            </a:fld>
            <a:endParaRPr lang="sv-SE"/>
          </a:p>
        </p:txBody>
      </p:sp>
    </p:spTree>
    <p:extLst>
      <p:ext uri="{BB962C8B-B14F-4D97-AF65-F5344CB8AC3E}">
        <p14:creationId xmlns:p14="http://schemas.microsoft.com/office/powerpoint/2010/main" val="2736856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FDEC4D9-0AF3-0A4F-8BE5-7B908DD46A72}" type="slidenum">
              <a:rPr lang="sv-SE" smtClean="0"/>
              <a:t>17</a:t>
            </a:fld>
            <a:endParaRPr lang="sv-SE"/>
          </a:p>
        </p:txBody>
      </p:sp>
    </p:spTree>
    <p:extLst>
      <p:ext uri="{BB962C8B-B14F-4D97-AF65-F5344CB8AC3E}">
        <p14:creationId xmlns:p14="http://schemas.microsoft.com/office/powerpoint/2010/main" val="2963890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FDEC4D9-0AF3-0A4F-8BE5-7B908DD46A72}" type="slidenum">
              <a:rPr lang="sv-SE" smtClean="0"/>
              <a:t>18</a:t>
            </a:fld>
            <a:endParaRPr lang="sv-SE"/>
          </a:p>
        </p:txBody>
      </p:sp>
    </p:spTree>
    <p:extLst>
      <p:ext uri="{BB962C8B-B14F-4D97-AF65-F5344CB8AC3E}">
        <p14:creationId xmlns:p14="http://schemas.microsoft.com/office/powerpoint/2010/main" val="2837315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FDEC4D9-0AF3-0A4F-8BE5-7B908DD46A72}" type="slidenum">
              <a:rPr lang="sv-SE" smtClean="0"/>
              <a:t>19</a:t>
            </a:fld>
            <a:endParaRPr lang="sv-SE"/>
          </a:p>
        </p:txBody>
      </p:sp>
    </p:spTree>
    <p:extLst>
      <p:ext uri="{BB962C8B-B14F-4D97-AF65-F5344CB8AC3E}">
        <p14:creationId xmlns:p14="http://schemas.microsoft.com/office/powerpoint/2010/main" val="14791725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FDEC4D9-0AF3-0A4F-8BE5-7B908DD46A72}" type="slidenum">
              <a:rPr lang="sv-SE" smtClean="0"/>
              <a:t>20</a:t>
            </a:fld>
            <a:endParaRPr lang="sv-SE"/>
          </a:p>
        </p:txBody>
      </p:sp>
    </p:spTree>
    <p:extLst>
      <p:ext uri="{BB962C8B-B14F-4D97-AF65-F5344CB8AC3E}">
        <p14:creationId xmlns:p14="http://schemas.microsoft.com/office/powerpoint/2010/main" val="20982309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FDEC4D9-0AF3-0A4F-8BE5-7B908DD46A72}" type="slidenum">
              <a:rPr lang="sv-SE" smtClean="0"/>
              <a:t>21</a:t>
            </a:fld>
            <a:endParaRPr lang="sv-SE"/>
          </a:p>
        </p:txBody>
      </p:sp>
    </p:spTree>
    <p:extLst>
      <p:ext uri="{BB962C8B-B14F-4D97-AF65-F5344CB8AC3E}">
        <p14:creationId xmlns:p14="http://schemas.microsoft.com/office/powerpoint/2010/main" val="36763992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400" dirty="0"/>
          </a:p>
        </p:txBody>
      </p:sp>
      <p:sp>
        <p:nvSpPr>
          <p:cNvPr id="4" name="Platshållare för bildnummer 3"/>
          <p:cNvSpPr>
            <a:spLocks noGrp="1"/>
          </p:cNvSpPr>
          <p:nvPr>
            <p:ph type="sldNum" sz="quarter" idx="5"/>
          </p:nvPr>
        </p:nvSpPr>
        <p:spPr/>
        <p:txBody>
          <a:bodyPr/>
          <a:lstStyle/>
          <a:p>
            <a:fld id="{9FDEC4D9-0AF3-0A4F-8BE5-7B908DD46A72}" type="slidenum">
              <a:rPr lang="sv-SE" smtClean="0"/>
              <a:t>22</a:t>
            </a:fld>
            <a:endParaRPr lang="sv-SE"/>
          </a:p>
        </p:txBody>
      </p:sp>
    </p:spTree>
    <p:extLst>
      <p:ext uri="{BB962C8B-B14F-4D97-AF65-F5344CB8AC3E}">
        <p14:creationId xmlns:p14="http://schemas.microsoft.com/office/powerpoint/2010/main" val="183633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FDEC4D9-0AF3-0A4F-8BE5-7B908DD46A72}" type="slidenum">
              <a:rPr lang="sv-SE" smtClean="0"/>
              <a:t>4</a:t>
            </a:fld>
            <a:endParaRPr lang="sv-SE"/>
          </a:p>
        </p:txBody>
      </p:sp>
    </p:spTree>
    <p:extLst>
      <p:ext uri="{BB962C8B-B14F-4D97-AF65-F5344CB8AC3E}">
        <p14:creationId xmlns:p14="http://schemas.microsoft.com/office/powerpoint/2010/main" val="2932113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FDEC4D9-0AF3-0A4F-8BE5-7B908DD46A72}" type="slidenum">
              <a:rPr lang="sv-SE" smtClean="0"/>
              <a:t>23</a:t>
            </a:fld>
            <a:endParaRPr lang="sv-SE"/>
          </a:p>
        </p:txBody>
      </p:sp>
    </p:spTree>
    <p:extLst>
      <p:ext uri="{BB962C8B-B14F-4D97-AF65-F5344CB8AC3E}">
        <p14:creationId xmlns:p14="http://schemas.microsoft.com/office/powerpoint/2010/main" val="11137459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FDEC4D9-0AF3-0A4F-8BE5-7B908DD46A72}" type="slidenum">
              <a:rPr lang="sv-SE" smtClean="0"/>
              <a:t>24</a:t>
            </a:fld>
            <a:endParaRPr lang="sv-SE"/>
          </a:p>
        </p:txBody>
      </p:sp>
    </p:spTree>
    <p:extLst>
      <p:ext uri="{BB962C8B-B14F-4D97-AF65-F5344CB8AC3E}">
        <p14:creationId xmlns:p14="http://schemas.microsoft.com/office/powerpoint/2010/main" val="19228045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FDEC4D9-0AF3-0A4F-8BE5-7B908DD46A72}" type="slidenum">
              <a:rPr lang="sv-SE" smtClean="0"/>
              <a:t>25</a:t>
            </a:fld>
            <a:endParaRPr lang="sv-SE"/>
          </a:p>
        </p:txBody>
      </p:sp>
    </p:spTree>
    <p:extLst>
      <p:ext uri="{BB962C8B-B14F-4D97-AF65-F5344CB8AC3E}">
        <p14:creationId xmlns:p14="http://schemas.microsoft.com/office/powerpoint/2010/main" val="27973446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FDEC4D9-0AF3-0A4F-8BE5-7B908DD46A72}" type="slidenum">
              <a:rPr lang="sv-SE" smtClean="0"/>
              <a:t>27</a:t>
            </a:fld>
            <a:endParaRPr lang="sv-SE"/>
          </a:p>
        </p:txBody>
      </p:sp>
    </p:spTree>
    <p:extLst>
      <p:ext uri="{BB962C8B-B14F-4D97-AF65-F5344CB8AC3E}">
        <p14:creationId xmlns:p14="http://schemas.microsoft.com/office/powerpoint/2010/main" val="38266103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FDEC4D9-0AF3-0A4F-8BE5-7B908DD46A72}" type="slidenum">
              <a:rPr lang="sv-SE" smtClean="0"/>
              <a:t>28</a:t>
            </a:fld>
            <a:endParaRPr lang="sv-SE"/>
          </a:p>
        </p:txBody>
      </p:sp>
    </p:spTree>
    <p:extLst>
      <p:ext uri="{BB962C8B-B14F-4D97-AF65-F5344CB8AC3E}">
        <p14:creationId xmlns:p14="http://schemas.microsoft.com/office/powerpoint/2010/main" val="1144671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FDEC4D9-0AF3-0A4F-8BE5-7B908DD46A72}" type="slidenum">
              <a:rPr lang="sv-SE" smtClean="0"/>
              <a:t>29</a:t>
            </a:fld>
            <a:endParaRPr lang="sv-SE"/>
          </a:p>
        </p:txBody>
      </p:sp>
    </p:spTree>
    <p:extLst>
      <p:ext uri="{BB962C8B-B14F-4D97-AF65-F5344CB8AC3E}">
        <p14:creationId xmlns:p14="http://schemas.microsoft.com/office/powerpoint/2010/main" val="34723023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400" dirty="0"/>
          </a:p>
        </p:txBody>
      </p:sp>
      <p:sp>
        <p:nvSpPr>
          <p:cNvPr id="4" name="Platshållare för bildnummer 3"/>
          <p:cNvSpPr>
            <a:spLocks noGrp="1"/>
          </p:cNvSpPr>
          <p:nvPr>
            <p:ph type="sldNum" sz="quarter" idx="5"/>
          </p:nvPr>
        </p:nvSpPr>
        <p:spPr/>
        <p:txBody>
          <a:bodyPr/>
          <a:lstStyle/>
          <a:p>
            <a:fld id="{9FDEC4D9-0AF3-0A4F-8BE5-7B908DD46A72}" type="slidenum">
              <a:rPr lang="sv-SE" smtClean="0"/>
              <a:t>30</a:t>
            </a:fld>
            <a:endParaRPr lang="sv-SE"/>
          </a:p>
        </p:txBody>
      </p:sp>
    </p:spTree>
    <p:extLst>
      <p:ext uri="{BB962C8B-B14F-4D97-AF65-F5344CB8AC3E}">
        <p14:creationId xmlns:p14="http://schemas.microsoft.com/office/powerpoint/2010/main" val="3271882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FDEC4D9-0AF3-0A4F-8BE5-7B908DD46A72}" type="slidenum">
              <a:rPr lang="sv-SE" smtClean="0"/>
              <a:t>31</a:t>
            </a:fld>
            <a:endParaRPr lang="sv-SE"/>
          </a:p>
        </p:txBody>
      </p:sp>
    </p:spTree>
    <p:extLst>
      <p:ext uri="{BB962C8B-B14F-4D97-AF65-F5344CB8AC3E}">
        <p14:creationId xmlns:p14="http://schemas.microsoft.com/office/powerpoint/2010/main" val="2116354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FDEC4D9-0AF3-0A4F-8BE5-7B908DD46A72}" type="slidenum">
              <a:rPr lang="sv-SE" smtClean="0"/>
              <a:t>32</a:t>
            </a:fld>
            <a:endParaRPr lang="sv-SE"/>
          </a:p>
        </p:txBody>
      </p:sp>
    </p:spTree>
    <p:extLst>
      <p:ext uri="{BB962C8B-B14F-4D97-AF65-F5344CB8AC3E}">
        <p14:creationId xmlns:p14="http://schemas.microsoft.com/office/powerpoint/2010/main" val="15029692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FDEC4D9-0AF3-0A4F-8BE5-7B908DD46A72}" type="slidenum">
              <a:rPr lang="sv-SE" smtClean="0"/>
              <a:t>33</a:t>
            </a:fld>
            <a:endParaRPr lang="sv-SE"/>
          </a:p>
        </p:txBody>
      </p:sp>
    </p:spTree>
    <p:extLst>
      <p:ext uri="{BB962C8B-B14F-4D97-AF65-F5344CB8AC3E}">
        <p14:creationId xmlns:p14="http://schemas.microsoft.com/office/powerpoint/2010/main" val="560001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FDEC4D9-0AF3-0A4F-8BE5-7B908DD46A72}" type="slidenum">
              <a:rPr lang="sv-SE" smtClean="0"/>
              <a:t>5</a:t>
            </a:fld>
            <a:endParaRPr lang="sv-SE"/>
          </a:p>
        </p:txBody>
      </p:sp>
    </p:spTree>
    <p:extLst>
      <p:ext uri="{BB962C8B-B14F-4D97-AF65-F5344CB8AC3E}">
        <p14:creationId xmlns:p14="http://schemas.microsoft.com/office/powerpoint/2010/main" val="42201791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FDEC4D9-0AF3-0A4F-8BE5-7B908DD46A72}" type="slidenum">
              <a:rPr lang="sv-SE" smtClean="0"/>
              <a:t>34</a:t>
            </a:fld>
            <a:endParaRPr lang="sv-SE"/>
          </a:p>
        </p:txBody>
      </p:sp>
    </p:spTree>
    <p:extLst>
      <p:ext uri="{BB962C8B-B14F-4D97-AF65-F5344CB8AC3E}">
        <p14:creationId xmlns:p14="http://schemas.microsoft.com/office/powerpoint/2010/main" val="7321452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FDEC4D9-0AF3-0A4F-8BE5-7B908DD46A72}" type="slidenum">
              <a:rPr lang="sv-SE" smtClean="0"/>
              <a:t>35</a:t>
            </a:fld>
            <a:endParaRPr lang="sv-SE"/>
          </a:p>
        </p:txBody>
      </p:sp>
    </p:spTree>
    <p:extLst>
      <p:ext uri="{BB962C8B-B14F-4D97-AF65-F5344CB8AC3E}">
        <p14:creationId xmlns:p14="http://schemas.microsoft.com/office/powerpoint/2010/main" val="25638112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FDEC4D9-0AF3-0A4F-8BE5-7B908DD46A72}" type="slidenum">
              <a:rPr lang="sv-SE" smtClean="0"/>
              <a:t>36</a:t>
            </a:fld>
            <a:endParaRPr lang="sv-SE"/>
          </a:p>
        </p:txBody>
      </p:sp>
    </p:spTree>
    <p:extLst>
      <p:ext uri="{BB962C8B-B14F-4D97-AF65-F5344CB8AC3E}">
        <p14:creationId xmlns:p14="http://schemas.microsoft.com/office/powerpoint/2010/main" val="35165015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FDEC4D9-0AF3-0A4F-8BE5-7B908DD46A72}" type="slidenum">
              <a:rPr lang="sv-SE" smtClean="0"/>
              <a:t>37</a:t>
            </a:fld>
            <a:endParaRPr lang="sv-SE"/>
          </a:p>
        </p:txBody>
      </p:sp>
    </p:spTree>
    <p:extLst>
      <p:ext uri="{BB962C8B-B14F-4D97-AF65-F5344CB8AC3E}">
        <p14:creationId xmlns:p14="http://schemas.microsoft.com/office/powerpoint/2010/main" val="668664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FDEC4D9-0AF3-0A4F-8BE5-7B908DD46A72}" type="slidenum">
              <a:rPr lang="sv-SE" smtClean="0"/>
              <a:t>38</a:t>
            </a:fld>
            <a:endParaRPr lang="sv-SE"/>
          </a:p>
        </p:txBody>
      </p:sp>
    </p:spTree>
    <p:extLst>
      <p:ext uri="{BB962C8B-B14F-4D97-AF65-F5344CB8AC3E}">
        <p14:creationId xmlns:p14="http://schemas.microsoft.com/office/powerpoint/2010/main" val="13073083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FDEC4D9-0AF3-0A4F-8BE5-7B908DD46A72}" type="slidenum">
              <a:rPr lang="sv-SE" smtClean="0"/>
              <a:t>40</a:t>
            </a:fld>
            <a:endParaRPr lang="sv-SE"/>
          </a:p>
        </p:txBody>
      </p:sp>
    </p:spTree>
    <p:extLst>
      <p:ext uri="{BB962C8B-B14F-4D97-AF65-F5344CB8AC3E}">
        <p14:creationId xmlns:p14="http://schemas.microsoft.com/office/powerpoint/2010/main" val="11134272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FDEC4D9-0AF3-0A4F-8BE5-7B908DD46A72}" type="slidenum">
              <a:rPr lang="sv-SE" smtClean="0"/>
              <a:t>41</a:t>
            </a:fld>
            <a:endParaRPr lang="sv-SE"/>
          </a:p>
        </p:txBody>
      </p:sp>
    </p:spTree>
    <p:extLst>
      <p:ext uri="{BB962C8B-B14F-4D97-AF65-F5344CB8AC3E}">
        <p14:creationId xmlns:p14="http://schemas.microsoft.com/office/powerpoint/2010/main" val="31935901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FDEC4D9-0AF3-0A4F-8BE5-7B908DD46A72}" type="slidenum">
              <a:rPr lang="sv-SE" smtClean="0"/>
              <a:t>42</a:t>
            </a:fld>
            <a:endParaRPr lang="sv-SE"/>
          </a:p>
        </p:txBody>
      </p:sp>
    </p:spTree>
    <p:extLst>
      <p:ext uri="{BB962C8B-B14F-4D97-AF65-F5344CB8AC3E}">
        <p14:creationId xmlns:p14="http://schemas.microsoft.com/office/powerpoint/2010/main" val="27968198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FDEC4D9-0AF3-0A4F-8BE5-7B908DD46A72}" type="slidenum">
              <a:rPr lang="sv-SE" smtClean="0"/>
              <a:t>43</a:t>
            </a:fld>
            <a:endParaRPr lang="sv-SE"/>
          </a:p>
        </p:txBody>
      </p:sp>
    </p:spTree>
    <p:extLst>
      <p:ext uri="{BB962C8B-B14F-4D97-AF65-F5344CB8AC3E}">
        <p14:creationId xmlns:p14="http://schemas.microsoft.com/office/powerpoint/2010/main" val="16168869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FDEC4D9-0AF3-0A4F-8BE5-7B908DD46A72}" type="slidenum">
              <a:rPr lang="sv-SE" smtClean="0"/>
              <a:t>45</a:t>
            </a:fld>
            <a:endParaRPr lang="sv-SE"/>
          </a:p>
        </p:txBody>
      </p:sp>
    </p:spTree>
    <p:extLst>
      <p:ext uri="{BB962C8B-B14F-4D97-AF65-F5344CB8AC3E}">
        <p14:creationId xmlns:p14="http://schemas.microsoft.com/office/powerpoint/2010/main" val="1769558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FDEC4D9-0AF3-0A4F-8BE5-7B908DD46A72}" type="slidenum">
              <a:rPr lang="sv-SE" smtClean="0"/>
              <a:t>6</a:t>
            </a:fld>
            <a:endParaRPr lang="sv-SE"/>
          </a:p>
        </p:txBody>
      </p:sp>
    </p:spTree>
    <p:extLst>
      <p:ext uri="{BB962C8B-B14F-4D97-AF65-F5344CB8AC3E}">
        <p14:creationId xmlns:p14="http://schemas.microsoft.com/office/powerpoint/2010/main" val="33949622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FDEC4D9-0AF3-0A4F-8BE5-7B908DD46A72}" type="slidenum">
              <a:rPr lang="sv-SE" smtClean="0"/>
              <a:t>48</a:t>
            </a:fld>
            <a:endParaRPr lang="sv-SE"/>
          </a:p>
        </p:txBody>
      </p:sp>
    </p:spTree>
    <p:extLst>
      <p:ext uri="{BB962C8B-B14F-4D97-AF65-F5344CB8AC3E}">
        <p14:creationId xmlns:p14="http://schemas.microsoft.com/office/powerpoint/2010/main" val="15743837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 </a:t>
            </a:r>
          </a:p>
        </p:txBody>
      </p:sp>
      <p:sp>
        <p:nvSpPr>
          <p:cNvPr id="4" name="Platshållare för bildnummer 3"/>
          <p:cNvSpPr>
            <a:spLocks noGrp="1"/>
          </p:cNvSpPr>
          <p:nvPr>
            <p:ph type="sldNum" sz="quarter" idx="5"/>
          </p:nvPr>
        </p:nvSpPr>
        <p:spPr/>
        <p:txBody>
          <a:bodyPr/>
          <a:lstStyle/>
          <a:p>
            <a:fld id="{9FDEC4D9-0AF3-0A4F-8BE5-7B908DD46A72}" type="slidenum">
              <a:rPr lang="sv-SE" smtClean="0"/>
              <a:t>49</a:t>
            </a:fld>
            <a:endParaRPr lang="sv-SE"/>
          </a:p>
        </p:txBody>
      </p:sp>
    </p:spTree>
    <p:extLst>
      <p:ext uri="{BB962C8B-B14F-4D97-AF65-F5344CB8AC3E}">
        <p14:creationId xmlns:p14="http://schemas.microsoft.com/office/powerpoint/2010/main" val="14393667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FDEC4D9-0AF3-0A4F-8BE5-7B908DD46A72}" type="slidenum">
              <a:rPr lang="sv-SE" smtClean="0"/>
              <a:t>51</a:t>
            </a:fld>
            <a:endParaRPr lang="sv-SE"/>
          </a:p>
        </p:txBody>
      </p:sp>
    </p:spTree>
    <p:extLst>
      <p:ext uri="{BB962C8B-B14F-4D97-AF65-F5344CB8AC3E}">
        <p14:creationId xmlns:p14="http://schemas.microsoft.com/office/powerpoint/2010/main" val="755057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FDEC4D9-0AF3-0A4F-8BE5-7B908DD46A72}" type="slidenum">
              <a:rPr lang="sv-SE" smtClean="0"/>
              <a:t>8</a:t>
            </a:fld>
            <a:endParaRPr lang="sv-SE"/>
          </a:p>
        </p:txBody>
      </p:sp>
    </p:spTree>
    <p:extLst>
      <p:ext uri="{BB962C8B-B14F-4D97-AF65-F5344CB8AC3E}">
        <p14:creationId xmlns:p14="http://schemas.microsoft.com/office/powerpoint/2010/main" val="901607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FDEC4D9-0AF3-0A4F-8BE5-7B908DD46A72}" type="slidenum">
              <a:rPr lang="sv-SE" smtClean="0"/>
              <a:t>9</a:t>
            </a:fld>
            <a:endParaRPr lang="sv-SE"/>
          </a:p>
        </p:txBody>
      </p:sp>
    </p:spTree>
    <p:extLst>
      <p:ext uri="{BB962C8B-B14F-4D97-AF65-F5344CB8AC3E}">
        <p14:creationId xmlns:p14="http://schemas.microsoft.com/office/powerpoint/2010/main" val="2702145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FDEC4D9-0AF3-0A4F-8BE5-7B908DD46A72}" type="slidenum">
              <a:rPr lang="sv-SE" smtClean="0"/>
              <a:t>10</a:t>
            </a:fld>
            <a:endParaRPr lang="sv-SE"/>
          </a:p>
        </p:txBody>
      </p:sp>
    </p:spTree>
    <p:extLst>
      <p:ext uri="{BB962C8B-B14F-4D97-AF65-F5344CB8AC3E}">
        <p14:creationId xmlns:p14="http://schemas.microsoft.com/office/powerpoint/2010/main" val="2541012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5"/>
          </p:nvPr>
        </p:nvSpPr>
        <p:spPr/>
        <p:txBody>
          <a:bodyPr/>
          <a:lstStyle/>
          <a:p>
            <a:fld id="{9FDEC4D9-0AF3-0A4F-8BE5-7B908DD46A72}" type="slidenum">
              <a:rPr lang="sv-SE" smtClean="0"/>
              <a:t>11</a:t>
            </a:fld>
            <a:endParaRPr lang="sv-SE"/>
          </a:p>
        </p:txBody>
      </p:sp>
    </p:spTree>
    <p:extLst>
      <p:ext uri="{BB962C8B-B14F-4D97-AF65-F5344CB8AC3E}">
        <p14:creationId xmlns:p14="http://schemas.microsoft.com/office/powerpoint/2010/main" val="3831141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FDEC4D9-0AF3-0A4F-8BE5-7B908DD46A72}" type="slidenum">
              <a:rPr lang="sv-SE" smtClean="0"/>
              <a:t>12</a:t>
            </a:fld>
            <a:endParaRPr lang="sv-SE"/>
          </a:p>
        </p:txBody>
      </p:sp>
    </p:spTree>
    <p:extLst>
      <p:ext uri="{BB962C8B-B14F-4D97-AF65-F5344CB8AC3E}">
        <p14:creationId xmlns:p14="http://schemas.microsoft.com/office/powerpoint/2010/main" val="1417762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sv-SE"/>
              <a:t>Klicka här för att ändra mall för rubrikformat</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US" dirty="0"/>
          </a:p>
        </p:txBody>
      </p:sp>
      <p:sp>
        <p:nvSpPr>
          <p:cNvPr id="4" name="Date Placeholder 3"/>
          <p:cNvSpPr>
            <a:spLocks noGrp="1"/>
          </p:cNvSpPr>
          <p:nvPr>
            <p:ph type="dt" sz="half" idx="10"/>
          </p:nvPr>
        </p:nvSpPr>
        <p:spPr/>
        <p:txBody>
          <a:bodyPr/>
          <a:lstStyle/>
          <a:p>
            <a:fld id="{668178EE-E634-1F48-A8BB-EE032990740F}" type="datetimeFigureOut">
              <a:rPr lang="sv-SE" smtClean="0"/>
              <a:t>2022-04-27</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C6386A76-13BE-EE4A-8627-871E9DD2AAFB}" type="slidenum">
              <a:rPr lang="sv-SE" smtClean="0"/>
              <a:t>‹#›</a:t>
            </a:fld>
            <a:endParaRPr lang="sv-SE"/>
          </a:p>
        </p:txBody>
      </p:sp>
    </p:spTree>
    <p:extLst>
      <p:ext uri="{BB962C8B-B14F-4D97-AF65-F5344CB8AC3E}">
        <p14:creationId xmlns:p14="http://schemas.microsoft.com/office/powerpoint/2010/main" val="3547228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sv-SE"/>
              <a:t>Klicka här för att ändra mall för rubrikformat</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
Nivå två
Nivå tre
Nivå fyra
Nivå fem</a:t>
            </a:r>
            <a:endParaRPr lang="en-US" dirty="0"/>
          </a:p>
        </p:txBody>
      </p:sp>
      <p:sp>
        <p:nvSpPr>
          <p:cNvPr id="5" name="Date Placeholder 4"/>
          <p:cNvSpPr>
            <a:spLocks noGrp="1"/>
          </p:cNvSpPr>
          <p:nvPr>
            <p:ph type="dt" sz="half" idx="10"/>
          </p:nvPr>
        </p:nvSpPr>
        <p:spPr/>
        <p:txBody>
          <a:bodyPr/>
          <a:lstStyle/>
          <a:p>
            <a:fld id="{668178EE-E634-1F48-A8BB-EE032990740F}" type="datetimeFigureOut">
              <a:rPr lang="sv-SE" smtClean="0"/>
              <a:t>2022-04-27</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C6386A76-13BE-EE4A-8627-871E9DD2AAFB}" type="slidenum">
              <a:rPr lang="sv-SE" smtClean="0"/>
              <a:t>‹#›</a:t>
            </a:fld>
            <a:endParaRPr lang="sv-SE"/>
          </a:p>
        </p:txBody>
      </p:sp>
    </p:spTree>
    <p:extLst>
      <p:ext uri="{BB962C8B-B14F-4D97-AF65-F5344CB8AC3E}">
        <p14:creationId xmlns:p14="http://schemas.microsoft.com/office/powerpoint/2010/main" val="1175288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Vertical Text Placeholder 2"/>
          <p:cNvSpPr>
            <a:spLocks noGrp="1"/>
          </p:cNvSpPr>
          <p:nvPr>
            <p:ph type="body" orient="vert" idx="1"/>
          </p:nvPr>
        </p:nvSpPr>
        <p:spPr/>
        <p:txBody>
          <a:bodyPr vert="eaVert"/>
          <a:lstStyle/>
          <a:p>
            <a:pPr lvl="0"/>
            <a:r>
              <a:rPr lang="sv-SE"/>
              <a:t>Redigera format för bakgrundstext
Nivå två
Nivå tre
Nivå fyra
Nivå fem</a:t>
            </a:r>
            <a:endParaRPr lang="en-US" dirty="0"/>
          </a:p>
        </p:txBody>
      </p:sp>
      <p:sp>
        <p:nvSpPr>
          <p:cNvPr id="4" name="Date Placeholder 3"/>
          <p:cNvSpPr>
            <a:spLocks noGrp="1"/>
          </p:cNvSpPr>
          <p:nvPr>
            <p:ph type="dt" sz="half" idx="10"/>
          </p:nvPr>
        </p:nvSpPr>
        <p:spPr/>
        <p:txBody>
          <a:bodyPr/>
          <a:lstStyle/>
          <a:p>
            <a:fld id="{668178EE-E634-1F48-A8BB-EE032990740F}" type="datetimeFigureOut">
              <a:rPr lang="sv-SE" smtClean="0"/>
              <a:t>2022-04-27</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C6386A76-13BE-EE4A-8627-871E9DD2AAFB}" type="slidenum">
              <a:rPr lang="sv-SE" smtClean="0"/>
              <a:t>‹#›</a:t>
            </a:fld>
            <a:endParaRPr lang="sv-SE"/>
          </a:p>
        </p:txBody>
      </p:sp>
    </p:spTree>
    <p:extLst>
      <p:ext uri="{BB962C8B-B14F-4D97-AF65-F5344CB8AC3E}">
        <p14:creationId xmlns:p14="http://schemas.microsoft.com/office/powerpoint/2010/main" val="21463323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sv-SE"/>
              <a:t>Klicka här för att ändra mall för rubrikformat</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sv-SE"/>
              <a:t>Redigera format för bakgrundstext
Nivå två
Nivå tre
Nivå fyra
Nivå fem</a:t>
            </a:r>
            <a:endParaRPr lang="en-US" dirty="0"/>
          </a:p>
        </p:txBody>
      </p:sp>
      <p:sp>
        <p:nvSpPr>
          <p:cNvPr id="4" name="Date Placeholder 3"/>
          <p:cNvSpPr>
            <a:spLocks noGrp="1"/>
          </p:cNvSpPr>
          <p:nvPr>
            <p:ph type="dt" sz="half" idx="10"/>
          </p:nvPr>
        </p:nvSpPr>
        <p:spPr/>
        <p:txBody>
          <a:bodyPr/>
          <a:lstStyle/>
          <a:p>
            <a:fld id="{668178EE-E634-1F48-A8BB-EE032990740F}" type="datetimeFigureOut">
              <a:rPr lang="sv-SE" smtClean="0"/>
              <a:t>2022-04-27</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C6386A76-13BE-EE4A-8627-871E9DD2AAFB}" type="slidenum">
              <a:rPr lang="sv-SE" smtClean="0"/>
              <a:t>‹#›</a:t>
            </a:fld>
            <a:endParaRPr lang="sv-SE"/>
          </a:p>
        </p:txBody>
      </p:sp>
    </p:spTree>
    <p:extLst>
      <p:ext uri="{BB962C8B-B14F-4D97-AF65-F5344CB8AC3E}">
        <p14:creationId xmlns:p14="http://schemas.microsoft.com/office/powerpoint/2010/main" val="3082994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67334C6-E1C8-E44E-BF8A-96EE051E3755}"/>
              </a:ext>
            </a:extLst>
          </p:cNvPr>
          <p:cNvSpPr>
            <a:spLocks noGrp="1"/>
          </p:cNvSpPr>
          <p:nvPr>
            <p:ph type="ctrTitle"/>
          </p:nvPr>
        </p:nvSpPr>
        <p:spPr>
          <a:xfrm>
            <a:off x="1143000" y="1122363"/>
            <a:ext cx="6858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A9C43D48-BC11-6B48-907E-0354995DE9C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E4B25D53-9FF1-C140-8D5D-9D8AC8E0CD02}"/>
              </a:ext>
            </a:extLst>
          </p:cNvPr>
          <p:cNvSpPr>
            <a:spLocks noGrp="1"/>
          </p:cNvSpPr>
          <p:nvPr>
            <p:ph type="dt" sz="half" idx="10"/>
          </p:nvPr>
        </p:nvSpPr>
        <p:spPr/>
        <p:txBody>
          <a:bodyPr/>
          <a:lstStyle/>
          <a:p>
            <a:fld id="{2315133A-BF69-424D-9637-F589B16A6DAB}" type="datetimeFigureOut">
              <a:rPr lang="sv-SE" smtClean="0"/>
              <a:t>2022-04-27</a:t>
            </a:fld>
            <a:endParaRPr lang="sv-SE"/>
          </a:p>
        </p:txBody>
      </p:sp>
      <p:sp>
        <p:nvSpPr>
          <p:cNvPr id="5" name="Platshållare för sidfot 4">
            <a:extLst>
              <a:ext uri="{FF2B5EF4-FFF2-40B4-BE49-F238E27FC236}">
                <a16:creationId xmlns:a16="http://schemas.microsoft.com/office/drawing/2014/main" id="{753E2EE6-5F75-9D47-AF2C-897BE8C6FFA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5C2AD213-1078-2B4B-9412-BF8A8DF3FE96}"/>
              </a:ext>
            </a:extLst>
          </p:cNvPr>
          <p:cNvSpPr>
            <a:spLocks noGrp="1"/>
          </p:cNvSpPr>
          <p:nvPr>
            <p:ph type="sldNum" sz="quarter" idx="12"/>
          </p:nvPr>
        </p:nvSpPr>
        <p:spPr/>
        <p:txBody>
          <a:bodyPr/>
          <a:lstStyle/>
          <a:p>
            <a:fld id="{F46F23AF-7638-D34A-A996-755F1A273C4D}" type="slidenum">
              <a:rPr lang="sv-SE" smtClean="0"/>
              <a:t>‹#›</a:t>
            </a:fld>
            <a:endParaRPr lang="sv-SE"/>
          </a:p>
        </p:txBody>
      </p:sp>
    </p:spTree>
    <p:extLst>
      <p:ext uri="{BB962C8B-B14F-4D97-AF65-F5344CB8AC3E}">
        <p14:creationId xmlns:p14="http://schemas.microsoft.com/office/powerpoint/2010/main" val="240161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6C490D6-B2D9-7949-BACC-16C2EF372615}"/>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363C291-2717-CF46-B721-DFC061B944B6}"/>
              </a:ext>
            </a:extLst>
          </p:cNvPr>
          <p:cNvSpPr>
            <a:spLocks noGrp="1"/>
          </p:cNvSpPr>
          <p:nvPr>
            <p:ph idx="1"/>
          </p:nvPr>
        </p:nvSpPr>
        <p:spPr/>
        <p:txBody>
          <a:bodyPr/>
          <a:lstStyle/>
          <a:p>
            <a:r>
              <a:rPr lang="sv-SE"/>
              <a:t>Redigera format för bakgrundstext
Nivå två
Nivå tre
Nivå fyra
Nivå fem</a:t>
            </a:r>
          </a:p>
        </p:txBody>
      </p:sp>
      <p:sp>
        <p:nvSpPr>
          <p:cNvPr id="4" name="Platshållare för datum 3">
            <a:extLst>
              <a:ext uri="{FF2B5EF4-FFF2-40B4-BE49-F238E27FC236}">
                <a16:creationId xmlns:a16="http://schemas.microsoft.com/office/drawing/2014/main" id="{E5864671-5ADB-A24E-8031-B76E29E3F086}"/>
              </a:ext>
            </a:extLst>
          </p:cNvPr>
          <p:cNvSpPr>
            <a:spLocks noGrp="1"/>
          </p:cNvSpPr>
          <p:nvPr>
            <p:ph type="dt" sz="half" idx="10"/>
          </p:nvPr>
        </p:nvSpPr>
        <p:spPr/>
        <p:txBody>
          <a:bodyPr/>
          <a:lstStyle/>
          <a:p>
            <a:fld id="{2315133A-BF69-424D-9637-F589B16A6DAB}" type="datetimeFigureOut">
              <a:rPr lang="sv-SE" smtClean="0"/>
              <a:t>2022-04-27</a:t>
            </a:fld>
            <a:endParaRPr lang="sv-SE"/>
          </a:p>
        </p:txBody>
      </p:sp>
      <p:sp>
        <p:nvSpPr>
          <p:cNvPr id="5" name="Platshållare för sidfot 4">
            <a:extLst>
              <a:ext uri="{FF2B5EF4-FFF2-40B4-BE49-F238E27FC236}">
                <a16:creationId xmlns:a16="http://schemas.microsoft.com/office/drawing/2014/main" id="{677C5B0B-EB57-F54A-A73C-3D2554B10A7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7424FCDD-9547-5C42-B380-F3A0A5A3DD2C}"/>
              </a:ext>
            </a:extLst>
          </p:cNvPr>
          <p:cNvSpPr>
            <a:spLocks noGrp="1"/>
          </p:cNvSpPr>
          <p:nvPr>
            <p:ph type="sldNum" sz="quarter" idx="12"/>
          </p:nvPr>
        </p:nvSpPr>
        <p:spPr/>
        <p:txBody>
          <a:bodyPr/>
          <a:lstStyle/>
          <a:p>
            <a:fld id="{F46F23AF-7638-D34A-A996-755F1A273C4D}" type="slidenum">
              <a:rPr lang="sv-SE" smtClean="0"/>
              <a:t>‹#›</a:t>
            </a:fld>
            <a:endParaRPr lang="sv-SE"/>
          </a:p>
        </p:txBody>
      </p:sp>
    </p:spTree>
    <p:extLst>
      <p:ext uri="{BB962C8B-B14F-4D97-AF65-F5344CB8AC3E}">
        <p14:creationId xmlns:p14="http://schemas.microsoft.com/office/powerpoint/2010/main" val="3322741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D05B6FD-93EE-0C4F-BCC5-EC77367BC78A}"/>
              </a:ext>
            </a:extLst>
          </p:cNvPr>
          <p:cNvSpPr>
            <a:spLocks noGrp="1"/>
          </p:cNvSpPr>
          <p:nvPr>
            <p:ph type="title"/>
          </p:nvPr>
        </p:nvSpPr>
        <p:spPr>
          <a:xfrm>
            <a:off x="623888" y="1709738"/>
            <a:ext cx="78867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ACE8558D-20CA-1544-A298-4FC9F2439857}"/>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sv-SE"/>
              <a:t>Redigera format för bakgrundstext
Nivå två
Nivå tre
Nivå fyra
Nivå fem</a:t>
            </a:r>
          </a:p>
        </p:txBody>
      </p:sp>
      <p:sp>
        <p:nvSpPr>
          <p:cNvPr id="4" name="Platshållare för datum 3">
            <a:extLst>
              <a:ext uri="{FF2B5EF4-FFF2-40B4-BE49-F238E27FC236}">
                <a16:creationId xmlns:a16="http://schemas.microsoft.com/office/drawing/2014/main" id="{BE7F4C06-F5BB-024B-B3BE-7ADB3FD0A19B}"/>
              </a:ext>
            </a:extLst>
          </p:cNvPr>
          <p:cNvSpPr>
            <a:spLocks noGrp="1"/>
          </p:cNvSpPr>
          <p:nvPr>
            <p:ph type="dt" sz="half" idx="10"/>
          </p:nvPr>
        </p:nvSpPr>
        <p:spPr/>
        <p:txBody>
          <a:bodyPr/>
          <a:lstStyle/>
          <a:p>
            <a:fld id="{2315133A-BF69-424D-9637-F589B16A6DAB}" type="datetimeFigureOut">
              <a:rPr lang="sv-SE" smtClean="0"/>
              <a:t>2022-04-27</a:t>
            </a:fld>
            <a:endParaRPr lang="sv-SE"/>
          </a:p>
        </p:txBody>
      </p:sp>
      <p:sp>
        <p:nvSpPr>
          <p:cNvPr id="5" name="Platshållare för sidfot 4">
            <a:extLst>
              <a:ext uri="{FF2B5EF4-FFF2-40B4-BE49-F238E27FC236}">
                <a16:creationId xmlns:a16="http://schemas.microsoft.com/office/drawing/2014/main" id="{5A0C8862-A115-A74A-A8C7-31BDF21EC12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18407565-5A45-7C44-957F-4A8CB8663287}"/>
              </a:ext>
            </a:extLst>
          </p:cNvPr>
          <p:cNvSpPr>
            <a:spLocks noGrp="1"/>
          </p:cNvSpPr>
          <p:nvPr>
            <p:ph type="sldNum" sz="quarter" idx="12"/>
          </p:nvPr>
        </p:nvSpPr>
        <p:spPr/>
        <p:txBody>
          <a:bodyPr/>
          <a:lstStyle/>
          <a:p>
            <a:fld id="{F46F23AF-7638-D34A-A996-755F1A273C4D}" type="slidenum">
              <a:rPr lang="sv-SE" smtClean="0"/>
              <a:t>‹#›</a:t>
            </a:fld>
            <a:endParaRPr lang="sv-SE"/>
          </a:p>
        </p:txBody>
      </p:sp>
    </p:spTree>
    <p:extLst>
      <p:ext uri="{BB962C8B-B14F-4D97-AF65-F5344CB8AC3E}">
        <p14:creationId xmlns:p14="http://schemas.microsoft.com/office/powerpoint/2010/main" val="753590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26150C-0BF5-CD44-B9BD-9C543E263B03}"/>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54CA58D7-5602-F341-B809-9A702626466A}"/>
              </a:ext>
            </a:extLst>
          </p:cNvPr>
          <p:cNvSpPr>
            <a:spLocks noGrp="1"/>
          </p:cNvSpPr>
          <p:nvPr>
            <p:ph sz="half" idx="1"/>
          </p:nvPr>
        </p:nvSpPr>
        <p:spPr>
          <a:xfrm>
            <a:off x="628650" y="1825625"/>
            <a:ext cx="3867150" cy="4351338"/>
          </a:xfrm>
        </p:spPr>
        <p:txBody>
          <a:bodyPr/>
          <a:lstStyle/>
          <a:p>
            <a:r>
              <a:rPr lang="sv-SE"/>
              <a:t>Redigera format för bakgrundstext
Nivå två
Nivå tre
Nivå fyra
Nivå fem</a:t>
            </a:r>
          </a:p>
        </p:txBody>
      </p:sp>
      <p:sp>
        <p:nvSpPr>
          <p:cNvPr id="4" name="Platshållare för innehåll 3">
            <a:extLst>
              <a:ext uri="{FF2B5EF4-FFF2-40B4-BE49-F238E27FC236}">
                <a16:creationId xmlns:a16="http://schemas.microsoft.com/office/drawing/2014/main" id="{06449177-27BB-7341-9B7F-AC24896AB3F4}"/>
              </a:ext>
            </a:extLst>
          </p:cNvPr>
          <p:cNvSpPr>
            <a:spLocks noGrp="1"/>
          </p:cNvSpPr>
          <p:nvPr>
            <p:ph sz="half" idx="2"/>
          </p:nvPr>
        </p:nvSpPr>
        <p:spPr>
          <a:xfrm>
            <a:off x="4648200" y="1825625"/>
            <a:ext cx="3867150" cy="4351338"/>
          </a:xfrm>
        </p:spPr>
        <p:txBody>
          <a:bodyPr/>
          <a:lstStyle/>
          <a:p>
            <a:r>
              <a:rPr lang="sv-SE"/>
              <a:t>Redigera format för bakgrundstext
Nivå två
Nivå tre
Nivå fyra
Nivå fem</a:t>
            </a:r>
          </a:p>
        </p:txBody>
      </p:sp>
      <p:sp>
        <p:nvSpPr>
          <p:cNvPr id="5" name="Platshållare för datum 4">
            <a:extLst>
              <a:ext uri="{FF2B5EF4-FFF2-40B4-BE49-F238E27FC236}">
                <a16:creationId xmlns:a16="http://schemas.microsoft.com/office/drawing/2014/main" id="{45CFE4F9-9E4A-B846-B084-092CC616DE3D}"/>
              </a:ext>
            </a:extLst>
          </p:cNvPr>
          <p:cNvSpPr>
            <a:spLocks noGrp="1"/>
          </p:cNvSpPr>
          <p:nvPr>
            <p:ph type="dt" sz="half" idx="10"/>
          </p:nvPr>
        </p:nvSpPr>
        <p:spPr/>
        <p:txBody>
          <a:bodyPr/>
          <a:lstStyle/>
          <a:p>
            <a:fld id="{2315133A-BF69-424D-9637-F589B16A6DAB}" type="datetimeFigureOut">
              <a:rPr lang="sv-SE" smtClean="0"/>
              <a:t>2022-04-27</a:t>
            </a:fld>
            <a:endParaRPr lang="sv-SE"/>
          </a:p>
        </p:txBody>
      </p:sp>
      <p:sp>
        <p:nvSpPr>
          <p:cNvPr id="6" name="Platshållare för sidfot 5">
            <a:extLst>
              <a:ext uri="{FF2B5EF4-FFF2-40B4-BE49-F238E27FC236}">
                <a16:creationId xmlns:a16="http://schemas.microsoft.com/office/drawing/2014/main" id="{C4A497A2-7BF4-1041-A048-89199A550A2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A87F0BEF-5F5E-8043-BAE3-1A20D2A4970C}"/>
              </a:ext>
            </a:extLst>
          </p:cNvPr>
          <p:cNvSpPr>
            <a:spLocks noGrp="1"/>
          </p:cNvSpPr>
          <p:nvPr>
            <p:ph type="sldNum" sz="quarter" idx="12"/>
          </p:nvPr>
        </p:nvSpPr>
        <p:spPr/>
        <p:txBody>
          <a:bodyPr/>
          <a:lstStyle/>
          <a:p>
            <a:fld id="{F46F23AF-7638-D34A-A996-755F1A273C4D}" type="slidenum">
              <a:rPr lang="sv-SE" smtClean="0"/>
              <a:t>‹#›</a:t>
            </a:fld>
            <a:endParaRPr lang="sv-SE"/>
          </a:p>
        </p:txBody>
      </p:sp>
    </p:spTree>
    <p:extLst>
      <p:ext uri="{BB962C8B-B14F-4D97-AF65-F5344CB8AC3E}">
        <p14:creationId xmlns:p14="http://schemas.microsoft.com/office/powerpoint/2010/main" val="31189716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5F28989-524F-B645-8EE5-C604B6CD2526}"/>
              </a:ext>
            </a:extLst>
          </p:cNvPr>
          <p:cNvSpPr>
            <a:spLocks noGrp="1"/>
          </p:cNvSpPr>
          <p:nvPr>
            <p:ph type="title"/>
          </p:nvPr>
        </p:nvSpPr>
        <p:spPr>
          <a:xfrm>
            <a:off x="630238" y="365125"/>
            <a:ext cx="78867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8DABA0BB-77C3-A74D-9805-12A76CE046E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sv-SE"/>
              <a:t>Redigera format för bakgrundstext
Nivå två
Nivå tre
Nivå fyra
Nivå fem</a:t>
            </a:r>
          </a:p>
        </p:txBody>
      </p:sp>
      <p:sp>
        <p:nvSpPr>
          <p:cNvPr id="4" name="Platshållare för innehåll 3">
            <a:extLst>
              <a:ext uri="{FF2B5EF4-FFF2-40B4-BE49-F238E27FC236}">
                <a16:creationId xmlns:a16="http://schemas.microsoft.com/office/drawing/2014/main" id="{6374762B-198C-2C4F-A4B2-DCF4212FD7B9}"/>
              </a:ext>
            </a:extLst>
          </p:cNvPr>
          <p:cNvSpPr>
            <a:spLocks noGrp="1"/>
          </p:cNvSpPr>
          <p:nvPr>
            <p:ph sz="half" idx="2"/>
          </p:nvPr>
        </p:nvSpPr>
        <p:spPr>
          <a:xfrm>
            <a:off x="630238" y="2505075"/>
            <a:ext cx="3868737" cy="3684588"/>
          </a:xfrm>
        </p:spPr>
        <p:txBody>
          <a:bodyPr/>
          <a:lstStyle/>
          <a:p>
            <a:r>
              <a:rPr lang="sv-SE"/>
              <a:t>Redigera format för bakgrundstext
Nivå två
Nivå tre
Nivå fyra
Nivå fem</a:t>
            </a:r>
          </a:p>
        </p:txBody>
      </p:sp>
      <p:sp>
        <p:nvSpPr>
          <p:cNvPr id="5" name="Platshållare för text 4">
            <a:extLst>
              <a:ext uri="{FF2B5EF4-FFF2-40B4-BE49-F238E27FC236}">
                <a16:creationId xmlns:a16="http://schemas.microsoft.com/office/drawing/2014/main" id="{A83D4564-0FF9-4A41-92AD-991DCBFB62C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sv-SE"/>
              <a:t>Redigera format för bakgrundstext
Nivå två
Nivå tre
Nivå fyra
Nivå fem</a:t>
            </a:r>
          </a:p>
        </p:txBody>
      </p:sp>
      <p:sp>
        <p:nvSpPr>
          <p:cNvPr id="6" name="Platshållare för innehåll 5">
            <a:extLst>
              <a:ext uri="{FF2B5EF4-FFF2-40B4-BE49-F238E27FC236}">
                <a16:creationId xmlns:a16="http://schemas.microsoft.com/office/drawing/2014/main" id="{3084B7C8-87D7-6C4E-9739-39AE85C3B4AA}"/>
              </a:ext>
            </a:extLst>
          </p:cNvPr>
          <p:cNvSpPr>
            <a:spLocks noGrp="1"/>
          </p:cNvSpPr>
          <p:nvPr>
            <p:ph sz="quarter" idx="4"/>
          </p:nvPr>
        </p:nvSpPr>
        <p:spPr>
          <a:xfrm>
            <a:off x="4629150" y="2505075"/>
            <a:ext cx="3887788" cy="3684588"/>
          </a:xfrm>
        </p:spPr>
        <p:txBody>
          <a:bodyPr/>
          <a:lstStyle/>
          <a:p>
            <a:r>
              <a:rPr lang="sv-SE"/>
              <a:t>Redigera format för bakgrundstext
Nivå två
Nivå tre
Nivå fyra
Nivå fem</a:t>
            </a:r>
          </a:p>
        </p:txBody>
      </p:sp>
      <p:sp>
        <p:nvSpPr>
          <p:cNvPr id="7" name="Platshållare för datum 6">
            <a:extLst>
              <a:ext uri="{FF2B5EF4-FFF2-40B4-BE49-F238E27FC236}">
                <a16:creationId xmlns:a16="http://schemas.microsoft.com/office/drawing/2014/main" id="{2710BEA6-7324-2E4A-9AD5-627259F4BA7F}"/>
              </a:ext>
            </a:extLst>
          </p:cNvPr>
          <p:cNvSpPr>
            <a:spLocks noGrp="1"/>
          </p:cNvSpPr>
          <p:nvPr>
            <p:ph type="dt" sz="half" idx="10"/>
          </p:nvPr>
        </p:nvSpPr>
        <p:spPr/>
        <p:txBody>
          <a:bodyPr/>
          <a:lstStyle/>
          <a:p>
            <a:fld id="{2315133A-BF69-424D-9637-F589B16A6DAB}" type="datetimeFigureOut">
              <a:rPr lang="sv-SE" smtClean="0"/>
              <a:t>2022-04-27</a:t>
            </a:fld>
            <a:endParaRPr lang="sv-SE"/>
          </a:p>
        </p:txBody>
      </p:sp>
      <p:sp>
        <p:nvSpPr>
          <p:cNvPr id="8" name="Platshållare för sidfot 7">
            <a:extLst>
              <a:ext uri="{FF2B5EF4-FFF2-40B4-BE49-F238E27FC236}">
                <a16:creationId xmlns:a16="http://schemas.microsoft.com/office/drawing/2014/main" id="{B90A0EC6-C442-DE4E-A5C4-CF555BC2781D}"/>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6343E9C5-3AF0-884F-B024-0E60721A2C34}"/>
              </a:ext>
            </a:extLst>
          </p:cNvPr>
          <p:cNvSpPr>
            <a:spLocks noGrp="1"/>
          </p:cNvSpPr>
          <p:nvPr>
            <p:ph type="sldNum" sz="quarter" idx="12"/>
          </p:nvPr>
        </p:nvSpPr>
        <p:spPr/>
        <p:txBody>
          <a:bodyPr/>
          <a:lstStyle/>
          <a:p>
            <a:fld id="{F46F23AF-7638-D34A-A996-755F1A273C4D}" type="slidenum">
              <a:rPr lang="sv-SE" smtClean="0"/>
              <a:t>‹#›</a:t>
            </a:fld>
            <a:endParaRPr lang="sv-SE"/>
          </a:p>
        </p:txBody>
      </p:sp>
    </p:spTree>
    <p:extLst>
      <p:ext uri="{BB962C8B-B14F-4D97-AF65-F5344CB8AC3E}">
        <p14:creationId xmlns:p14="http://schemas.microsoft.com/office/powerpoint/2010/main" val="7277865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E0C2A09-79FC-6845-84FA-699DC68D2E30}"/>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8356CB22-67E6-A445-BE5A-4DDD263103B0}"/>
              </a:ext>
            </a:extLst>
          </p:cNvPr>
          <p:cNvSpPr>
            <a:spLocks noGrp="1"/>
          </p:cNvSpPr>
          <p:nvPr>
            <p:ph type="dt" sz="half" idx="10"/>
          </p:nvPr>
        </p:nvSpPr>
        <p:spPr/>
        <p:txBody>
          <a:bodyPr/>
          <a:lstStyle/>
          <a:p>
            <a:fld id="{2315133A-BF69-424D-9637-F589B16A6DAB}" type="datetimeFigureOut">
              <a:rPr lang="sv-SE" smtClean="0"/>
              <a:t>2022-04-27</a:t>
            </a:fld>
            <a:endParaRPr lang="sv-SE"/>
          </a:p>
        </p:txBody>
      </p:sp>
      <p:sp>
        <p:nvSpPr>
          <p:cNvPr id="4" name="Platshållare för sidfot 3">
            <a:extLst>
              <a:ext uri="{FF2B5EF4-FFF2-40B4-BE49-F238E27FC236}">
                <a16:creationId xmlns:a16="http://schemas.microsoft.com/office/drawing/2014/main" id="{1BE831E5-9979-BF45-9869-194377FD8A6A}"/>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02BFC61E-67CC-7E49-8D29-85AA4F96EDC8}"/>
              </a:ext>
            </a:extLst>
          </p:cNvPr>
          <p:cNvSpPr>
            <a:spLocks noGrp="1"/>
          </p:cNvSpPr>
          <p:nvPr>
            <p:ph type="sldNum" sz="quarter" idx="12"/>
          </p:nvPr>
        </p:nvSpPr>
        <p:spPr/>
        <p:txBody>
          <a:bodyPr/>
          <a:lstStyle/>
          <a:p>
            <a:fld id="{F46F23AF-7638-D34A-A996-755F1A273C4D}" type="slidenum">
              <a:rPr lang="sv-SE" smtClean="0"/>
              <a:t>‹#›</a:t>
            </a:fld>
            <a:endParaRPr lang="sv-SE"/>
          </a:p>
        </p:txBody>
      </p:sp>
    </p:spTree>
    <p:extLst>
      <p:ext uri="{BB962C8B-B14F-4D97-AF65-F5344CB8AC3E}">
        <p14:creationId xmlns:p14="http://schemas.microsoft.com/office/powerpoint/2010/main" val="22736192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29597C73-E686-0D4D-AEBF-839ECAEC31FE}"/>
              </a:ext>
            </a:extLst>
          </p:cNvPr>
          <p:cNvSpPr>
            <a:spLocks noGrp="1"/>
          </p:cNvSpPr>
          <p:nvPr>
            <p:ph type="dt" sz="half" idx="10"/>
          </p:nvPr>
        </p:nvSpPr>
        <p:spPr/>
        <p:txBody>
          <a:bodyPr/>
          <a:lstStyle/>
          <a:p>
            <a:fld id="{2315133A-BF69-424D-9637-F589B16A6DAB}" type="datetimeFigureOut">
              <a:rPr lang="sv-SE" smtClean="0"/>
              <a:t>2022-04-27</a:t>
            </a:fld>
            <a:endParaRPr lang="sv-SE"/>
          </a:p>
        </p:txBody>
      </p:sp>
      <p:sp>
        <p:nvSpPr>
          <p:cNvPr id="3" name="Platshållare för sidfot 2">
            <a:extLst>
              <a:ext uri="{FF2B5EF4-FFF2-40B4-BE49-F238E27FC236}">
                <a16:creationId xmlns:a16="http://schemas.microsoft.com/office/drawing/2014/main" id="{75116145-DF66-DA49-909E-234188332916}"/>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47BF84F1-25B8-F04B-BC64-09EB04A7CF7E}"/>
              </a:ext>
            </a:extLst>
          </p:cNvPr>
          <p:cNvSpPr>
            <a:spLocks noGrp="1"/>
          </p:cNvSpPr>
          <p:nvPr>
            <p:ph type="sldNum" sz="quarter" idx="12"/>
          </p:nvPr>
        </p:nvSpPr>
        <p:spPr/>
        <p:txBody>
          <a:bodyPr/>
          <a:lstStyle/>
          <a:p>
            <a:fld id="{F46F23AF-7638-D34A-A996-755F1A273C4D}" type="slidenum">
              <a:rPr lang="sv-SE" smtClean="0"/>
              <a:t>‹#›</a:t>
            </a:fld>
            <a:endParaRPr lang="sv-SE"/>
          </a:p>
        </p:txBody>
      </p:sp>
    </p:spTree>
    <p:extLst>
      <p:ext uri="{BB962C8B-B14F-4D97-AF65-F5344CB8AC3E}">
        <p14:creationId xmlns:p14="http://schemas.microsoft.com/office/powerpoint/2010/main" val="3669435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Content Placeholder 2"/>
          <p:cNvSpPr>
            <a:spLocks noGrp="1"/>
          </p:cNvSpPr>
          <p:nvPr>
            <p:ph idx="1"/>
          </p:nvPr>
        </p:nvSpPr>
        <p:spPr/>
        <p:txBody>
          <a:bodyPr/>
          <a:lstStyle/>
          <a:p>
            <a:pPr lvl="0"/>
            <a:r>
              <a:rPr lang="sv-SE"/>
              <a:t>Redigera format för bakgrundstext
Nivå två
Nivå tre
Nivå fyra
Nivå fem</a:t>
            </a:r>
            <a:endParaRPr lang="en-US" dirty="0"/>
          </a:p>
        </p:txBody>
      </p:sp>
      <p:sp>
        <p:nvSpPr>
          <p:cNvPr id="4" name="Date Placeholder 3"/>
          <p:cNvSpPr>
            <a:spLocks noGrp="1"/>
          </p:cNvSpPr>
          <p:nvPr>
            <p:ph type="dt" sz="half" idx="10"/>
          </p:nvPr>
        </p:nvSpPr>
        <p:spPr/>
        <p:txBody>
          <a:bodyPr/>
          <a:lstStyle/>
          <a:p>
            <a:fld id="{668178EE-E634-1F48-A8BB-EE032990740F}" type="datetimeFigureOut">
              <a:rPr lang="sv-SE" smtClean="0"/>
              <a:t>2022-04-27</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C6386A76-13BE-EE4A-8627-871E9DD2AAFB}" type="slidenum">
              <a:rPr lang="sv-SE" smtClean="0"/>
              <a:t>‹#›</a:t>
            </a:fld>
            <a:endParaRPr lang="sv-SE"/>
          </a:p>
        </p:txBody>
      </p:sp>
    </p:spTree>
    <p:extLst>
      <p:ext uri="{BB962C8B-B14F-4D97-AF65-F5344CB8AC3E}">
        <p14:creationId xmlns:p14="http://schemas.microsoft.com/office/powerpoint/2010/main" val="17032381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FB7350C-EDF2-7B46-8E89-B8A46CC60E17}"/>
              </a:ext>
            </a:extLst>
          </p:cNvPr>
          <p:cNvSpPr>
            <a:spLocks noGrp="1"/>
          </p:cNvSpPr>
          <p:nvPr>
            <p:ph type="title"/>
          </p:nvPr>
        </p:nvSpPr>
        <p:spPr>
          <a:xfrm>
            <a:off x="630238" y="457200"/>
            <a:ext cx="2949575"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9B6D846-C76B-3F4D-956C-E2E2D6F37C58}"/>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sv-SE"/>
              <a:t>Redigera format för bakgrundstext
Nivå två
Nivå tre
Nivå fyra
Nivå fem</a:t>
            </a:r>
          </a:p>
        </p:txBody>
      </p:sp>
      <p:sp>
        <p:nvSpPr>
          <p:cNvPr id="4" name="Platshållare för text 3">
            <a:extLst>
              <a:ext uri="{FF2B5EF4-FFF2-40B4-BE49-F238E27FC236}">
                <a16:creationId xmlns:a16="http://schemas.microsoft.com/office/drawing/2014/main" id="{E74C9919-3B70-DC4C-A28F-215CDB49D1A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sv-SE"/>
              <a:t>Redigera format för bakgrundstext
Nivå två
Nivå tre
Nivå fyra
Nivå fem</a:t>
            </a:r>
          </a:p>
        </p:txBody>
      </p:sp>
      <p:sp>
        <p:nvSpPr>
          <p:cNvPr id="5" name="Platshållare för datum 4">
            <a:extLst>
              <a:ext uri="{FF2B5EF4-FFF2-40B4-BE49-F238E27FC236}">
                <a16:creationId xmlns:a16="http://schemas.microsoft.com/office/drawing/2014/main" id="{91266706-4EE4-7E4D-920F-3A493CAAA73E}"/>
              </a:ext>
            </a:extLst>
          </p:cNvPr>
          <p:cNvSpPr>
            <a:spLocks noGrp="1"/>
          </p:cNvSpPr>
          <p:nvPr>
            <p:ph type="dt" sz="half" idx="10"/>
          </p:nvPr>
        </p:nvSpPr>
        <p:spPr/>
        <p:txBody>
          <a:bodyPr/>
          <a:lstStyle/>
          <a:p>
            <a:fld id="{2315133A-BF69-424D-9637-F589B16A6DAB}" type="datetimeFigureOut">
              <a:rPr lang="sv-SE" smtClean="0"/>
              <a:t>2022-04-27</a:t>
            </a:fld>
            <a:endParaRPr lang="sv-SE"/>
          </a:p>
        </p:txBody>
      </p:sp>
      <p:sp>
        <p:nvSpPr>
          <p:cNvPr id="6" name="Platshållare för sidfot 5">
            <a:extLst>
              <a:ext uri="{FF2B5EF4-FFF2-40B4-BE49-F238E27FC236}">
                <a16:creationId xmlns:a16="http://schemas.microsoft.com/office/drawing/2014/main" id="{A05B89A3-9412-2B46-B3A4-486D53D0A5F8}"/>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98F21D07-B033-764D-8932-39EA7E0BDE96}"/>
              </a:ext>
            </a:extLst>
          </p:cNvPr>
          <p:cNvSpPr>
            <a:spLocks noGrp="1"/>
          </p:cNvSpPr>
          <p:nvPr>
            <p:ph type="sldNum" sz="quarter" idx="12"/>
          </p:nvPr>
        </p:nvSpPr>
        <p:spPr/>
        <p:txBody>
          <a:bodyPr/>
          <a:lstStyle/>
          <a:p>
            <a:fld id="{F46F23AF-7638-D34A-A996-755F1A273C4D}" type="slidenum">
              <a:rPr lang="sv-SE" smtClean="0"/>
              <a:t>‹#›</a:t>
            </a:fld>
            <a:endParaRPr lang="sv-SE"/>
          </a:p>
        </p:txBody>
      </p:sp>
    </p:spTree>
    <p:extLst>
      <p:ext uri="{BB962C8B-B14F-4D97-AF65-F5344CB8AC3E}">
        <p14:creationId xmlns:p14="http://schemas.microsoft.com/office/powerpoint/2010/main" val="42567717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695993D-1CD1-CF46-AF35-9E1DCF536C84}"/>
              </a:ext>
            </a:extLst>
          </p:cNvPr>
          <p:cNvSpPr>
            <a:spLocks noGrp="1"/>
          </p:cNvSpPr>
          <p:nvPr>
            <p:ph type="title"/>
          </p:nvPr>
        </p:nvSpPr>
        <p:spPr>
          <a:xfrm>
            <a:off x="630238" y="457200"/>
            <a:ext cx="2949575"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9F62CC22-D5D7-DF41-877F-369E91357CD8}"/>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A71EAC71-64B3-C44E-ADC3-5A7DC42D663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sv-SE"/>
              <a:t>Redigera format för bakgrundstext
Nivå två
Nivå tre
Nivå fyra
Nivå fem</a:t>
            </a:r>
          </a:p>
        </p:txBody>
      </p:sp>
      <p:sp>
        <p:nvSpPr>
          <p:cNvPr id="5" name="Platshållare för datum 4">
            <a:extLst>
              <a:ext uri="{FF2B5EF4-FFF2-40B4-BE49-F238E27FC236}">
                <a16:creationId xmlns:a16="http://schemas.microsoft.com/office/drawing/2014/main" id="{453BD940-CCDB-8B4E-9273-2CE74D839D36}"/>
              </a:ext>
            </a:extLst>
          </p:cNvPr>
          <p:cNvSpPr>
            <a:spLocks noGrp="1"/>
          </p:cNvSpPr>
          <p:nvPr>
            <p:ph type="dt" sz="half" idx="10"/>
          </p:nvPr>
        </p:nvSpPr>
        <p:spPr/>
        <p:txBody>
          <a:bodyPr/>
          <a:lstStyle/>
          <a:p>
            <a:fld id="{2315133A-BF69-424D-9637-F589B16A6DAB}" type="datetimeFigureOut">
              <a:rPr lang="sv-SE" smtClean="0"/>
              <a:t>2022-04-27</a:t>
            </a:fld>
            <a:endParaRPr lang="sv-SE"/>
          </a:p>
        </p:txBody>
      </p:sp>
      <p:sp>
        <p:nvSpPr>
          <p:cNvPr id="6" name="Platshållare för sidfot 5">
            <a:extLst>
              <a:ext uri="{FF2B5EF4-FFF2-40B4-BE49-F238E27FC236}">
                <a16:creationId xmlns:a16="http://schemas.microsoft.com/office/drawing/2014/main" id="{EEECA1E2-A959-9646-976D-98696281ED41}"/>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EB23948-A8DD-4C40-9052-3D80F1A0CA34}"/>
              </a:ext>
            </a:extLst>
          </p:cNvPr>
          <p:cNvSpPr>
            <a:spLocks noGrp="1"/>
          </p:cNvSpPr>
          <p:nvPr>
            <p:ph type="sldNum" sz="quarter" idx="12"/>
          </p:nvPr>
        </p:nvSpPr>
        <p:spPr/>
        <p:txBody>
          <a:bodyPr/>
          <a:lstStyle/>
          <a:p>
            <a:fld id="{F46F23AF-7638-D34A-A996-755F1A273C4D}" type="slidenum">
              <a:rPr lang="sv-SE" smtClean="0"/>
              <a:t>‹#›</a:t>
            </a:fld>
            <a:endParaRPr lang="sv-SE"/>
          </a:p>
        </p:txBody>
      </p:sp>
    </p:spTree>
    <p:extLst>
      <p:ext uri="{BB962C8B-B14F-4D97-AF65-F5344CB8AC3E}">
        <p14:creationId xmlns:p14="http://schemas.microsoft.com/office/powerpoint/2010/main" val="28860584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85B48D-8F71-2C47-9F9A-F12E25BD3985}"/>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C1D38689-268F-D348-97C5-F2D7980200D2}"/>
              </a:ext>
            </a:extLst>
          </p:cNvPr>
          <p:cNvSpPr>
            <a:spLocks noGrp="1"/>
          </p:cNvSpPr>
          <p:nvPr>
            <p:ph type="body" orient="vert" idx="1"/>
          </p:nvPr>
        </p:nvSpPr>
        <p:spPr/>
        <p:txBody>
          <a:bodyPr vert="eaVert"/>
          <a:lstStyle/>
          <a:p>
            <a:r>
              <a:rPr lang="sv-SE"/>
              <a:t>Redigera format för bakgrundstext
Nivå två
Nivå tre
Nivå fyra
Nivå fem</a:t>
            </a:r>
          </a:p>
        </p:txBody>
      </p:sp>
      <p:sp>
        <p:nvSpPr>
          <p:cNvPr id="4" name="Platshållare för datum 3">
            <a:extLst>
              <a:ext uri="{FF2B5EF4-FFF2-40B4-BE49-F238E27FC236}">
                <a16:creationId xmlns:a16="http://schemas.microsoft.com/office/drawing/2014/main" id="{54CE381A-9E59-2F4D-AD56-F3C98FC8D8F1}"/>
              </a:ext>
            </a:extLst>
          </p:cNvPr>
          <p:cNvSpPr>
            <a:spLocks noGrp="1"/>
          </p:cNvSpPr>
          <p:nvPr>
            <p:ph type="dt" sz="half" idx="10"/>
          </p:nvPr>
        </p:nvSpPr>
        <p:spPr/>
        <p:txBody>
          <a:bodyPr/>
          <a:lstStyle/>
          <a:p>
            <a:fld id="{2315133A-BF69-424D-9637-F589B16A6DAB}" type="datetimeFigureOut">
              <a:rPr lang="sv-SE" smtClean="0"/>
              <a:t>2022-04-27</a:t>
            </a:fld>
            <a:endParaRPr lang="sv-SE"/>
          </a:p>
        </p:txBody>
      </p:sp>
      <p:sp>
        <p:nvSpPr>
          <p:cNvPr id="5" name="Platshållare för sidfot 4">
            <a:extLst>
              <a:ext uri="{FF2B5EF4-FFF2-40B4-BE49-F238E27FC236}">
                <a16:creationId xmlns:a16="http://schemas.microsoft.com/office/drawing/2014/main" id="{52F580B3-7E8D-034B-9523-5441775AF6B6}"/>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DA9B7B7-6F04-184C-8671-15A1EF23D55F}"/>
              </a:ext>
            </a:extLst>
          </p:cNvPr>
          <p:cNvSpPr>
            <a:spLocks noGrp="1"/>
          </p:cNvSpPr>
          <p:nvPr>
            <p:ph type="sldNum" sz="quarter" idx="12"/>
          </p:nvPr>
        </p:nvSpPr>
        <p:spPr/>
        <p:txBody>
          <a:bodyPr/>
          <a:lstStyle/>
          <a:p>
            <a:fld id="{F46F23AF-7638-D34A-A996-755F1A273C4D}" type="slidenum">
              <a:rPr lang="sv-SE" smtClean="0"/>
              <a:t>‹#›</a:t>
            </a:fld>
            <a:endParaRPr lang="sv-SE"/>
          </a:p>
        </p:txBody>
      </p:sp>
    </p:spTree>
    <p:extLst>
      <p:ext uri="{BB962C8B-B14F-4D97-AF65-F5344CB8AC3E}">
        <p14:creationId xmlns:p14="http://schemas.microsoft.com/office/powerpoint/2010/main" val="19210682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17B4DA3A-DDFE-584F-8EEA-9D94A25029DF}"/>
              </a:ext>
            </a:extLst>
          </p:cNvPr>
          <p:cNvSpPr>
            <a:spLocks noGrp="1"/>
          </p:cNvSpPr>
          <p:nvPr>
            <p:ph type="title" orient="vert"/>
          </p:nvPr>
        </p:nvSpPr>
        <p:spPr>
          <a:xfrm>
            <a:off x="6543675" y="365125"/>
            <a:ext cx="1971675"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FF95B2C2-A0AF-EB41-A40D-5435D47D9BA5}"/>
              </a:ext>
            </a:extLst>
          </p:cNvPr>
          <p:cNvSpPr>
            <a:spLocks noGrp="1"/>
          </p:cNvSpPr>
          <p:nvPr>
            <p:ph type="body" orient="vert" idx="1"/>
          </p:nvPr>
        </p:nvSpPr>
        <p:spPr>
          <a:xfrm>
            <a:off x="628650" y="365125"/>
            <a:ext cx="5762625" cy="5811838"/>
          </a:xfrm>
        </p:spPr>
        <p:txBody>
          <a:bodyPr vert="eaVert"/>
          <a:lstStyle/>
          <a:p>
            <a:r>
              <a:rPr lang="sv-SE"/>
              <a:t>Redigera format för bakgrundstext
Nivå två
Nivå tre
Nivå fyra
Nivå fem</a:t>
            </a:r>
          </a:p>
        </p:txBody>
      </p:sp>
      <p:sp>
        <p:nvSpPr>
          <p:cNvPr id="4" name="Platshållare för datum 3">
            <a:extLst>
              <a:ext uri="{FF2B5EF4-FFF2-40B4-BE49-F238E27FC236}">
                <a16:creationId xmlns:a16="http://schemas.microsoft.com/office/drawing/2014/main" id="{FC5EEA05-ACC8-394C-B22C-D80FAF9F47B8}"/>
              </a:ext>
            </a:extLst>
          </p:cNvPr>
          <p:cNvSpPr>
            <a:spLocks noGrp="1"/>
          </p:cNvSpPr>
          <p:nvPr>
            <p:ph type="dt" sz="half" idx="10"/>
          </p:nvPr>
        </p:nvSpPr>
        <p:spPr/>
        <p:txBody>
          <a:bodyPr/>
          <a:lstStyle/>
          <a:p>
            <a:fld id="{2315133A-BF69-424D-9637-F589B16A6DAB}" type="datetimeFigureOut">
              <a:rPr lang="sv-SE" smtClean="0"/>
              <a:t>2022-04-27</a:t>
            </a:fld>
            <a:endParaRPr lang="sv-SE"/>
          </a:p>
        </p:txBody>
      </p:sp>
      <p:sp>
        <p:nvSpPr>
          <p:cNvPr id="5" name="Platshållare för sidfot 4">
            <a:extLst>
              <a:ext uri="{FF2B5EF4-FFF2-40B4-BE49-F238E27FC236}">
                <a16:creationId xmlns:a16="http://schemas.microsoft.com/office/drawing/2014/main" id="{5CE586C0-670D-0C41-90C6-A61E84AE106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71DD3E43-F9B8-AB4C-8911-072F528AD41E}"/>
              </a:ext>
            </a:extLst>
          </p:cNvPr>
          <p:cNvSpPr>
            <a:spLocks noGrp="1"/>
          </p:cNvSpPr>
          <p:nvPr>
            <p:ph type="sldNum" sz="quarter" idx="12"/>
          </p:nvPr>
        </p:nvSpPr>
        <p:spPr/>
        <p:txBody>
          <a:bodyPr/>
          <a:lstStyle/>
          <a:p>
            <a:fld id="{F46F23AF-7638-D34A-A996-755F1A273C4D}" type="slidenum">
              <a:rPr lang="sv-SE" smtClean="0"/>
              <a:t>‹#›</a:t>
            </a:fld>
            <a:endParaRPr lang="sv-SE"/>
          </a:p>
        </p:txBody>
      </p:sp>
    </p:spTree>
    <p:extLst>
      <p:ext uri="{BB962C8B-B14F-4D97-AF65-F5344CB8AC3E}">
        <p14:creationId xmlns:p14="http://schemas.microsoft.com/office/powerpoint/2010/main" val="605898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sv-SE"/>
              <a:t>Klicka här för att ändra mall för rubrikformat</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
Nivå två
Nivå tre
Nivå fyra
Nivå fem</a:t>
            </a:r>
            <a:endParaRPr lang="en-US" dirty="0"/>
          </a:p>
        </p:txBody>
      </p:sp>
      <p:sp>
        <p:nvSpPr>
          <p:cNvPr id="4" name="Date Placeholder 3"/>
          <p:cNvSpPr>
            <a:spLocks noGrp="1"/>
          </p:cNvSpPr>
          <p:nvPr>
            <p:ph type="dt" sz="half" idx="10"/>
          </p:nvPr>
        </p:nvSpPr>
        <p:spPr/>
        <p:txBody>
          <a:bodyPr/>
          <a:lstStyle/>
          <a:p>
            <a:fld id="{668178EE-E634-1F48-A8BB-EE032990740F}" type="datetimeFigureOut">
              <a:rPr lang="sv-SE" smtClean="0"/>
              <a:t>2022-04-27</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C6386A76-13BE-EE4A-8627-871E9DD2AAFB}" type="slidenum">
              <a:rPr lang="sv-SE" smtClean="0"/>
              <a:t>‹#›</a:t>
            </a:fld>
            <a:endParaRPr lang="sv-SE"/>
          </a:p>
        </p:txBody>
      </p:sp>
    </p:spTree>
    <p:extLst>
      <p:ext uri="{BB962C8B-B14F-4D97-AF65-F5344CB8AC3E}">
        <p14:creationId xmlns:p14="http://schemas.microsoft.com/office/powerpoint/2010/main" val="433666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sv-SE"/>
              <a:t>Redigera format för bakgrundstext
Nivå två
Nivå tre
Nivå fyra
Nivå fem</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sv-SE"/>
              <a:t>Redigera format för bakgrundstext
Nivå två
Nivå tre
Nivå fyra
Nivå fem</a:t>
            </a:r>
            <a:endParaRPr lang="en-US" dirty="0"/>
          </a:p>
        </p:txBody>
      </p:sp>
      <p:sp>
        <p:nvSpPr>
          <p:cNvPr id="5" name="Date Placeholder 4"/>
          <p:cNvSpPr>
            <a:spLocks noGrp="1"/>
          </p:cNvSpPr>
          <p:nvPr>
            <p:ph type="dt" sz="half" idx="10"/>
          </p:nvPr>
        </p:nvSpPr>
        <p:spPr/>
        <p:txBody>
          <a:bodyPr/>
          <a:lstStyle/>
          <a:p>
            <a:fld id="{668178EE-E634-1F48-A8BB-EE032990740F}" type="datetimeFigureOut">
              <a:rPr lang="sv-SE" smtClean="0"/>
              <a:t>2022-04-27</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C6386A76-13BE-EE4A-8627-871E9DD2AAFB}" type="slidenum">
              <a:rPr lang="sv-SE" smtClean="0"/>
              <a:t>‹#›</a:t>
            </a:fld>
            <a:endParaRPr lang="sv-SE"/>
          </a:p>
        </p:txBody>
      </p:sp>
    </p:spTree>
    <p:extLst>
      <p:ext uri="{BB962C8B-B14F-4D97-AF65-F5344CB8AC3E}">
        <p14:creationId xmlns:p14="http://schemas.microsoft.com/office/powerpoint/2010/main" val="4099522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sv-SE"/>
              <a:t>Klicka här för att ändra mall för rubrikformat</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
Nivå två
Nivå tre
Nivå fyra
Nivå fem</a:t>
            </a:r>
            <a:endParaRPr lang="en-US" dirty="0"/>
          </a:p>
        </p:txBody>
      </p:sp>
      <p:sp>
        <p:nvSpPr>
          <p:cNvPr id="4" name="Content Placeholder 3"/>
          <p:cNvSpPr>
            <a:spLocks noGrp="1"/>
          </p:cNvSpPr>
          <p:nvPr>
            <p:ph sz="half" idx="2"/>
          </p:nvPr>
        </p:nvSpPr>
        <p:spPr>
          <a:xfrm>
            <a:off x="629842" y="2505075"/>
            <a:ext cx="3868340" cy="3684588"/>
          </a:xfrm>
        </p:spPr>
        <p:txBody>
          <a:bodyPr/>
          <a:lstStyle/>
          <a:p>
            <a:pPr lvl="0"/>
            <a:r>
              <a:rPr lang="sv-SE"/>
              <a:t>Redigera format för bakgrundstext
Nivå två
Nivå tre
Nivå fyra
Nivå fem</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
Nivå två
Nivå tre
Nivå fyra
Nivå fem</a:t>
            </a:r>
            <a:endParaRPr lang="en-US" dirty="0"/>
          </a:p>
        </p:txBody>
      </p:sp>
      <p:sp>
        <p:nvSpPr>
          <p:cNvPr id="6" name="Content Placeholder 5"/>
          <p:cNvSpPr>
            <a:spLocks noGrp="1"/>
          </p:cNvSpPr>
          <p:nvPr>
            <p:ph sz="quarter" idx="4"/>
          </p:nvPr>
        </p:nvSpPr>
        <p:spPr>
          <a:xfrm>
            <a:off x="4629150" y="2505075"/>
            <a:ext cx="3887391" cy="3684588"/>
          </a:xfrm>
        </p:spPr>
        <p:txBody>
          <a:bodyPr/>
          <a:lstStyle/>
          <a:p>
            <a:pPr lvl="0"/>
            <a:r>
              <a:rPr lang="sv-SE"/>
              <a:t>Redigera format för bakgrundstext
Nivå två
Nivå tre
Nivå fyra
Nivå fem</a:t>
            </a:r>
            <a:endParaRPr lang="en-US" dirty="0"/>
          </a:p>
        </p:txBody>
      </p:sp>
      <p:sp>
        <p:nvSpPr>
          <p:cNvPr id="7" name="Date Placeholder 6"/>
          <p:cNvSpPr>
            <a:spLocks noGrp="1"/>
          </p:cNvSpPr>
          <p:nvPr>
            <p:ph type="dt" sz="half" idx="10"/>
          </p:nvPr>
        </p:nvSpPr>
        <p:spPr/>
        <p:txBody>
          <a:bodyPr/>
          <a:lstStyle/>
          <a:p>
            <a:fld id="{668178EE-E634-1F48-A8BB-EE032990740F}" type="datetimeFigureOut">
              <a:rPr lang="sv-SE" smtClean="0"/>
              <a:t>2022-04-27</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C6386A76-13BE-EE4A-8627-871E9DD2AAFB}" type="slidenum">
              <a:rPr lang="sv-SE" smtClean="0"/>
              <a:t>‹#›</a:t>
            </a:fld>
            <a:endParaRPr lang="sv-SE"/>
          </a:p>
        </p:txBody>
      </p:sp>
    </p:spTree>
    <p:extLst>
      <p:ext uri="{BB962C8B-B14F-4D97-AF65-F5344CB8AC3E}">
        <p14:creationId xmlns:p14="http://schemas.microsoft.com/office/powerpoint/2010/main" val="1513236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Date Placeholder 2"/>
          <p:cNvSpPr>
            <a:spLocks noGrp="1"/>
          </p:cNvSpPr>
          <p:nvPr>
            <p:ph type="dt" sz="half" idx="10"/>
          </p:nvPr>
        </p:nvSpPr>
        <p:spPr/>
        <p:txBody>
          <a:bodyPr/>
          <a:lstStyle/>
          <a:p>
            <a:fld id="{668178EE-E634-1F48-A8BB-EE032990740F}" type="datetimeFigureOut">
              <a:rPr lang="sv-SE" smtClean="0"/>
              <a:t>2022-04-27</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C6386A76-13BE-EE4A-8627-871E9DD2AAFB}" type="slidenum">
              <a:rPr lang="sv-SE" smtClean="0"/>
              <a:t>‹#›</a:t>
            </a:fld>
            <a:endParaRPr lang="sv-SE"/>
          </a:p>
        </p:txBody>
      </p:sp>
    </p:spTree>
    <p:extLst>
      <p:ext uri="{BB962C8B-B14F-4D97-AF65-F5344CB8AC3E}">
        <p14:creationId xmlns:p14="http://schemas.microsoft.com/office/powerpoint/2010/main" val="3025877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8D37B5B-CFE0-3A43-AFA7-803039EE11FE}"/>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3F05EB22-F98A-A64A-A63E-F2F61DCF7100}"/>
              </a:ext>
            </a:extLst>
          </p:cNvPr>
          <p:cNvSpPr>
            <a:spLocks noGrp="1"/>
          </p:cNvSpPr>
          <p:nvPr>
            <p:ph type="dt" sz="half" idx="10"/>
          </p:nvPr>
        </p:nvSpPr>
        <p:spPr/>
        <p:txBody>
          <a:bodyPr/>
          <a:lstStyle/>
          <a:p>
            <a:fld id="{668178EE-E634-1F48-A8BB-EE032990740F}" type="datetimeFigureOut">
              <a:rPr lang="sv-SE" smtClean="0"/>
              <a:t>2022-04-27</a:t>
            </a:fld>
            <a:endParaRPr lang="sv-SE"/>
          </a:p>
        </p:txBody>
      </p:sp>
      <p:sp>
        <p:nvSpPr>
          <p:cNvPr id="4" name="Platshållare för sidfot 3">
            <a:extLst>
              <a:ext uri="{FF2B5EF4-FFF2-40B4-BE49-F238E27FC236}">
                <a16:creationId xmlns:a16="http://schemas.microsoft.com/office/drawing/2014/main" id="{F2EDAFD0-C197-0E46-B42D-5AF19A71503A}"/>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9F47814D-8EEF-924E-9424-CEF7D088466F}"/>
              </a:ext>
            </a:extLst>
          </p:cNvPr>
          <p:cNvSpPr>
            <a:spLocks noGrp="1"/>
          </p:cNvSpPr>
          <p:nvPr>
            <p:ph type="sldNum" sz="quarter" idx="12"/>
          </p:nvPr>
        </p:nvSpPr>
        <p:spPr/>
        <p:txBody>
          <a:bodyPr/>
          <a:lstStyle/>
          <a:p>
            <a:fld id="{C6386A76-13BE-EE4A-8627-871E9DD2AAFB}" type="slidenum">
              <a:rPr lang="sv-SE" smtClean="0"/>
              <a:t>‹#›</a:t>
            </a:fld>
            <a:endParaRPr lang="sv-SE"/>
          </a:p>
        </p:txBody>
      </p:sp>
    </p:spTree>
    <p:extLst>
      <p:ext uri="{BB962C8B-B14F-4D97-AF65-F5344CB8AC3E}">
        <p14:creationId xmlns:p14="http://schemas.microsoft.com/office/powerpoint/2010/main" val="3766191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8178EE-E634-1F48-A8BB-EE032990740F}" type="datetimeFigureOut">
              <a:rPr lang="sv-SE" smtClean="0"/>
              <a:t>2022-04-27</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C6386A76-13BE-EE4A-8627-871E9DD2AAFB}" type="slidenum">
              <a:rPr lang="sv-SE" smtClean="0"/>
              <a:t>‹#›</a:t>
            </a:fld>
            <a:endParaRPr lang="sv-SE"/>
          </a:p>
        </p:txBody>
      </p:sp>
    </p:spTree>
    <p:extLst>
      <p:ext uri="{BB962C8B-B14F-4D97-AF65-F5344CB8AC3E}">
        <p14:creationId xmlns:p14="http://schemas.microsoft.com/office/powerpoint/2010/main" val="2028844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sv-SE"/>
              <a:t>Klicka här för att ändra mall för rubrikformat</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
Nivå två
Nivå tre
Nivå fyra
Nivå fem</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
Nivå två
Nivå tre
Nivå fyra
Nivå fem</a:t>
            </a:r>
            <a:endParaRPr lang="en-US" dirty="0"/>
          </a:p>
        </p:txBody>
      </p:sp>
      <p:sp>
        <p:nvSpPr>
          <p:cNvPr id="5" name="Date Placeholder 4"/>
          <p:cNvSpPr>
            <a:spLocks noGrp="1"/>
          </p:cNvSpPr>
          <p:nvPr>
            <p:ph type="dt" sz="half" idx="10"/>
          </p:nvPr>
        </p:nvSpPr>
        <p:spPr/>
        <p:txBody>
          <a:bodyPr/>
          <a:lstStyle/>
          <a:p>
            <a:fld id="{668178EE-E634-1F48-A8BB-EE032990740F}" type="datetimeFigureOut">
              <a:rPr lang="sv-SE" smtClean="0"/>
              <a:t>2022-04-27</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C6386A76-13BE-EE4A-8627-871E9DD2AAFB}" type="slidenum">
              <a:rPr lang="sv-SE" smtClean="0"/>
              <a:t>‹#›</a:t>
            </a:fld>
            <a:endParaRPr lang="sv-SE"/>
          </a:p>
        </p:txBody>
      </p:sp>
    </p:spTree>
    <p:extLst>
      <p:ext uri="{BB962C8B-B14F-4D97-AF65-F5344CB8AC3E}">
        <p14:creationId xmlns:p14="http://schemas.microsoft.com/office/powerpoint/2010/main" val="2103317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sv-SE"/>
              <a:t>Klicka här för att ändra mall för rubrikformat</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sv-SE"/>
              <a:t>Redigera format för bakgrundstext
Nivå två
Nivå tre
Nivå fyra
Nivå fem</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8178EE-E634-1F48-A8BB-EE032990740F}" type="datetimeFigureOut">
              <a:rPr lang="sv-SE" smtClean="0"/>
              <a:t>2022-04-27</a:t>
            </a:fld>
            <a:endParaRPr lang="sv-S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386A76-13BE-EE4A-8627-871E9DD2AAFB}" type="slidenum">
              <a:rPr lang="sv-SE" smtClean="0"/>
              <a:t>‹#›</a:t>
            </a:fld>
            <a:endParaRPr lang="sv-SE"/>
          </a:p>
        </p:txBody>
      </p:sp>
    </p:spTree>
    <p:extLst>
      <p:ext uri="{BB962C8B-B14F-4D97-AF65-F5344CB8AC3E}">
        <p14:creationId xmlns:p14="http://schemas.microsoft.com/office/powerpoint/2010/main" val="20269348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2" r:id="rId7"/>
    <p:sldLayoutId id="2147483667" r:id="rId8"/>
    <p:sldLayoutId id="2147483668" r:id="rId9"/>
    <p:sldLayoutId id="2147483669" r:id="rId10"/>
    <p:sldLayoutId id="2147483670" r:id="rId11"/>
    <p:sldLayoutId id="214748367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E896223E-5340-4E47-8C8A-7E527E9D6D35}"/>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75C9936F-6E47-AF46-BF22-DC82D1891CD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r>
              <a:rPr lang="sv-SE"/>
              <a:t>Redigera format för bakgrundstext
Nivå två
Nivå tre
Nivå fyra
Nivå fem</a:t>
            </a:r>
          </a:p>
        </p:txBody>
      </p:sp>
      <p:sp>
        <p:nvSpPr>
          <p:cNvPr id="4" name="Platshållare för datum 3">
            <a:extLst>
              <a:ext uri="{FF2B5EF4-FFF2-40B4-BE49-F238E27FC236}">
                <a16:creationId xmlns:a16="http://schemas.microsoft.com/office/drawing/2014/main" id="{B40E7DF4-14C5-164C-BA6D-BA33F4E50D4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15133A-BF69-424D-9637-F589B16A6DAB}" type="datetimeFigureOut">
              <a:rPr lang="sv-SE" smtClean="0"/>
              <a:t>2022-04-27</a:t>
            </a:fld>
            <a:endParaRPr lang="sv-SE"/>
          </a:p>
        </p:txBody>
      </p:sp>
      <p:sp>
        <p:nvSpPr>
          <p:cNvPr id="5" name="Platshållare för sidfot 4">
            <a:extLst>
              <a:ext uri="{FF2B5EF4-FFF2-40B4-BE49-F238E27FC236}">
                <a16:creationId xmlns:a16="http://schemas.microsoft.com/office/drawing/2014/main" id="{795A092B-C4C9-B74C-8824-DC00140B1959}"/>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2DDB70C4-17B3-C242-AC42-884D6D101749}"/>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6F23AF-7638-D34A-A996-755F1A273C4D}" type="slidenum">
              <a:rPr lang="sv-SE" smtClean="0"/>
              <a:t>‹#›</a:t>
            </a:fld>
            <a:endParaRPr lang="sv-SE"/>
          </a:p>
        </p:txBody>
      </p:sp>
    </p:spTree>
    <p:extLst>
      <p:ext uri="{BB962C8B-B14F-4D97-AF65-F5344CB8AC3E}">
        <p14:creationId xmlns:p14="http://schemas.microsoft.com/office/powerpoint/2010/main" val="232761581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9.xml"/><Relationship Id="rId7" Type="http://schemas.openxmlformats.org/officeDocument/2006/relationships/image" Target="../media/image16.emf"/><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1.png"/><Relationship Id="rId5" Type="http://schemas.openxmlformats.org/officeDocument/2006/relationships/image" Target="../media/image21.pn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9.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31.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1.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image" Target="../media/image44.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png"/><Relationship Id="rId7"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28.png"/><Relationship Id="rId11" Type="http://schemas.openxmlformats.org/officeDocument/2006/relationships/image" Target="../media/image41.png"/><Relationship Id="rId5" Type="http://schemas.openxmlformats.org/officeDocument/2006/relationships/image" Target="../media/image45.png"/><Relationship Id="rId10" Type="http://schemas.openxmlformats.org/officeDocument/2006/relationships/image" Target="../media/image49.png"/><Relationship Id="rId4" Type="http://schemas.openxmlformats.org/officeDocument/2006/relationships/image" Target="../media/image2.png"/><Relationship Id="rId9"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image" Target="../media/image51.png"/><Relationship Id="rId5" Type="http://schemas.openxmlformats.org/officeDocument/2006/relationships/image" Target="../media/image2.pn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8.xml"/><Relationship Id="rId5" Type="http://schemas.openxmlformats.org/officeDocument/2006/relationships/image" Target="../media/image53.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png"/><Relationship Id="rId7"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58.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8.xml"/><Relationship Id="rId6" Type="http://schemas.openxmlformats.org/officeDocument/2006/relationships/slide" Target="slide44.xml"/><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openxmlformats.org/officeDocument/2006/relationships/slide" Target="slide44.xml"/><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4.png"/><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0.png"/><Relationship Id="rId7" Type="http://schemas.openxmlformats.org/officeDocument/2006/relationships/image" Target="../media/image2.png"/><Relationship Id="rId2" Type="http://schemas.openxmlformats.org/officeDocument/2006/relationships/image" Target="../media/image59.png"/><Relationship Id="rId1" Type="http://schemas.openxmlformats.org/officeDocument/2006/relationships/slideLayout" Target="../slideLayouts/slideLayout8.xml"/><Relationship Id="rId6" Type="http://schemas.openxmlformats.org/officeDocument/2006/relationships/image" Target="../media/image62.png"/><Relationship Id="rId5" Type="http://schemas.openxmlformats.org/officeDocument/2006/relationships/slide" Target="slide44.xml"/><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8.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4" Type="http://schemas.openxmlformats.org/officeDocument/2006/relationships/image" Target="../media/image67.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8.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9B9B7E0B-FC10-A246-B05B-5A00C06C5D97}"/>
              </a:ext>
            </a:extLst>
          </p:cNvPr>
          <p:cNvPicPr>
            <a:picLocks noChangeAspect="1"/>
          </p:cNvPicPr>
          <p:nvPr/>
        </p:nvPicPr>
        <p:blipFill>
          <a:blip r:embed="rId2"/>
          <a:stretch>
            <a:fillRect/>
          </a:stretch>
        </p:blipFill>
        <p:spPr>
          <a:xfrm>
            <a:off x="7989006" y="5864395"/>
            <a:ext cx="977900" cy="863600"/>
          </a:xfrm>
          <a:prstGeom prst="rect">
            <a:avLst/>
          </a:prstGeom>
        </p:spPr>
      </p:pic>
      <p:pic>
        <p:nvPicPr>
          <p:cNvPr id="4" name="Bildobjekt 3">
            <a:extLst>
              <a:ext uri="{FF2B5EF4-FFF2-40B4-BE49-F238E27FC236}">
                <a16:creationId xmlns:a16="http://schemas.microsoft.com/office/drawing/2014/main" id="{0BECB212-03A7-474D-B70C-B83F61E4E1DE}"/>
              </a:ext>
            </a:extLst>
          </p:cNvPr>
          <p:cNvPicPr>
            <a:picLocks noChangeAspect="1"/>
          </p:cNvPicPr>
          <p:nvPr/>
        </p:nvPicPr>
        <p:blipFill>
          <a:blip r:embed="rId3"/>
          <a:stretch>
            <a:fillRect/>
          </a:stretch>
        </p:blipFill>
        <p:spPr>
          <a:xfrm>
            <a:off x="153811" y="6157541"/>
            <a:ext cx="1948039" cy="570454"/>
          </a:xfrm>
          <a:prstGeom prst="rect">
            <a:avLst/>
          </a:prstGeom>
        </p:spPr>
      </p:pic>
      <p:pic>
        <p:nvPicPr>
          <p:cNvPr id="5" name="Bildobjekt 4">
            <a:extLst>
              <a:ext uri="{FF2B5EF4-FFF2-40B4-BE49-F238E27FC236}">
                <a16:creationId xmlns:a16="http://schemas.microsoft.com/office/drawing/2014/main" id="{2AA04A36-5F76-C74D-AD4F-3EAEF1FE5ABE}"/>
              </a:ext>
            </a:extLst>
          </p:cNvPr>
          <p:cNvPicPr>
            <a:picLocks noChangeAspect="1"/>
          </p:cNvPicPr>
          <p:nvPr/>
        </p:nvPicPr>
        <p:blipFill>
          <a:blip r:embed="rId4"/>
          <a:stretch>
            <a:fillRect/>
          </a:stretch>
        </p:blipFill>
        <p:spPr>
          <a:xfrm>
            <a:off x="2153997" y="1396547"/>
            <a:ext cx="4708913" cy="3128540"/>
          </a:xfrm>
          <a:prstGeom prst="rect">
            <a:avLst/>
          </a:prstGeom>
        </p:spPr>
      </p:pic>
      <p:sp>
        <p:nvSpPr>
          <p:cNvPr id="7" name="Rektangel 6">
            <a:extLst>
              <a:ext uri="{FF2B5EF4-FFF2-40B4-BE49-F238E27FC236}">
                <a16:creationId xmlns:a16="http://schemas.microsoft.com/office/drawing/2014/main" id="{90C4B3E8-2D17-934D-B820-DF2C211FEDAE}"/>
              </a:ext>
            </a:extLst>
          </p:cNvPr>
          <p:cNvSpPr/>
          <p:nvPr/>
        </p:nvSpPr>
        <p:spPr>
          <a:xfrm>
            <a:off x="1551855" y="292378"/>
            <a:ext cx="5913199" cy="954107"/>
          </a:xfrm>
          <a:prstGeom prst="rect">
            <a:avLst/>
          </a:prstGeom>
        </p:spPr>
        <p:txBody>
          <a:bodyPr wrap="square">
            <a:spAutoFit/>
          </a:bodyPr>
          <a:lstStyle/>
          <a:p>
            <a:pPr algn="ctr"/>
            <a:r>
              <a:rPr lang="sv-SE" sz="28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Processes</a:t>
            </a:r>
            <a:r>
              <a:rPr lang="sv-SE" sz="2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sv-SE" sz="28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important</a:t>
            </a:r>
            <a:r>
              <a:rPr lang="sv-SE" sz="2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for </a:t>
            </a:r>
            <a:r>
              <a:rPr lang="sv-SE" sz="28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forecasting</a:t>
            </a:r>
            <a:r>
              <a:rPr lang="sv-SE" sz="2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of </a:t>
            </a:r>
          </a:p>
          <a:p>
            <a:pPr algn="ctr"/>
            <a:r>
              <a:rPr lang="sv-SE" sz="28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clouds</a:t>
            </a:r>
            <a:r>
              <a:rPr lang="sv-SE" sz="2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over </a:t>
            </a:r>
            <a:r>
              <a:rPr lang="sv-SE" sz="28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snow</a:t>
            </a:r>
            <a:endParaRPr lang="sv-SE" sz="2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8" name="Rektangel 7">
            <a:extLst>
              <a:ext uri="{FF2B5EF4-FFF2-40B4-BE49-F238E27FC236}">
                <a16:creationId xmlns:a16="http://schemas.microsoft.com/office/drawing/2014/main" id="{806134E0-5D04-6847-8050-4AF6A17ECBB6}"/>
              </a:ext>
            </a:extLst>
          </p:cNvPr>
          <p:cNvSpPr/>
          <p:nvPr/>
        </p:nvSpPr>
        <p:spPr>
          <a:xfrm>
            <a:off x="2014000" y="4481797"/>
            <a:ext cx="4572000" cy="246221"/>
          </a:xfrm>
          <a:prstGeom prst="rect">
            <a:avLst/>
          </a:prstGeom>
        </p:spPr>
        <p:txBody>
          <a:bodyPr>
            <a:spAutoFit/>
          </a:bodyPr>
          <a:lstStyle/>
          <a:p>
            <a:r>
              <a:rPr lang="sv-SE" sz="1000" dirty="0"/>
              <a:t>  </a:t>
            </a:r>
            <a:r>
              <a:rPr lang="sv-SE" sz="1000" dirty="0" err="1"/>
              <a:t>Trees</a:t>
            </a:r>
            <a:r>
              <a:rPr lang="sv-SE" sz="1000" dirty="0"/>
              <a:t> in mist over </a:t>
            </a:r>
            <a:r>
              <a:rPr lang="sv-SE" sz="1000" dirty="0" err="1"/>
              <a:t>snow</a:t>
            </a:r>
            <a:r>
              <a:rPr lang="sv-SE" sz="1000" dirty="0"/>
              <a:t>. Photo: Peter van de </a:t>
            </a:r>
            <a:r>
              <a:rPr lang="sv-SE" sz="1000" dirty="0" err="1"/>
              <a:t>Lavoir</a:t>
            </a:r>
            <a:endParaRPr lang="sv-SE" sz="1000" dirty="0"/>
          </a:p>
        </p:txBody>
      </p:sp>
      <p:sp>
        <p:nvSpPr>
          <p:cNvPr id="9" name="Rektangel 8">
            <a:extLst>
              <a:ext uri="{FF2B5EF4-FFF2-40B4-BE49-F238E27FC236}">
                <a16:creationId xmlns:a16="http://schemas.microsoft.com/office/drawing/2014/main" id="{37E2A606-A2A1-9A41-BC54-A1F0B9FDD0C6}"/>
              </a:ext>
            </a:extLst>
          </p:cNvPr>
          <p:cNvSpPr/>
          <p:nvPr/>
        </p:nvSpPr>
        <p:spPr>
          <a:xfrm>
            <a:off x="1873419" y="4846677"/>
            <a:ext cx="5153378" cy="461665"/>
          </a:xfrm>
          <a:prstGeom prst="rect">
            <a:avLst/>
          </a:prstGeom>
        </p:spPr>
        <p:txBody>
          <a:bodyPr wrap="square">
            <a:spAutoFit/>
          </a:bodyPr>
          <a:lstStyle/>
          <a:p>
            <a:pPr algn="ctr"/>
            <a:r>
              <a:rPr lang="sv-SE" sz="2400" b="1" dirty="0">
                <a:ln w="0"/>
                <a:solidFill>
                  <a:schemeClr val="accent1"/>
                </a:solidFill>
                <a:effectLst>
                  <a:outerShdw blurRad="38100" dist="25400" dir="5400000" algn="ctr" rotWithShape="0">
                    <a:srgbClr val="6E747A">
                      <a:alpha val="43000"/>
                    </a:srgbClr>
                  </a:outerShdw>
                </a:effectLst>
              </a:rPr>
              <a:t>  Martin Hagman</a:t>
            </a:r>
            <a:r>
              <a:rPr lang="sv-SE" sz="2400" b="1" baseline="30000" dirty="0">
                <a:ln w="0"/>
                <a:solidFill>
                  <a:schemeClr val="accent1"/>
                </a:solidFill>
                <a:effectLst>
                  <a:outerShdw blurRad="38100" dist="25400" dir="5400000" algn="ctr" rotWithShape="0">
                    <a:srgbClr val="6E747A">
                      <a:alpha val="43000"/>
                    </a:srgbClr>
                  </a:outerShdw>
                </a:effectLst>
              </a:rPr>
              <a:t>1, 2</a:t>
            </a:r>
            <a:endParaRPr lang="sv-SE" sz="2400" b="1" dirty="0">
              <a:ln w="0"/>
              <a:solidFill>
                <a:schemeClr val="accent1"/>
              </a:solidFill>
              <a:effectLst>
                <a:outerShdw blurRad="38100" dist="25400" dir="5400000" algn="ctr" rotWithShape="0">
                  <a:srgbClr val="6E747A">
                    <a:alpha val="43000"/>
                  </a:srgbClr>
                </a:outerShdw>
              </a:effectLst>
            </a:endParaRPr>
          </a:p>
        </p:txBody>
      </p:sp>
      <p:sp>
        <p:nvSpPr>
          <p:cNvPr id="11" name="textruta 10">
            <a:extLst>
              <a:ext uri="{FF2B5EF4-FFF2-40B4-BE49-F238E27FC236}">
                <a16:creationId xmlns:a16="http://schemas.microsoft.com/office/drawing/2014/main" id="{9CC46953-9D06-C94D-89E8-B4B4586200C3}"/>
              </a:ext>
            </a:extLst>
          </p:cNvPr>
          <p:cNvSpPr txBox="1"/>
          <p:nvPr/>
        </p:nvSpPr>
        <p:spPr>
          <a:xfrm>
            <a:off x="2882621" y="5864395"/>
            <a:ext cx="4325614" cy="707886"/>
          </a:xfrm>
          <a:prstGeom prst="rect">
            <a:avLst/>
          </a:prstGeom>
          <a:noFill/>
        </p:spPr>
        <p:txBody>
          <a:bodyPr wrap="square" rtlCol="0">
            <a:spAutoFit/>
          </a:bodyPr>
          <a:lstStyle/>
          <a:p>
            <a:r>
              <a:rPr lang="sv-SE" sz="1400" baseline="30000" dirty="0"/>
              <a:t>1 </a:t>
            </a:r>
            <a:r>
              <a:rPr lang="sv-SE" sz="1400" dirty="0"/>
              <a:t>Swedish </a:t>
            </a:r>
            <a:r>
              <a:rPr lang="sv-SE" sz="1400" dirty="0" err="1"/>
              <a:t>Armed</a:t>
            </a:r>
            <a:r>
              <a:rPr lang="sv-SE" sz="1400" dirty="0"/>
              <a:t> </a:t>
            </a:r>
            <a:r>
              <a:rPr lang="sv-SE" sz="1400" dirty="0" err="1"/>
              <a:t>Forces</a:t>
            </a:r>
            <a:endParaRPr lang="sv-SE" sz="1400" dirty="0"/>
          </a:p>
          <a:p>
            <a:r>
              <a:rPr lang="sv-SE" sz="1400" baseline="30000" dirty="0"/>
              <a:t>2 </a:t>
            </a:r>
            <a:r>
              <a:rPr lang="sv-SE" sz="1400" dirty="0" err="1"/>
              <a:t>Department</a:t>
            </a:r>
            <a:r>
              <a:rPr lang="sv-SE" sz="1400" dirty="0"/>
              <a:t> of </a:t>
            </a:r>
            <a:r>
              <a:rPr lang="sv-SE" sz="1400" dirty="0" err="1"/>
              <a:t>Meteorology</a:t>
            </a:r>
            <a:r>
              <a:rPr lang="sv-SE" sz="1400" dirty="0"/>
              <a:t>, </a:t>
            </a:r>
            <a:r>
              <a:rPr lang="sv-SE" sz="800" dirty="0"/>
              <a:t> </a:t>
            </a:r>
            <a:r>
              <a:rPr lang="sv-SE" sz="1400" dirty="0"/>
              <a:t>Stockholm University</a:t>
            </a:r>
            <a:endParaRPr lang="sv-SE" baseline="30000" dirty="0"/>
          </a:p>
          <a:p>
            <a:endParaRPr lang="sv-SE" baseline="30000" dirty="0"/>
          </a:p>
        </p:txBody>
      </p:sp>
      <p:sp>
        <p:nvSpPr>
          <p:cNvPr id="12" name="textruta 11">
            <a:extLst>
              <a:ext uri="{FF2B5EF4-FFF2-40B4-BE49-F238E27FC236}">
                <a16:creationId xmlns:a16="http://schemas.microsoft.com/office/drawing/2014/main" id="{3C37D0A3-AF42-8D41-ADC0-8A54A7F0AD93}"/>
              </a:ext>
            </a:extLst>
          </p:cNvPr>
          <p:cNvSpPr txBox="1"/>
          <p:nvPr/>
        </p:nvSpPr>
        <p:spPr>
          <a:xfrm>
            <a:off x="3267138" y="5291378"/>
            <a:ext cx="1717714" cy="338554"/>
          </a:xfrm>
          <a:prstGeom prst="rect">
            <a:avLst/>
          </a:prstGeom>
          <a:noFill/>
        </p:spPr>
        <p:txBody>
          <a:bodyPr wrap="none" rtlCol="0">
            <a:spAutoFit/>
          </a:bodyPr>
          <a:lstStyle/>
          <a:p>
            <a:r>
              <a:rPr lang="sv-SE" sz="1400" b="1" dirty="0">
                <a:solidFill>
                  <a:schemeClr val="accent1"/>
                </a:solidFill>
              </a:rPr>
              <a:t> </a:t>
            </a:r>
            <a:r>
              <a:rPr lang="sv-SE" sz="1600" b="1" dirty="0">
                <a:solidFill>
                  <a:schemeClr val="accent1"/>
                </a:solidFill>
              </a:rPr>
              <a:t>Gunilla</a:t>
            </a:r>
            <a:r>
              <a:rPr lang="sv-SE" sz="1400" b="1" dirty="0">
                <a:solidFill>
                  <a:schemeClr val="accent1"/>
                </a:solidFill>
              </a:rPr>
              <a:t> </a:t>
            </a:r>
            <a:r>
              <a:rPr lang="sv-SE" sz="1600" b="1" dirty="0">
                <a:solidFill>
                  <a:schemeClr val="accent1"/>
                </a:solidFill>
              </a:rPr>
              <a:t>Svensson</a:t>
            </a:r>
            <a:r>
              <a:rPr lang="sv-SE" sz="1400" b="1" baseline="30000" dirty="0">
                <a:solidFill>
                  <a:schemeClr val="accent1"/>
                </a:solidFill>
              </a:rPr>
              <a:t>2</a:t>
            </a:r>
            <a:endParaRPr lang="sv-SE" sz="1400" b="1" dirty="0">
              <a:solidFill>
                <a:schemeClr val="accent1"/>
              </a:solidFill>
            </a:endParaRPr>
          </a:p>
        </p:txBody>
      </p:sp>
      <p:pic>
        <p:nvPicPr>
          <p:cNvPr id="6" name="Bildobjekt 5">
            <a:extLst>
              <a:ext uri="{FF2B5EF4-FFF2-40B4-BE49-F238E27FC236}">
                <a16:creationId xmlns:a16="http://schemas.microsoft.com/office/drawing/2014/main" id="{635CB04B-4050-F046-AC6F-D035EA92A299}"/>
              </a:ext>
            </a:extLst>
          </p:cNvPr>
          <p:cNvPicPr>
            <a:picLocks noChangeAspect="1"/>
          </p:cNvPicPr>
          <p:nvPr/>
        </p:nvPicPr>
        <p:blipFill>
          <a:blip r:embed="rId5"/>
          <a:stretch>
            <a:fillRect/>
          </a:stretch>
        </p:blipFill>
        <p:spPr>
          <a:xfrm>
            <a:off x="153811" y="1483135"/>
            <a:ext cx="1468684" cy="1225097"/>
          </a:xfrm>
          <a:prstGeom prst="rect">
            <a:avLst/>
          </a:prstGeom>
        </p:spPr>
      </p:pic>
    </p:spTree>
    <p:extLst>
      <p:ext uri="{BB962C8B-B14F-4D97-AF65-F5344CB8AC3E}">
        <p14:creationId xmlns:p14="http://schemas.microsoft.com/office/powerpoint/2010/main" val="2270725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9B9B7E0B-FC10-A246-B05B-5A00C06C5D97}"/>
              </a:ext>
            </a:extLst>
          </p:cNvPr>
          <p:cNvPicPr>
            <a:picLocks noChangeAspect="1"/>
          </p:cNvPicPr>
          <p:nvPr/>
        </p:nvPicPr>
        <p:blipFill>
          <a:blip r:embed="rId3"/>
          <a:stretch>
            <a:fillRect/>
          </a:stretch>
        </p:blipFill>
        <p:spPr>
          <a:xfrm>
            <a:off x="7989006" y="5864395"/>
            <a:ext cx="977900" cy="863600"/>
          </a:xfrm>
          <a:prstGeom prst="rect">
            <a:avLst/>
          </a:prstGeom>
        </p:spPr>
      </p:pic>
      <p:pic>
        <p:nvPicPr>
          <p:cNvPr id="4" name="Bildobjekt 3">
            <a:extLst>
              <a:ext uri="{FF2B5EF4-FFF2-40B4-BE49-F238E27FC236}">
                <a16:creationId xmlns:a16="http://schemas.microsoft.com/office/drawing/2014/main" id="{0BECB212-03A7-474D-B70C-B83F61E4E1DE}"/>
              </a:ext>
            </a:extLst>
          </p:cNvPr>
          <p:cNvPicPr>
            <a:picLocks noChangeAspect="1"/>
          </p:cNvPicPr>
          <p:nvPr/>
        </p:nvPicPr>
        <p:blipFill>
          <a:blip r:embed="rId4"/>
          <a:stretch>
            <a:fillRect/>
          </a:stretch>
        </p:blipFill>
        <p:spPr>
          <a:xfrm>
            <a:off x="153811" y="6157541"/>
            <a:ext cx="1948039" cy="570454"/>
          </a:xfrm>
          <a:prstGeom prst="rect">
            <a:avLst/>
          </a:prstGeom>
        </p:spPr>
      </p:pic>
      <p:sp>
        <p:nvSpPr>
          <p:cNvPr id="10" name="Rektangel 9">
            <a:extLst>
              <a:ext uri="{FF2B5EF4-FFF2-40B4-BE49-F238E27FC236}">
                <a16:creationId xmlns:a16="http://schemas.microsoft.com/office/drawing/2014/main" id="{A707E600-5C98-AF47-B111-54530CAB2CF6}"/>
              </a:ext>
            </a:extLst>
          </p:cNvPr>
          <p:cNvSpPr/>
          <p:nvPr/>
        </p:nvSpPr>
        <p:spPr>
          <a:xfrm>
            <a:off x="3421140" y="314949"/>
            <a:ext cx="1875835" cy="646331"/>
          </a:xfrm>
          <a:prstGeom prst="rect">
            <a:avLst/>
          </a:prstGeom>
          <a:noFill/>
        </p:spPr>
        <p:txBody>
          <a:bodyPr wrap="none" lIns="91440" tIns="45720" rIns="91440" bIns="45720">
            <a:spAutoFit/>
          </a:bodyPr>
          <a:lstStyle/>
          <a:p>
            <a:pPr algn="ctr"/>
            <a:r>
              <a:rPr lang="sv-SE" sz="3600" b="1" dirty="0">
                <a:ln w="0"/>
                <a:solidFill>
                  <a:schemeClr val="accent1"/>
                </a:solidFill>
                <a:effectLst>
                  <a:outerShdw blurRad="38100" dist="25400" dir="5400000" algn="ctr" rotWithShape="0">
                    <a:srgbClr val="6E747A">
                      <a:alpha val="43000"/>
                    </a:srgbClr>
                  </a:outerShdw>
                </a:effectLst>
              </a:rPr>
              <a:t>OUTLINE</a:t>
            </a:r>
            <a:endParaRPr lang="sv-SE" sz="3600" b="1" cap="none" spc="0" dirty="0">
              <a:ln w="0"/>
              <a:solidFill>
                <a:schemeClr val="accent1"/>
              </a:solidFill>
              <a:effectLst>
                <a:outerShdw blurRad="38100" dist="25400" dir="5400000" algn="ctr" rotWithShape="0">
                  <a:srgbClr val="6E747A">
                    <a:alpha val="43000"/>
                  </a:srgbClr>
                </a:outerShdw>
              </a:effectLst>
            </a:endParaRPr>
          </a:p>
        </p:txBody>
      </p:sp>
      <p:sp>
        <p:nvSpPr>
          <p:cNvPr id="11" name="textruta 10">
            <a:extLst>
              <a:ext uri="{FF2B5EF4-FFF2-40B4-BE49-F238E27FC236}">
                <a16:creationId xmlns:a16="http://schemas.microsoft.com/office/drawing/2014/main" id="{F995C66C-8F43-8C46-8936-2BE35365F379}"/>
              </a:ext>
            </a:extLst>
          </p:cNvPr>
          <p:cNvSpPr txBox="1"/>
          <p:nvPr/>
        </p:nvSpPr>
        <p:spPr>
          <a:xfrm>
            <a:off x="825387" y="1063016"/>
            <a:ext cx="6020971" cy="5539978"/>
          </a:xfrm>
          <a:prstGeom prst="rect">
            <a:avLst/>
          </a:prstGeom>
          <a:noFill/>
        </p:spPr>
        <p:txBody>
          <a:bodyPr wrap="square" rtlCol="0">
            <a:spAutoFit/>
          </a:bodyPr>
          <a:lstStyle/>
          <a:p>
            <a:pPr marL="457200" indent="-457200">
              <a:buAutoNum type="arabicPeriod"/>
            </a:pPr>
            <a:r>
              <a:rPr lang="sv-SE" sz="2400" dirty="0" err="1">
                <a:solidFill>
                  <a:schemeClr val="bg1">
                    <a:lumMod val="75000"/>
                  </a:schemeClr>
                </a:solidFill>
              </a:rPr>
              <a:t>Background</a:t>
            </a:r>
            <a:endParaRPr lang="sv-SE" sz="2400" dirty="0">
              <a:solidFill>
                <a:schemeClr val="bg1">
                  <a:lumMod val="75000"/>
                </a:schemeClr>
              </a:solidFill>
            </a:endParaRPr>
          </a:p>
          <a:p>
            <a:pPr marL="457200" indent="-457200">
              <a:buAutoNum type="arabicPeriod"/>
            </a:pPr>
            <a:endParaRPr lang="sv-SE" sz="2400" dirty="0"/>
          </a:p>
          <a:p>
            <a:pPr marL="457200" indent="-457200">
              <a:buAutoNum type="arabicPeriod"/>
            </a:pPr>
            <a:r>
              <a:rPr lang="sv-SE" sz="2400" dirty="0" err="1"/>
              <a:t>Stable</a:t>
            </a:r>
            <a:r>
              <a:rPr lang="sv-SE" sz="2400" dirty="0"/>
              <a:t> </a:t>
            </a:r>
            <a:r>
              <a:rPr lang="sv-SE" sz="2400" dirty="0" err="1"/>
              <a:t>Boundary</a:t>
            </a:r>
            <a:r>
              <a:rPr lang="sv-SE" sz="2400" dirty="0"/>
              <a:t> </a:t>
            </a:r>
            <a:r>
              <a:rPr lang="sv-SE" sz="2400" dirty="0" err="1"/>
              <a:t>Layers</a:t>
            </a:r>
            <a:endParaRPr lang="sv-SE" sz="2400" dirty="0"/>
          </a:p>
          <a:p>
            <a:pPr marL="457200" indent="-457200">
              <a:buFont typeface="+mj-lt"/>
              <a:buAutoNum type="arabicPeriod"/>
            </a:pPr>
            <a:endParaRPr lang="sv-SE" sz="2400" dirty="0"/>
          </a:p>
          <a:p>
            <a:pPr marL="457200" indent="-457200">
              <a:buFont typeface="+mj-lt"/>
              <a:buAutoNum type="arabicPeriod"/>
            </a:pPr>
            <a:r>
              <a:rPr lang="sv-SE" sz="2400" dirty="0" err="1">
                <a:solidFill>
                  <a:schemeClr val="bg1">
                    <a:lumMod val="75000"/>
                  </a:schemeClr>
                </a:solidFill>
              </a:rPr>
              <a:t>Initialisation</a:t>
            </a:r>
            <a:endParaRPr lang="el-GR" sz="2400" dirty="0">
              <a:solidFill>
                <a:schemeClr val="bg1">
                  <a:lumMod val="75000"/>
                </a:schemeClr>
              </a:solidFill>
            </a:endParaRPr>
          </a:p>
          <a:p>
            <a:pPr marL="457200" indent="-457200">
              <a:buFont typeface="+mj-lt"/>
              <a:buAutoNum type="arabicPeriod"/>
            </a:pPr>
            <a:endParaRPr lang="el-GR" sz="2400" dirty="0">
              <a:solidFill>
                <a:schemeClr val="bg1">
                  <a:lumMod val="75000"/>
                </a:schemeClr>
              </a:solidFill>
            </a:endParaRPr>
          </a:p>
          <a:p>
            <a:pPr marL="457200" indent="-457200">
              <a:buFont typeface="+mj-lt"/>
              <a:buAutoNum type="arabicPeriod"/>
            </a:pPr>
            <a:r>
              <a:rPr lang="sv-SE" sz="2400" dirty="0">
                <a:solidFill>
                  <a:schemeClr val="bg1">
                    <a:lumMod val="75000"/>
                  </a:schemeClr>
                </a:solidFill>
              </a:rPr>
              <a:t>Case </a:t>
            </a:r>
            <a:r>
              <a:rPr lang="sv-SE" sz="2400" dirty="0" err="1">
                <a:solidFill>
                  <a:schemeClr val="bg1">
                    <a:lumMod val="75000"/>
                  </a:schemeClr>
                </a:solidFill>
              </a:rPr>
              <a:t>study</a:t>
            </a:r>
            <a:r>
              <a:rPr lang="sv-SE" sz="2400" dirty="0">
                <a:solidFill>
                  <a:schemeClr val="bg1">
                    <a:lumMod val="75000"/>
                  </a:schemeClr>
                </a:solidFill>
              </a:rPr>
              <a:t> 1 – 2018-02-18</a:t>
            </a:r>
          </a:p>
          <a:p>
            <a:pPr marL="457200" indent="-457200">
              <a:buFont typeface="+mj-lt"/>
              <a:buAutoNum type="arabicPeriod"/>
            </a:pPr>
            <a:endParaRPr lang="sv-SE" sz="2400" dirty="0">
              <a:solidFill>
                <a:schemeClr val="bg1">
                  <a:lumMod val="75000"/>
                </a:schemeClr>
              </a:solidFill>
            </a:endParaRPr>
          </a:p>
          <a:p>
            <a:pPr marL="457200" indent="-457200">
              <a:buFont typeface="+mj-lt"/>
              <a:buAutoNum type="arabicPeriod"/>
            </a:pPr>
            <a:r>
              <a:rPr lang="sv-SE" sz="2400" dirty="0">
                <a:solidFill>
                  <a:schemeClr val="bg1">
                    <a:lumMod val="75000"/>
                  </a:schemeClr>
                </a:solidFill>
              </a:rPr>
              <a:t>Case </a:t>
            </a:r>
            <a:r>
              <a:rPr lang="sv-SE" sz="2400" dirty="0" err="1">
                <a:solidFill>
                  <a:schemeClr val="bg1">
                    <a:lumMod val="75000"/>
                  </a:schemeClr>
                </a:solidFill>
              </a:rPr>
              <a:t>study</a:t>
            </a:r>
            <a:r>
              <a:rPr lang="sv-SE" sz="2400" dirty="0">
                <a:solidFill>
                  <a:schemeClr val="bg1">
                    <a:lumMod val="75000"/>
                  </a:schemeClr>
                </a:solidFill>
              </a:rPr>
              <a:t> 2 – 2018-02-27</a:t>
            </a:r>
          </a:p>
          <a:p>
            <a:pPr marL="457200" indent="-457200">
              <a:buFont typeface="+mj-lt"/>
              <a:buAutoNum type="arabicPeriod"/>
            </a:pPr>
            <a:endParaRPr lang="sv-SE" sz="2400" dirty="0">
              <a:solidFill>
                <a:schemeClr val="bg1">
                  <a:lumMod val="75000"/>
                </a:schemeClr>
              </a:solidFill>
            </a:endParaRPr>
          </a:p>
          <a:p>
            <a:pPr marL="457200" indent="-457200">
              <a:buFont typeface="+mj-lt"/>
              <a:buAutoNum type="arabicPeriod"/>
            </a:pPr>
            <a:r>
              <a:rPr lang="sv-SE" sz="2400" dirty="0">
                <a:solidFill>
                  <a:schemeClr val="bg1">
                    <a:lumMod val="75000"/>
                  </a:schemeClr>
                </a:solidFill>
              </a:rPr>
              <a:t>Case from 2022-02-22</a:t>
            </a:r>
          </a:p>
          <a:p>
            <a:pPr marL="457200" indent="-457200">
              <a:buFont typeface="+mj-lt"/>
              <a:buAutoNum type="arabicPeriod"/>
            </a:pPr>
            <a:endParaRPr lang="sv-SE" sz="2400" dirty="0">
              <a:solidFill>
                <a:schemeClr val="bg1">
                  <a:lumMod val="75000"/>
                </a:schemeClr>
              </a:solidFill>
            </a:endParaRPr>
          </a:p>
          <a:p>
            <a:pPr marL="457200" indent="-457200">
              <a:buFont typeface="+mj-lt"/>
              <a:buAutoNum type="arabicPeriod"/>
            </a:pPr>
            <a:r>
              <a:rPr lang="sv-SE" sz="2400" dirty="0" err="1">
                <a:solidFill>
                  <a:schemeClr val="bg1">
                    <a:lumMod val="75000"/>
                  </a:schemeClr>
                </a:solidFill>
              </a:rPr>
              <a:t>Conclusions</a:t>
            </a:r>
            <a:endParaRPr lang="sv-SE" sz="2400" dirty="0">
              <a:solidFill>
                <a:schemeClr val="bg1">
                  <a:lumMod val="75000"/>
                </a:schemeClr>
              </a:solidFill>
            </a:endParaRPr>
          </a:p>
          <a:p>
            <a:pPr marL="457200" indent="-457200">
              <a:buFont typeface="+mj-lt"/>
              <a:buAutoNum type="arabicPeriod"/>
            </a:pPr>
            <a:endParaRPr lang="sv-SE" sz="2400" dirty="0"/>
          </a:p>
          <a:p>
            <a:endParaRPr lang="sv-SE" dirty="0"/>
          </a:p>
        </p:txBody>
      </p:sp>
      <p:pic>
        <p:nvPicPr>
          <p:cNvPr id="13" name="Bildobjekt 12">
            <a:extLst>
              <a:ext uri="{FF2B5EF4-FFF2-40B4-BE49-F238E27FC236}">
                <a16:creationId xmlns:a16="http://schemas.microsoft.com/office/drawing/2014/main" id="{607A958E-043F-AA48-8611-FADAD285AA7C}"/>
              </a:ext>
            </a:extLst>
          </p:cNvPr>
          <p:cNvPicPr>
            <a:picLocks noChangeAspect="1"/>
          </p:cNvPicPr>
          <p:nvPr/>
        </p:nvPicPr>
        <p:blipFill>
          <a:blip r:embed="rId5"/>
          <a:stretch>
            <a:fillRect/>
          </a:stretch>
        </p:blipFill>
        <p:spPr>
          <a:xfrm>
            <a:off x="5964353" y="3330576"/>
            <a:ext cx="3107162" cy="2134392"/>
          </a:xfrm>
          <a:prstGeom prst="rect">
            <a:avLst/>
          </a:prstGeom>
        </p:spPr>
      </p:pic>
      <p:sp>
        <p:nvSpPr>
          <p:cNvPr id="17" name="textruta 16">
            <a:extLst>
              <a:ext uri="{FF2B5EF4-FFF2-40B4-BE49-F238E27FC236}">
                <a16:creationId xmlns:a16="http://schemas.microsoft.com/office/drawing/2014/main" id="{CCCE7E4E-9D24-6C4A-807A-F9F0F51DE996}"/>
              </a:ext>
            </a:extLst>
          </p:cNvPr>
          <p:cNvSpPr txBox="1"/>
          <p:nvPr/>
        </p:nvSpPr>
        <p:spPr>
          <a:xfrm>
            <a:off x="6444354" y="3985405"/>
            <a:ext cx="2147160" cy="461665"/>
          </a:xfrm>
          <a:prstGeom prst="rect">
            <a:avLst/>
          </a:prstGeom>
          <a:noFill/>
        </p:spPr>
        <p:txBody>
          <a:bodyPr wrap="square" rtlCol="0">
            <a:spAutoFit/>
          </a:bodyPr>
          <a:lstStyle/>
          <a:p>
            <a:pPr algn="ctr"/>
            <a:r>
              <a:rPr lang="sv-SE" sz="1200" dirty="0" err="1"/>
              <a:t>What</a:t>
            </a:r>
            <a:r>
              <a:rPr lang="sv-SE" sz="1200" dirty="0"/>
              <a:t> </a:t>
            </a:r>
            <a:r>
              <a:rPr lang="sv-SE" sz="1200" dirty="0" err="1"/>
              <a:t>causes</a:t>
            </a:r>
            <a:r>
              <a:rPr lang="sv-SE" sz="1200" dirty="0"/>
              <a:t> the </a:t>
            </a:r>
            <a:r>
              <a:rPr lang="sv-SE" sz="1200" dirty="0" err="1"/>
              <a:t>artificial</a:t>
            </a:r>
            <a:endParaRPr lang="sv-SE" sz="1200" dirty="0"/>
          </a:p>
          <a:p>
            <a:pPr algn="ctr"/>
            <a:r>
              <a:rPr lang="sv-SE" sz="1200" dirty="0"/>
              <a:t>clouds?</a:t>
            </a:r>
            <a:endParaRPr lang="sv-SE" sz="1400" dirty="0"/>
          </a:p>
        </p:txBody>
      </p:sp>
    </p:spTree>
    <p:extLst>
      <p:ext uri="{BB962C8B-B14F-4D97-AF65-F5344CB8AC3E}">
        <p14:creationId xmlns:p14="http://schemas.microsoft.com/office/powerpoint/2010/main" val="1241504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9B9B7E0B-FC10-A246-B05B-5A00C06C5D97}"/>
              </a:ext>
            </a:extLst>
          </p:cNvPr>
          <p:cNvPicPr>
            <a:picLocks noChangeAspect="1"/>
          </p:cNvPicPr>
          <p:nvPr/>
        </p:nvPicPr>
        <p:blipFill>
          <a:blip r:embed="rId3"/>
          <a:stretch>
            <a:fillRect/>
          </a:stretch>
        </p:blipFill>
        <p:spPr>
          <a:xfrm>
            <a:off x="7989006" y="5864395"/>
            <a:ext cx="977900" cy="863600"/>
          </a:xfrm>
          <a:prstGeom prst="rect">
            <a:avLst/>
          </a:prstGeom>
        </p:spPr>
      </p:pic>
      <p:pic>
        <p:nvPicPr>
          <p:cNvPr id="4" name="Bildobjekt 3">
            <a:extLst>
              <a:ext uri="{FF2B5EF4-FFF2-40B4-BE49-F238E27FC236}">
                <a16:creationId xmlns:a16="http://schemas.microsoft.com/office/drawing/2014/main" id="{0BECB212-03A7-474D-B70C-B83F61E4E1DE}"/>
              </a:ext>
            </a:extLst>
          </p:cNvPr>
          <p:cNvPicPr>
            <a:picLocks noChangeAspect="1"/>
          </p:cNvPicPr>
          <p:nvPr/>
        </p:nvPicPr>
        <p:blipFill>
          <a:blip r:embed="rId4"/>
          <a:stretch>
            <a:fillRect/>
          </a:stretch>
        </p:blipFill>
        <p:spPr>
          <a:xfrm>
            <a:off x="153811" y="6157541"/>
            <a:ext cx="1948039" cy="570454"/>
          </a:xfrm>
          <a:prstGeom prst="rect">
            <a:avLst/>
          </a:prstGeom>
        </p:spPr>
      </p:pic>
      <p:pic>
        <p:nvPicPr>
          <p:cNvPr id="5" name="Bildobjekt 4">
            <a:extLst>
              <a:ext uri="{FF2B5EF4-FFF2-40B4-BE49-F238E27FC236}">
                <a16:creationId xmlns:a16="http://schemas.microsoft.com/office/drawing/2014/main" id="{462C0ED8-83D5-3C4A-9CE4-477AE09FF11B}"/>
              </a:ext>
            </a:extLst>
          </p:cNvPr>
          <p:cNvPicPr>
            <a:picLocks noChangeAspect="1"/>
          </p:cNvPicPr>
          <p:nvPr/>
        </p:nvPicPr>
        <p:blipFill>
          <a:blip r:embed="rId5"/>
          <a:stretch>
            <a:fillRect/>
          </a:stretch>
        </p:blipFill>
        <p:spPr>
          <a:xfrm>
            <a:off x="1293258" y="2146299"/>
            <a:ext cx="6629400" cy="3175000"/>
          </a:xfrm>
          <a:prstGeom prst="rect">
            <a:avLst/>
          </a:prstGeom>
        </p:spPr>
      </p:pic>
      <p:sp>
        <p:nvSpPr>
          <p:cNvPr id="6" name="Rektangel 5">
            <a:extLst>
              <a:ext uri="{FF2B5EF4-FFF2-40B4-BE49-F238E27FC236}">
                <a16:creationId xmlns:a16="http://schemas.microsoft.com/office/drawing/2014/main" id="{0EAF105F-6900-4F45-BF72-1CB092B3DF5F}"/>
              </a:ext>
            </a:extLst>
          </p:cNvPr>
          <p:cNvSpPr/>
          <p:nvPr/>
        </p:nvSpPr>
        <p:spPr>
          <a:xfrm>
            <a:off x="1269345" y="4528458"/>
            <a:ext cx="330856"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7" name="Rektangel 6">
            <a:extLst>
              <a:ext uri="{FF2B5EF4-FFF2-40B4-BE49-F238E27FC236}">
                <a16:creationId xmlns:a16="http://schemas.microsoft.com/office/drawing/2014/main" id="{218A5BB7-2B4F-C449-A650-820F0EE85D53}"/>
              </a:ext>
            </a:extLst>
          </p:cNvPr>
          <p:cNvSpPr/>
          <p:nvPr/>
        </p:nvSpPr>
        <p:spPr>
          <a:xfrm>
            <a:off x="3511802" y="4565651"/>
            <a:ext cx="330856"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716D07D7-8A2D-C04B-A699-6BC07332EEC7}"/>
              </a:ext>
            </a:extLst>
          </p:cNvPr>
          <p:cNvSpPr/>
          <p:nvPr/>
        </p:nvSpPr>
        <p:spPr>
          <a:xfrm>
            <a:off x="5895774" y="4565651"/>
            <a:ext cx="330856"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1" name="Rak pil 10">
            <a:extLst>
              <a:ext uri="{FF2B5EF4-FFF2-40B4-BE49-F238E27FC236}">
                <a16:creationId xmlns:a16="http://schemas.microsoft.com/office/drawing/2014/main" id="{A6A219F6-B101-1741-A65C-1961DE434617}"/>
              </a:ext>
            </a:extLst>
          </p:cNvPr>
          <p:cNvCxnSpPr>
            <a:cxnSpLocks/>
          </p:cNvCxnSpPr>
          <p:nvPr/>
        </p:nvCxnSpPr>
        <p:spPr>
          <a:xfrm>
            <a:off x="1315030" y="3886981"/>
            <a:ext cx="0" cy="111034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Rak pil 12">
            <a:extLst>
              <a:ext uri="{FF2B5EF4-FFF2-40B4-BE49-F238E27FC236}">
                <a16:creationId xmlns:a16="http://schemas.microsoft.com/office/drawing/2014/main" id="{3B8D4F9A-64B2-9D44-B8F6-C3479F164033}"/>
              </a:ext>
            </a:extLst>
          </p:cNvPr>
          <p:cNvCxnSpPr>
            <a:cxnSpLocks/>
          </p:cNvCxnSpPr>
          <p:nvPr/>
        </p:nvCxnSpPr>
        <p:spPr>
          <a:xfrm>
            <a:off x="1315030" y="2776637"/>
            <a:ext cx="0" cy="111034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ruta 13">
            <a:extLst>
              <a:ext uri="{FF2B5EF4-FFF2-40B4-BE49-F238E27FC236}">
                <a16:creationId xmlns:a16="http://schemas.microsoft.com/office/drawing/2014/main" id="{45303D72-6E44-E548-8CEB-A2270C31069B}"/>
              </a:ext>
            </a:extLst>
          </p:cNvPr>
          <p:cNvSpPr txBox="1"/>
          <p:nvPr/>
        </p:nvSpPr>
        <p:spPr>
          <a:xfrm>
            <a:off x="477801" y="4245820"/>
            <a:ext cx="765338" cy="369332"/>
          </a:xfrm>
          <a:prstGeom prst="rect">
            <a:avLst/>
          </a:prstGeom>
          <a:noFill/>
        </p:spPr>
        <p:txBody>
          <a:bodyPr wrap="none" rtlCol="0">
            <a:spAutoFit/>
          </a:bodyPr>
          <a:lstStyle/>
          <a:p>
            <a:r>
              <a:rPr lang="sv-SE" dirty="0" err="1"/>
              <a:t>Stable</a:t>
            </a:r>
            <a:endParaRPr lang="sv-SE" dirty="0"/>
          </a:p>
        </p:txBody>
      </p:sp>
      <p:sp>
        <p:nvSpPr>
          <p:cNvPr id="15" name="textruta 14">
            <a:extLst>
              <a:ext uri="{FF2B5EF4-FFF2-40B4-BE49-F238E27FC236}">
                <a16:creationId xmlns:a16="http://schemas.microsoft.com/office/drawing/2014/main" id="{9AF4BF4E-2069-D149-85CC-095E002376A2}"/>
              </a:ext>
            </a:extLst>
          </p:cNvPr>
          <p:cNvSpPr txBox="1"/>
          <p:nvPr/>
        </p:nvSpPr>
        <p:spPr>
          <a:xfrm>
            <a:off x="356293" y="3259951"/>
            <a:ext cx="886846" cy="369332"/>
          </a:xfrm>
          <a:prstGeom prst="rect">
            <a:avLst/>
          </a:prstGeom>
          <a:noFill/>
        </p:spPr>
        <p:txBody>
          <a:bodyPr wrap="none" rtlCol="0">
            <a:spAutoFit/>
          </a:bodyPr>
          <a:lstStyle/>
          <a:p>
            <a:r>
              <a:rPr lang="sv-SE" dirty="0"/>
              <a:t>Neutral</a:t>
            </a:r>
          </a:p>
        </p:txBody>
      </p:sp>
      <p:cxnSp>
        <p:nvCxnSpPr>
          <p:cNvPr id="16" name="Rak pil 15">
            <a:extLst>
              <a:ext uri="{FF2B5EF4-FFF2-40B4-BE49-F238E27FC236}">
                <a16:creationId xmlns:a16="http://schemas.microsoft.com/office/drawing/2014/main" id="{76D85A4D-4BE5-9A4B-8D60-6685335877F0}"/>
              </a:ext>
            </a:extLst>
          </p:cNvPr>
          <p:cNvCxnSpPr>
            <a:cxnSpLocks/>
          </p:cNvCxnSpPr>
          <p:nvPr/>
        </p:nvCxnSpPr>
        <p:spPr>
          <a:xfrm>
            <a:off x="1315030" y="2417410"/>
            <a:ext cx="0" cy="35922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ruta 17">
            <a:extLst>
              <a:ext uri="{FF2B5EF4-FFF2-40B4-BE49-F238E27FC236}">
                <a16:creationId xmlns:a16="http://schemas.microsoft.com/office/drawing/2014/main" id="{4C51CE98-4244-7242-8370-E4B06310DD0B}"/>
              </a:ext>
            </a:extLst>
          </p:cNvPr>
          <p:cNvSpPr txBox="1"/>
          <p:nvPr/>
        </p:nvSpPr>
        <p:spPr>
          <a:xfrm>
            <a:off x="483306" y="2349521"/>
            <a:ext cx="765338" cy="369332"/>
          </a:xfrm>
          <a:prstGeom prst="rect">
            <a:avLst/>
          </a:prstGeom>
          <a:noFill/>
        </p:spPr>
        <p:txBody>
          <a:bodyPr wrap="none" rtlCol="0">
            <a:spAutoFit/>
          </a:bodyPr>
          <a:lstStyle/>
          <a:p>
            <a:r>
              <a:rPr lang="sv-SE" dirty="0" err="1"/>
              <a:t>Stable</a:t>
            </a:r>
            <a:endParaRPr lang="sv-SE" dirty="0"/>
          </a:p>
        </p:txBody>
      </p:sp>
      <p:sp>
        <p:nvSpPr>
          <p:cNvPr id="19" name="textruta 18">
            <a:extLst>
              <a:ext uri="{FF2B5EF4-FFF2-40B4-BE49-F238E27FC236}">
                <a16:creationId xmlns:a16="http://schemas.microsoft.com/office/drawing/2014/main" id="{7399AAA8-72B9-CC42-8018-B47113E63B0E}"/>
              </a:ext>
            </a:extLst>
          </p:cNvPr>
          <p:cNvSpPr txBox="1"/>
          <p:nvPr/>
        </p:nvSpPr>
        <p:spPr>
          <a:xfrm>
            <a:off x="1168835" y="967742"/>
            <a:ext cx="1578124" cy="646331"/>
          </a:xfrm>
          <a:prstGeom prst="rect">
            <a:avLst/>
          </a:prstGeom>
          <a:noFill/>
        </p:spPr>
        <p:txBody>
          <a:bodyPr wrap="none" rtlCol="0">
            <a:spAutoFit/>
          </a:bodyPr>
          <a:lstStyle/>
          <a:p>
            <a:r>
              <a:rPr lang="sv-SE" b="1" dirty="0" err="1"/>
              <a:t>Stable</a:t>
            </a:r>
            <a:r>
              <a:rPr lang="sv-SE" b="1" dirty="0"/>
              <a:t> </a:t>
            </a:r>
            <a:r>
              <a:rPr lang="sv-SE" b="1" dirty="0" err="1"/>
              <a:t>surface</a:t>
            </a:r>
            <a:r>
              <a:rPr lang="sv-SE" b="1" dirty="0"/>
              <a:t> </a:t>
            </a:r>
          </a:p>
          <a:p>
            <a:r>
              <a:rPr lang="sv-SE" b="1" dirty="0" err="1"/>
              <a:t>conditions</a:t>
            </a:r>
            <a:endParaRPr lang="sv-SE" b="1" dirty="0"/>
          </a:p>
        </p:txBody>
      </p:sp>
      <p:sp>
        <p:nvSpPr>
          <p:cNvPr id="20" name="textruta 19">
            <a:extLst>
              <a:ext uri="{FF2B5EF4-FFF2-40B4-BE49-F238E27FC236}">
                <a16:creationId xmlns:a16="http://schemas.microsoft.com/office/drawing/2014/main" id="{074EC58C-BD63-8745-9730-CBC20E19B697}"/>
              </a:ext>
            </a:extLst>
          </p:cNvPr>
          <p:cNvSpPr txBox="1"/>
          <p:nvPr/>
        </p:nvSpPr>
        <p:spPr>
          <a:xfrm>
            <a:off x="3609863" y="967742"/>
            <a:ext cx="1700337" cy="646331"/>
          </a:xfrm>
          <a:prstGeom prst="rect">
            <a:avLst/>
          </a:prstGeom>
          <a:noFill/>
        </p:spPr>
        <p:txBody>
          <a:bodyPr wrap="none" rtlCol="0">
            <a:spAutoFit/>
          </a:bodyPr>
          <a:lstStyle/>
          <a:p>
            <a:r>
              <a:rPr lang="sv-SE" b="1" dirty="0"/>
              <a:t>Neutral </a:t>
            </a:r>
            <a:r>
              <a:rPr lang="sv-SE" b="1" dirty="0" err="1"/>
              <a:t>surface</a:t>
            </a:r>
            <a:r>
              <a:rPr lang="sv-SE" b="1" dirty="0"/>
              <a:t> </a:t>
            </a:r>
          </a:p>
          <a:p>
            <a:r>
              <a:rPr lang="sv-SE" b="1" dirty="0" err="1"/>
              <a:t>conditions</a:t>
            </a:r>
            <a:endParaRPr lang="sv-SE" b="1" dirty="0"/>
          </a:p>
        </p:txBody>
      </p:sp>
      <p:sp>
        <p:nvSpPr>
          <p:cNvPr id="21" name="textruta 20">
            <a:extLst>
              <a:ext uri="{FF2B5EF4-FFF2-40B4-BE49-F238E27FC236}">
                <a16:creationId xmlns:a16="http://schemas.microsoft.com/office/drawing/2014/main" id="{B7C11214-85C4-F64F-944B-B4E283C19AC9}"/>
              </a:ext>
            </a:extLst>
          </p:cNvPr>
          <p:cNvSpPr txBox="1"/>
          <p:nvPr/>
        </p:nvSpPr>
        <p:spPr>
          <a:xfrm>
            <a:off x="5895774" y="967742"/>
            <a:ext cx="1832040" cy="646331"/>
          </a:xfrm>
          <a:prstGeom prst="rect">
            <a:avLst/>
          </a:prstGeom>
          <a:noFill/>
        </p:spPr>
        <p:txBody>
          <a:bodyPr wrap="none" rtlCol="0">
            <a:spAutoFit/>
          </a:bodyPr>
          <a:lstStyle/>
          <a:p>
            <a:r>
              <a:rPr lang="sv-SE" b="1" dirty="0" err="1"/>
              <a:t>Unstable</a:t>
            </a:r>
            <a:r>
              <a:rPr lang="sv-SE" b="1" dirty="0"/>
              <a:t> </a:t>
            </a:r>
            <a:r>
              <a:rPr lang="sv-SE" b="1" dirty="0" err="1"/>
              <a:t>surface</a:t>
            </a:r>
            <a:r>
              <a:rPr lang="sv-SE" b="1" dirty="0"/>
              <a:t> </a:t>
            </a:r>
          </a:p>
          <a:p>
            <a:r>
              <a:rPr lang="sv-SE" b="1" dirty="0" err="1"/>
              <a:t>conditions</a:t>
            </a:r>
            <a:endParaRPr lang="sv-SE" b="1" dirty="0"/>
          </a:p>
        </p:txBody>
      </p:sp>
      <p:sp>
        <p:nvSpPr>
          <p:cNvPr id="22" name="textruta 21">
            <a:extLst>
              <a:ext uri="{FF2B5EF4-FFF2-40B4-BE49-F238E27FC236}">
                <a16:creationId xmlns:a16="http://schemas.microsoft.com/office/drawing/2014/main" id="{65955582-431E-7840-8162-CA2F6B5D09A8}"/>
              </a:ext>
            </a:extLst>
          </p:cNvPr>
          <p:cNvSpPr txBox="1"/>
          <p:nvPr/>
        </p:nvSpPr>
        <p:spPr>
          <a:xfrm>
            <a:off x="4944035" y="5182797"/>
            <a:ext cx="253596" cy="276999"/>
          </a:xfrm>
          <a:prstGeom prst="rect">
            <a:avLst/>
          </a:prstGeom>
          <a:noFill/>
        </p:spPr>
        <p:txBody>
          <a:bodyPr wrap="none" rtlCol="0">
            <a:spAutoFit/>
          </a:bodyPr>
          <a:lstStyle/>
          <a:p>
            <a:r>
              <a:rPr lang="sv-SE" sz="1200" i="1" dirty="0"/>
              <a:t>v</a:t>
            </a:r>
          </a:p>
        </p:txBody>
      </p:sp>
      <p:sp>
        <p:nvSpPr>
          <p:cNvPr id="23" name="textruta 22">
            <a:extLst>
              <a:ext uri="{FF2B5EF4-FFF2-40B4-BE49-F238E27FC236}">
                <a16:creationId xmlns:a16="http://schemas.microsoft.com/office/drawing/2014/main" id="{517AF3F6-AEF1-9C48-B9DD-DD6467E229A7}"/>
              </a:ext>
            </a:extLst>
          </p:cNvPr>
          <p:cNvSpPr txBox="1"/>
          <p:nvPr/>
        </p:nvSpPr>
        <p:spPr>
          <a:xfrm>
            <a:off x="2681727" y="5182797"/>
            <a:ext cx="253596" cy="276999"/>
          </a:xfrm>
          <a:prstGeom prst="rect">
            <a:avLst/>
          </a:prstGeom>
          <a:noFill/>
        </p:spPr>
        <p:txBody>
          <a:bodyPr wrap="none" rtlCol="0">
            <a:spAutoFit/>
          </a:bodyPr>
          <a:lstStyle/>
          <a:p>
            <a:r>
              <a:rPr lang="sv-SE" sz="1200" i="1" dirty="0"/>
              <a:t>v</a:t>
            </a:r>
          </a:p>
        </p:txBody>
      </p:sp>
      <p:sp>
        <p:nvSpPr>
          <p:cNvPr id="24" name="textruta 23">
            <a:extLst>
              <a:ext uri="{FF2B5EF4-FFF2-40B4-BE49-F238E27FC236}">
                <a16:creationId xmlns:a16="http://schemas.microsoft.com/office/drawing/2014/main" id="{89A4D8FE-EAB6-0445-8049-4C334FA6A989}"/>
              </a:ext>
            </a:extLst>
          </p:cNvPr>
          <p:cNvSpPr txBox="1"/>
          <p:nvPr/>
        </p:nvSpPr>
        <p:spPr>
          <a:xfrm>
            <a:off x="7206343" y="5182798"/>
            <a:ext cx="253596" cy="276999"/>
          </a:xfrm>
          <a:prstGeom prst="rect">
            <a:avLst/>
          </a:prstGeom>
          <a:noFill/>
        </p:spPr>
        <p:txBody>
          <a:bodyPr wrap="none" rtlCol="0">
            <a:spAutoFit/>
          </a:bodyPr>
          <a:lstStyle/>
          <a:p>
            <a:r>
              <a:rPr lang="sv-SE" sz="1200" i="1" dirty="0"/>
              <a:t>v</a:t>
            </a:r>
          </a:p>
        </p:txBody>
      </p:sp>
      <p:sp>
        <p:nvSpPr>
          <p:cNvPr id="25" name="textruta 24">
            <a:extLst>
              <a:ext uri="{FF2B5EF4-FFF2-40B4-BE49-F238E27FC236}">
                <a16:creationId xmlns:a16="http://schemas.microsoft.com/office/drawing/2014/main" id="{79E5772A-6058-5E46-A992-D0C2CF710863}"/>
              </a:ext>
            </a:extLst>
          </p:cNvPr>
          <p:cNvSpPr txBox="1"/>
          <p:nvPr/>
        </p:nvSpPr>
        <p:spPr>
          <a:xfrm>
            <a:off x="2187808" y="140569"/>
            <a:ext cx="4840299" cy="461665"/>
          </a:xfrm>
          <a:prstGeom prst="rect">
            <a:avLst/>
          </a:prstGeom>
          <a:noFill/>
        </p:spPr>
        <p:txBody>
          <a:bodyPr wrap="none" rtlCol="0">
            <a:spAutoFit/>
          </a:bodyPr>
          <a:lstStyle/>
          <a:p>
            <a:r>
              <a:rPr lang="sv-SE" sz="2400" b="1" dirty="0" err="1"/>
              <a:t>Boundary</a:t>
            </a:r>
            <a:r>
              <a:rPr lang="sv-SE" sz="2400" b="1" dirty="0"/>
              <a:t> </a:t>
            </a:r>
            <a:r>
              <a:rPr lang="sv-SE" sz="2400" b="1" dirty="0" err="1"/>
              <a:t>layer</a:t>
            </a:r>
            <a:r>
              <a:rPr lang="sv-SE" sz="2400" b="1" dirty="0"/>
              <a:t> </a:t>
            </a:r>
            <a:r>
              <a:rPr lang="sv-SE" sz="2400" b="1" dirty="0" err="1"/>
              <a:t>temperature</a:t>
            </a:r>
            <a:r>
              <a:rPr lang="sv-SE" sz="2400" b="1" dirty="0"/>
              <a:t> </a:t>
            </a:r>
            <a:r>
              <a:rPr lang="sv-SE" sz="2400" b="1" dirty="0" err="1"/>
              <a:t>profiles</a:t>
            </a:r>
            <a:endParaRPr lang="sv-SE" sz="2400" b="1" dirty="0"/>
          </a:p>
        </p:txBody>
      </p:sp>
      <p:sp>
        <p:nvSpPr>
          <p:cNvPr id="3" name="Ellips 2">
            <a:extLst>
              <a:ext uri="{FF2B5EF4-FFF2-40B4-BE49-F238E27FC236}">
                <a16:creationId xmlns:a16="http://schemas.microsoft.com/office/drawing/2014/main" id="{1F515098-E368-124F-AE22-71CBF196B0AF}"/>
              </a:ext>
            </a:extLst>
          </p:cNvPr>
          <p:cNvSpPr/>
          <p:nvPr/>
        </p:nvSpPr>
        <p:spPr>
          <a:xfrm>
            <a:off x="153811" y="1747745"/>
            <a:ext cx="3357991" cy="4116649"/>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227156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9B9B7E0B-FC10-A246-B05B-5A00C06C5D97}"/>
              </a:ext>
            </a:extLst>
          </p:cNvPr>
          <p:cNvPicPr>
            <a:picLocks noChangeAspect="1"/>
          </p:cNvPicPr>
          <p:nvPr/>
        </p:nvPicPr>
        <p:blipFill>
          <a:blip r:embed="rId4"/>
          <a:stretch>
            <a:fillRect/>
          </a:stretch>
        </p:blipFill>
        <p:spPr>
          <a:xfrm>
            <a:off x="7989006" y="5864395"/>
            <a:ext cx="977900" cy="863600"/>
          </a:xfrm>
          <a:prstGeom prst="rect">
            <a:avLst/>
          </a:prstGeom>
        </p:spPr>
      </p:pic>
      <p:pic>
        <p:nvPicPr>
          <p:cNvPr id="4" name="Bildobjekt 3">
            <a:extLst>
              <a:ext uri="{FF2B5EF4-FFF2-40B4-BE49-F238E27FC236}">
                <a16:creationId xmlns:a16="http://schemas.microsoft.com/office/drawing/2014/main" id="{0BECB212-03A7-474D-B70C-B83F61E4E1DE}"/>
              </a:ext>
            </a:extLst>
          </p:cNvPr>
          <p:cNvPicPr>
            <a:picLocks noChangeAspect="1"/>
          </p:cNvPicPr>
          <p:nvPr/>
        </p:nvPicPr>
        <p:blipFill>
          <a:blip r:embed="rId5"/>
          <a:stretch>
            <a:fillRect/>
          </a:stretch>
        </p:blipFill>
        <p:spPr>
          <a:xfrm>
            <a:off x="153811" y="6157541"/>
            <a:ext cx="1948039" cy="570454"/>
          </a:xfrm>
          <a:prstGeom prst="rect">
            <a:avLst/>
          </a:prstGeom>
        </p:spPr>
      </p:pic>
      <p:sp>
        <p:nvSpPr>
          <p:cNvPr id="7" name="textruta 6">
            <a:extLst>
              <a:ext uri="{FF2B5EF4-FFF2-40B4-BE49-F238E27FC236}">
                <a16:creationId xmlns:a16="http://schemas.microsoft.com/office/drawing/2014/main" id="{D50ACEC8-3A71-6E42-A1F5-D27B5FFD8087}"/>
              </a:ext>
            </a:extLst>
          </p:cNvPr>
          <p:cNvSpPr txBox="1"/>
          <p:nvPr/>
        </p:nvSpPr>
        <p:spPr>
          <a:xfrm>
            <a:off x="2801565" y="496111"/>
            <a:ext cx="3482300" cy="646331"/>
          </a:xfrm>
          <a:prstGeom prst="rect">
            <a:avLst/>
          </a:prstGeom>
          <a:noFill/>
        </p:spPr>
        <p:txBody>
          <a:bodyPr wrap="none" rtlCol="0">
            <a:spAutoFit/>
          </a:bodyPr>
          <a:lstStyle/>
          <a:p>
            <a:r>
              <a:rPr lang="sv-SE" sz="3600" dirty="0" err="1">
                <a:solidFill>
                  <a:schemeClr val="accent1"/>
                </a:solidFill>
              </a:rPr>
              <a:t>Turbulence</a:t>
            </a:r>
            <a:r>
              <a:rPr lang="sv-SE" sz="3600" dirty="0">
                <a:solidFill>
                  <a:schemeClr val="accent1"/>
                </a:solidFill>
              </a:rPr>
              <a:t> in SBL</a:t>
            </a:r>
          </a:p>
        </p:txBody>
      </p:sp>
      <p:sp>
        <p:nvSpPr>
          <p:cNvPr id="3" name="Rectangle 2">
            <a:extLst>
              <a:ext uri="{FF2B5EF4-FFF2-40B4-BE49-F238E27FC236}">
                <a16:creationId xmlns:a16="http://schemas.microsoft.com/office/drawing/2014/main" id="{0DABE1DF-266F-074E-8D80-A100EF6EBB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graphicFrame>
        <p:nvGraphicFramePr>
          <p:cNvPr id="6" name="Objekt 5">
            <a:extLst>
              <a:ext uri="{FF2B5EF4-FFF2-40B4-BE49-F238E27FC236}">
                <a16:creationId xmlns:a16="http://schemas.microsoft.com/office/drawing/2014/main" id="{244AC2B8-FC4E-E545-BE9F-4ACB1B98F0FA}"/>
              </a:ext>
            </a:extLst>
          </p:cNvPr>
          <p:cNvGraphicFramePr>
            <a:graphicFrameLocks noChangeAspect="1"/>
          </p:cNvGraphicFramePr>
          <p:nvPr/>
        </p:nvGraphicFramePr>
        <p:xfrm>
          <a:off x="294453" y="2286010"/>
          <a:ext cx="8672453" cy="1313179"/>
        </p:xfrm>
        <a:graphic>
          <a:graphicData uri="http://schemas.openxmlformats.org/presentationml/2006/ole">
            <mc:AlternateContent xmlns:mc="http://schemas.openxmlformats.org/markup-compatibility/2006">
              <mc:Choice xmlns:v="urn:schemas-microsoft-com:vml" Requires="v">
                <p:oleObj spid="_x0000_s2071" r:id="rId6" imgW="4025900" imgH="622300" progId="Equation.DSMT4">
                  <p:embed/>
                </p:oleObj>
              </mc:Choice>
              <mc:Fallback>
                <p:oleObj r:id="rId6" imgW="4025900" imgH="622300" progId="Equation.DSMT4">
                  <p:embed/>
                  <p:pic>
                    <p:nvPicPr>
                      <p:cNvPr id="6" name="Objekt 5">
                        <a:extLst>
                          <a:ext uri="{FF2B5EF4-FFF2-40B4-BE49-F238E27FC236}">
                            <a16:creationId xmlns:a16="http://schemas.microsoft.com/office/drawing/2014/main" id="{244AC2B8-FC4E-E545-BE9F-4ACB1B98F0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4453" y="2286010"/>
                        <a:ext cx="8672453" cy="1313179"/>
                      </a:xfrm>
                      <a:prstGeom prst="rect">
                        <a:avLst/>
                      </a:prstGeom>
                      <a:solidFill>
                        <a:schemeClr val="bg1"/>
                      </a:solidFill>
                    </p:spPr>
                  </p:pic>
                </p:oleObj>
              </mc:Fallback>
            </mc:AlternateContent>
          </a:graphicData>
        </a:graphic>
      </p:graphicFrame>
      <p:sp>
        <p:nvSpPr>
          <p:cNvPr id="10" name="textruta 9">
            <a:extLst>
              <a:ext uri="{FF2B5EF4-FFF2-40B4-BE49-F238E27FC236}">
                <a16:creationId xmlns:a16="http://schemas.microsoft.com/office/drawing/2014/main" id="{E4A7EED3-9503-CE44-8804-E09AEB9AFE40}"/>
              </a:ext>
            </a:extLst>
          </p:cNvPr>
          <p:cNvSpPr txBox="1"/>
          <p:nvPr/>
        </p:nvSpPr>
        <p:spPr>
          <a:xfrm>
            <a:off x="3283392" y="1489011"/>
            <a:ext cx="2413289" cy="584775"/>
          </a:xfrm>
          <a:prstGeom prst="rect">
            <a:avLst/>
          </a:prstGeom>
          <a:noFill/>
        </p:spPr>
        <p:txBody>
          <a:bodyPr wrap="none" rtlCol="0">
            <a:spAutoFit/>
          </a:bodyPr>
          <a:lstStyle/>
          <a:p>
            <a:r>
              <a:rPr lang="sv-SE" sz="3200" dirty="0"/>
              <a:t>TKE-</a:t>
            </a:r>
            <a:r>
              <a:rPr lang="sv-SE" sz="3200" dirty="0" err="1"/>
              <a:t>equation</a:t>
            </a:r>
            <a:endParaRPr lang="sv-SE" sz="3200" dirty="0"/>
          </a:p>
        </p:txBody>
      </p:sp>
      <p:sp>
        <p:nvSpPr>
          <p:cNvPr id="11" name="Rektangel 10">
            <a:extLst>
              <a:ext uri="{FF2B5EF4-FFF2-40B4-BE49-F238E27FC236}">
                <a16:creationId xmlns:a16="http://schemas.microsoft.com/office/drawing/2014/main" id="{1E8BCC57-DD50-3048-B6AC-22B5178D0450}"/>
              </a:ext>
            </a:extLst>
          </p:cNvPr>
          <p:cNvSpPr/>
          <p:nvPr/>
        </p:nvSpPr>
        <p:spPr>
          <a:xfrm>
            <a:off x="3283392" y="3000375"/>
            <a:ext cx="202758" cy="361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textruta 12">
            <a:extLst>
              <a:ext uri="{FF2B5EF4-FFF2-40B4-BE49-F238E27FC236}">
                <a16:creationId xmlns:a16="http://schemas.microsoft.com/office/drawing/2014/main" id="{0BA255D9-C589-2749-81E4-70DB5FB7CC01}"/>
              </a:ext>
            </a:extLst>
          </p:cNvPr>
          <p:cNvSpPr txBox="1"/>
          <p:nvPr/>
        </p:nvSpPr>
        <p:spPr>
          <a:xfrm>
            <a:off x="6576468" y="2538710"/>
            <a:ext cx="285750" cy="461665"/>
          </a:xfrm>
          <a:prstGeom prst="rect">
            <a:avLst/>
          </a:prstGeom>
          <a:solidFill>
            <a:schemeClr val="bg1"/>
          </a:solidFill>
        </p:spPr>
        <p:txBody>
          <a:bodyPr wrap="square" rtlCol="0">
            <a:spAutoFit/>
          </a:bodyPr>
          <a:lstStyle/>
          <a:p>
            <a:r>
              <a:rPr lang="sv-SE" sz="2400" dirty="0"/>
              <a:t>+</a:t>
            </a:r>
          </a:p>
        </p:txBody>
      </p:sp>
      <p:sp>
        <p:nvSpPr>
          <p:cNvPr id="14" name="textruta 13">
            <a:extLst>
              <a:ext uri="{FF2B5EF4-FFF2-40B4-BE49-F238E27FC236}">
                <a16:creationId xmlns:a16="http://schemas.microsoft.com/office/drawing/2014/main" id="{19CACD2E-B1E6-F940-A62B-C4A96706D299}"/>
              </a:ext>
            </a:extLst>
          </p:cNvPr>
          <p:cNvSpPr txBox="1"/>
          <p:nvPr/>
        </p:nvSpPr>
        <p:spPr>
          <a:xfrm>
            <a:off x="7771687" y="2547241"/>
            <a:ext cx="285750" cy="461665"/>
          </a:xfrm>
          <a:prstGeom prst="rect">
            <a:avLst/>
          </a:prstGeom>
          <a:solidFill>
            <a:schemeClr val="bg1"/>
          </a:solidFill>
        </p:spPr>
        <p:txBody>
          <a:bodyPr wrap="square" rtlCol="0">
            <a:spAutoFit/>
          </a:bodyPr>
          <a:lstStyle/>
          <a:p>
            <a:r>
              <a:rPr lang="sv-SE" sz="2400" dirty="0"/>
              <a:t>+</a:t>
            </a:r>
          </a:p>
        </p:txBody>
      </p:sp>
      <p:sp>
        <p:nvSpPr>
          <p:cNvPr id="15" name="textruta 14">
            <a:extLst>
              <a:ext uri="{FF2B5EF4-FFF2-40B4-BE49-F238E27FC236}">
                <a16:creationId xmlns:a16="http://schemas.microsoft.com/office/drawing/2014/main" id="{706C2ED7-08A2-C64E-8B37-843692F2C457}"/>
              </a:ext>
            </a:extLst>
          </p:cNvPr>
          <p:cNvSpPr txBox="1"/>
          <p:nvPr/>
        </p:nvSpPr>
        <p:spPr>
          <a:xfrm>
            <a:off x="3631471" y="3588787"/>
            <a:ext cx="1090235" cy="276999"/>
          </a:xfrm>
          <a:prstGeom prst="rect">
            <a:avLst/>
          </a:prstGeom>
          <a:noFill/>
        </p:spPr>
        <p:txBody>
          <a:bodyPr wrap="none" rtlCol="0">
            <a:spAutoFit/>
          </a:bodyPr>
          <a:lstStyle/>
          <a:p>
            <a:r>
              <a:rPr lang="sv-SE" sz="1200" i="1" dirty="0"/>
              <a:t>or </a:t>
            </a:r>
            <a:r>
              <a:rPr lang="sv-SE" sz="1200" i="1" dirty="0" err="1"/>
              <a:t>destruction</a:t>
            </a:r>
            <a:r>
              <a:rPr lang="sv-SE" sz="1200" i="1" dirty="0"/>
              <a:t>.</a:t>
            </a:r>
          </a:p>
        </p:txBody>
      </p:sp>
      <p:sp>
        <p:nvSpPr>
          <p:cNvPr id="16" name="Rektangel 15">
            <a:extLst>
              <a:ext uri="{FF2B5EF4-FFF2-40B4-BE49-F238E27FC236}">
                <a16:creationId xmlns:a16="http://schemas.microsoft.com/office/drawing/2014/main" id="{F5CF0760-9EAE-4A4A-AAE2-6F1DF704116C}"/>
              </a:ext>
            </a:extLst>
          </p:cNvPr>
          <p:cNvSpPr/>
          <p:nvPr/>
        </p:nvSpPr>
        <p:spPr>
          <a:xfrm>
            <a:off x="3384771" y="2596248"/>
            <a:ext cx="270656" cy="363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textruta 11">
            <a:extLst>
              <a:ext uri="{FF2B5EF4-FFF2-40B4-BE49-F238E27FC236}">
                <a16:creationId xmlns:a16="http://schemas.microsoft.com/office/drawing/2014/main" id="{191F85B9-8F11-E142-8BF6-A5FCD9C4367E}"/>
              </a:ext>
            </a:extLst>
          </p:cNvPr>
          <p:cNvSpPr txBox="1"/>
          <p:nvPr/>
        </p:nvSpPr>
        <p:spPr>
          <a:xfrm>
            <a:off x="3462194" y="2555034"/>
            <a:ext cx="338554" cy="461665"/>
          </a:xfrm>
          <a:prstGeom prst="rect">
            <a:avLst/>
          </a:prstGeom>
          <a:noFill/>
        </p:spPr>
        <p:txBody>
          <a:bodyPr wrap="none" rtlCol="0">
            <a:spAutoFit/>
          </a:bodyPr>
          <a:lstStyle/>
          <a:p>
            <a:r>
              <a:rPr lang="sv-SE" sz="2400" dirty="0"/>
              <a:t>+</a:t>
            </a:r>
          </a:p>
        </p:txBody>
      </p:sp>
      <p:pic>
        <p:nvPicPr>
          <p:cNvPr id="18" name="Bildobjekt 17">
            <a:extLst>
              <a:ext uri="{FF2B5EF4-FFF2-40B4-BE49-F238E27FC236}">
                <a16:creationId xmlns:a16="http://schemas.microsoft.com/office/drawing/2014/main" id="{91AD5D20-3CBE-484B-978E-EA025FB40A0E}"/>
              </a:ext>
            </a:extLst>
          </p:cNvPr>
          <p:cNvPicPr>
            <a:picLocks noChangeAspect="1"/>
          </p:cNvPicPr>
          <p:nvPr/>
        </p:nvPicPr>
        <p:blipFill>
          <a:blip r:embed="rId8"/>
          <a:stretch>
            <a:fillRect/>
          </a:stretch>
        </p:blipFill>
        <p:spPr>
          <a:xfrm>
            <a:off x="2801565" y="4133850"/>
            <a:ext cx="2590800" cy="1905000"/>
          </a:xfrm>
          <a:prstGeom prst="rect">
            <a:avLst/>
          </a:prstGeom>
        </p:spPr>
      </p:pic>
      <p:sp>
        <p:nvSpPr>
          <p:cNvPr id="20" name="textruta 19">
            <a:extLst>
              <a:ext uri="{FF2B5EF4-FFF2-40B4-BE49-F238E27FC236}">
                <a16:creationId xmlns:a16="http://schemas.microsoft.com/office/drawing/2014/main" id="{17F4D313-2732-0642-B33A-4290484CB515}"/>
              </a:ext>
            </a:extLst>
          </p:cNvPr>
          <p:cNvSpPr txBox="1"/>
          <p:nvPr/>
        </p:nvSpPr>
        <p:spPr>
          <a:xfrm>
            <a:off x="5103238" y="4390721"/>
            <a:ext cx="1228350" cy="369332"/>
          </a:xfrm>
          <a:prstGeom prst="rect">
            <a:avLst/>
          </a:prstGeom>
          <a:noFill/>
        </p:spPr>
        <p:txBody>
          <a:bodyPr wrap="none" rtlCol="0">
            <a:spAutoFit/>
          </a:bodyPr>
          <a:lstStyle/>
          <a:p>
            <a:r>
              <a:rPr lang="sv-SE" dirty="0"/>
              <a:t>(</a:t>
            </a:r>
            <a:r>
              <a:rPr lang="sv-SE" dirty="0" err="1"/>
              <a:t>Buoyancy</a:t>
            </a:r>
            <a:r>
              <a:rPr lang="sv-SE" dirty="0"/>
              <a:t>)</a:t>
            </a:r>
          </a:p>
        </p:txBody>
      </p:sp>
      <p:sp>
        <p:nvSpPr>
          <p:cNvPr id="21" name="textruta 20">
            <a:extLst>
              <a:ext uri="{FF2B5EF4-FFF2-40B4-BE49-F238E27FC236}">
                <a16:creationId xmlns:a16="http://schemas.microsoft.com/office/drawing/2014/main" id="{389F5C53-1C75-7441-B68F-F3CAD6E526F5}"/>
              </a:ext>
            </a:extLst>
          </p:cNvPr>
          <p:cNvSpPr txBox="1"/>
          <p:nvPr/>
        </p:nvSpPr>
        <p:spPr>
          <a:xfrm>
            <a:off x="5208013" y="5094179"/>
            <a:ext cx="859531" cy="369332"/>
          </a:xfrm>
          <a:prstGeom prst="rect">
            <a:avLst/>
          </a:prstGeom>
          <a:noFill/>
        </p:spPr>
        <p:txBody>
          <a:bodyPr wrap="none" rtlCol="0">
            <a:spAutoFit/>
          </a:bodyPr>
          <a:lstStyle/>
          <a:p>
            <a:r>
              <a:rPr lang="sv-SE" dirty="0"/>
              <a:t>(</a:t>
            </a:r>
            <a:r>
              <a:rPr lang="sv-SE" dirty="0" err="1"/>
              <a:t>Shear</a:t>
            </a:r>
            <a:r>
              <a:rPr lang="sv-SE" dirty="0"/>
              <a:t>)</a:t>
            </a:r>
          </a:p>
        </p:txBody>
      </p:sp>
    </p:spTree>
    <p:extLst>
      <p:ext uri="{BB962C8B-B14F-4D97-AF65-F5344CB8AC3E}">
        <p14:creationId xmlns:p14="http://schemas.microsoft.com/office/powerpoint/2010/main" val="3341905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9B9B7E0B-FC10-A246-B05B-5A00C06C5D97}"/>
              </a:ext>
            </a:extLst>
          </p:cNvPr>
          <p:cNvPicPr>
            <a:picLocks noChangeAspect="1"/>
          </p:cNvPicPr>
          <p:nvPr/>
        </p:nvPicPr>
        <p:blipFill>
          <a:blip r:embed="rId3"/>
          <a:stretch>
            <a:fillRect/>
          </a:stretch>
        </p:blipFill>
        <p:spPr>
          <a:xfrm>
            <a:off x="7989006" y="5864395"/>
            <a:ext cx="977900" cy="863600"/>
          </a:xfrm>
          <a:prstGeom prst="rect">
            <a:avLst/>
          </a:prstGeom>
        </p:spPr>
      </p:pic>
      <p:pic>
        <p:nvPicPr>
          <p:cNvPr id="4" name="Bildobjekt 3">
            <a:extLst>
              <a:ext uri="{FF2B5EF4-FFF2-40B4-BE49-F238E27FC236}">
                <a16:creationId xmlns:a16="http://schemas.microsoft.com/office/drawing/2014/main" id="{0BECB212-03A7-474D-B70C-B83F61E4E1DE}"/>
              </a:ext>
            </a:extLst>
          </p:cNvPr>
          <p:cNvPicPr>
            <a:picLocks noChangeAspect="1"/>
          </p:cNvPicPr>
          <p:nvPr/>
        </p:nvPicPr>
        <p:blipFill>
          <a:blip r:embed="rId4"/>
          <a:stretch>
            <a:fillRect/>
          </a:stretch>
        </p:blipFill>
        <p:spPr>
          <a:xfrm>
            <a:off x="153811" y="6157541"/>
            <a:ext cx="1948039" cy="570454"/>
          </a:xfrm>
          <a:prstGeom prst="rect">
            <a:avLst/>
          </a:prstGeom>
        </p:spPr>
      </p:pic>
      <p:sp>
        <p:nvSpPr>
          <p:cNvPr id="10" name="Rektangel 9">
            <a:extLst>
              <a:ext uri="{FF2B5EF4-FFF2-40B4-BE49-F238E27FC236}">
                <a16:creationId xmlns:a16="http://schemas.microsoft.com/office/drawing/2014/main" id="{A707E600-5C98-AF47-B111-54530CAB2CF6}"/>
              </a:ext>
            </a:extLst>
          </p:cNvPr>
          <p:cNvSpPr/>
          <p:nvPr/>
        </p:nvSpPr>
        <p:spPr>
          <a:xfrm>
            <a:off x="3421140" y="314949"/>
            <a:ext cx="1875835" cy="646331"/>
          </a:xfrm>
          <a:prstGeom prst="rect">
            <a:avLst/>
          </a:prstGeom>
          <a:noFill/>
        </p:spPr>
        <p:txBody>
          <a:bodyPr wrap="none" lIns="91440" tIns="45720" rIns="91440" bIns="45720">
            <a:spAutoFit/>
          </a:bodyPr>
          <a:lstStyle/>
          <a:p>
            <a:pPr algn="ctr"/>
            <a:r>
              <a:rPr lang="sv-SE" sz="3600" b="1" dirty="0">
                <a:ln w="0"/>
                <a:solidFill>
                  <a:schemeClr val="accent1"/>
                </a:solidFill>
                <a:effectLst>
                  <a:outerShdw blurRad="38100" dist="25400" dir="5400000" algn="ctr" rotWithShape="0">
                    <a:srgbClr val="6E747A">
                      <a:alpha val="43000"/>
                    </a:srgbClr>
                  </a:outerShdw>
                </a:effectLst>
              </a:rPr>
              <a:t>OUTLINE</a:t>
            </a:r>
            <a:endParaRPr lang="sv-SE" sz="3600" b="1" cap="none" spc="0" dirty="0">
              <a:ln w="0"/>
              <a:solidFill>
                <a:schemeClr val="accent1"/>
              </a:solidFill>
              <a:effectLst>
                <a:outerShdw blurRad="38100" dist="25400" dir="5400000" algn="ctr" rotWithShape="0">
                  <a:srgbClr val="6E747A">
                    <a:alpha val="43000"/>
                  </a:srgbClr>
                </a:outerShdw>
              </a:effectLst>
            </a:endParaRPr>
          </a:p>
        </p:txBody>
      </p:sp>
      <p:sp>
        <p:nvSpPr>
          <p:cNvPr id="11" name="textruta 10">
            <a:extLst>
              <a:ext uri="{FF2B5EF4-FFF2-40B4-BE49-F238E27FC236}">
                <a16:creationId xmlns:a16="http://schemas.microsoft.com/office/drawing/2014/main" id="{F995C66C-8F43-8C46-8936-2BE35365F379}"/>
              </a:ext>
            </a:extLst>
          </p:cNvPr>
          <p:cNvSpPr txBox="1"/>
          <p:nvPr/>
        </p:nvSpPr>
        <p:spPr>
          <a:xfrm>
            <a:off x="825387" y="1063016"/>
            <a:ext cx="6020971" cy="5539978"/>
          </a:xfrm>
          <a:prstGeom prst="rect">
            <a:avLst/>
          </a:prstGeom>
          <a:noFill/>
        </p:spPr>
        <p:txBody>
          <a:bodyPr wrap="square" rtlCol="0">
            <a:spAutoFit/>
          </a:bodyPr>
          <a:lstStyle/>
          <a:p>
            <a:pPr marL="457200" indent="-457200">
              <a:buAutoNum type="arabicPeriod"/>
            </a:pPr>
            <a:r>
              <a:rPr lang="sv-SE" sz="2400" dirty="0" err="1">
                <a:solidFill>
                  <a:schemeClr val="bg1">
                    <a:lumMod val="75000"/>
                  </a:schemeClr>
                </a:solidFill>
              </a:rPr>
              <a:t>Background</a:t>
            </a:r>
            <a:endParaRPr lang="sv-SE" sz="2400" dirty="0">
              <a:solidFill>
                <a:schemeClr val="bg1">
                  <a:lumMod val="75000"/>
                </a:schemeClr>
              </a:solidFill>
            </a:endParaRPr>
          </a:p>
          <a:p>
            <a:pPr marL="457200" indent="-457200">
              <a:buAutoNum type="arabicPeriod"/>
            </a:pPr>
            <a:endParaRPr lang="sv-SE" sz="2400" dirty="0">
              <a:solidFill>
                <a:schemeClr val="bg1">
                  <a:lumMod val="75000"/>
                </a:schemeClr>
              </a:solidFill>
            </a:endParaRPr>
          </a:p>
          <a:p>
            <a:pPr marL="457200" indent="-457200">
              <a:buAutoNum type="arabicPeriod"/>
            </a:pPr>
            <a:r>
              <a:rPr lang="sv-SE" sz="2400" dirty="0" err="1">
                <a:solidFill>
                  <a:schemeClr val="bg1">
                    <a:lumMod val="75000"/>
                  </a:schemeClr>
                </a:solidFill>
              </a:rPr>
              <a:t>Stable</a:t>
            </a:r>
            <a:r>
              <a:rPr lang="sv-SE" sz="2400" dirty="0">
                <a:solidFill>
                  <a:schemeClr val="bg1">
                    <a:lumMod val="75000"/>
                  </a:schemeClr>
                </a:solidFill>
              </a:rPr>
              <a:t> </a:t>
            </a:r>
            <a:r>
              <a:rPr lang="sv-SE" sz="2400" dirty="0" err="1">
                <a:solidFill>
                  <a:schemeClr val="bg1">
                    <a:lumMod val="75000"/>
                  </a:schemeClr>
                </a:solidFill>
              </a:rPr>
              <a:t>Boundary</a:t>
            </a:r>
            <a:r>
              <a:rPr lang="sv-SE" sz="2400" dirty="0">
                <a:solidFill>
                  <a:schemeClr val="bg1">
                    <a:lumMod val="75000"/>
                  </a:schemeClr>
                </a:solidFill>
              </a:rPr>
              <a:t> </a:t>
            </a:r>
            <a:r>
              <a:rPr lang="sv-SE" sz="2400" dirty="0" err="1">
                <a:solidFill>
                  <a:schemeClr val="bg1">
                    <a:lumMod val="75000"/>
                  </a:schemeClr>
                </a:solidFill>
              </a:rPr>
              <a:t>Layers</a:t>
            </a:r>
            <a:endParaRPr lang="sv-SE" sz="2400" dirty="0">
              <a:solidFill>
                <a:schemeClr val="bg1">
                  <a:lumMod val="75000"/>
                </a:schemeClr>
              </a:solidFill>
            </a:endParaRPr>
          </a:p>
          <a:p>
            <a:pPr marL="457200" indent="-457200">
              <a:buFont typeface="+mj-lt"/>
              <a:buAutoNum type="arabicPeriod"/>
            </a:pPr>
            <a:endParaRPr lang="sv-SE" sz="2400" dirty="0"/>
          </a:p>
          <a:p>
            <a:pPr marL="457200" indent="-457200">
              <a:buFont typeface="+mj-lt"/>
              <a:buAutoNum type="arabicPeriod"/>
            </a:pPr>
            <a:r>
              <a:rPr lang="sv-SE" sz="2400" dirty="0" err="1"/>
              <a:t>Initialisation</a:t>
            </a:r>
            <a:endParaRPr lang="el-GR" sz="2400" dirty="0"/>
          </a:p>
          <a:p>
            <a:pPr marL="457200" indent="-457200">
              <a:buFont typeface="+mj-lt"/>
              <a:buAutoNum type="arabicPeriod"/>
            </a:pPr>
            <a:endParaRPr lang="el-GR" sz="2400" dirty="0"/>
          </a:p>
          <a:p>
            <a:pPr marL="457200" indent="-457200">
              <a:buFont typeface="+mj-lt"/>
              <a:buAutoNum type="arabicPeriod"/>
            </a:pPr>
            <a:r>
              <a:rPr lang="sv-SE" sz="2400" dirty="0">
                <a:solidFill>
                  <a:schemeClr val="bg1">
                    <a:lumMod val="75000"/>
                  </a:schemeClr>
                </a:solidFill>
              </a:rPr>
              <a:t>Case </a:t>
            </a:r>
            <a:r>
              <a:rPr lang="sv-SE" sz="2400" dirty="0" err="1">
                <a:solidFill>
                  <a:schemeClr val="bg1">
                    <a:lumMod val="75000"/>
                  </a:schemeClr>
                </a:solidFill>
              </a:rPr>
              <a:t>study</a:t>
            </a:r>
            <a:r>
              <a:rPr lang="sv-SE" sz="2400" dirty="0">
                <a:solidFill>
                  <a:schemeClr val="bg1">
                    <a:lumMod val="75000"/>
                  </a:schemeClr>
                </a:solidFill>
              </a:rPr>
              <a:t> 1 – 2018-02-18</a:t>
            </a:r>
          </a:p>
          <a:p>
            <a:pPr marL="457200" indent="-457200">
              <a:buFont typeface="+mj-lt"/>
              <a:buAutoNum type="arabicPeriod"/>
            </a:pPr>
            <a:endParaRPr lang="sv-SE" sz="2400" dirty="0">
              <a:solidFill>
                <a:schemeClr val="bg1">
                  <a:lumMod val="75000"/>
                </a:schemeClr>
              </a:solidFill>
            </a:endParaRPr>
          </a:p>
          <a:p>
            <a:pPr marL="457200" indent="-457200">
              <a:buFont typeface="+mj-lt"/>
              <a:buAutoNum type="arabicPeriod"/>
            </a:pPr>
            <a:r>
              <a:rPr lang="sv-SE" sz="2400" dirty="0">
                <a:solidFill>
                  <a:schemeClr val="bg1">
                    <a:lumMod val="75000"/>
                  </a:schemeClr>
                </a:solidFill>
              </a:rPr>
              <a:t>Case </a:t>
            </a:r>
            <a:r>
              <a:rPr lang="sv-SE" sz="2400" dirty="0" err="1">
                <a:solidFill>
                  <a:schemeClr val="bg1">
                    <a:lumMod val="75000"/>
                  </a:schemeClr>
                </a:solidFill>
              </a:rPr>
              <a:t>study</a:t>
            </a:r>
            <a:r>
              <a:rPr lang="sv-SE" sz="2400" dirty="0">
                <a:solidFill>
                  <a:schemeClr val="bg1">
                    <a:lumMod val="75000"/>
                  </a:schemeClr>
                </a:solidFill>
              </a:rPr>
              <a:t> 2 – 2018-02-27</a:t>
            </a:r>
          </a:p>
          <a:p>
            <a:pPr marL="457200" indent="-457200">
              <a:buFont typeface="+mj-lt"/>
              <a:buAutoNum type="arabicPeriod"/>
            </a:pPr>
            <a:endParaRPr lang="sv-SE" sz="2400" dirty="0">
              <a:solidFill>
                <a:schemeClr val="bg1">
                  <a:lumMod val="75000"/>
                </a:schemeClr>
              </a:solidFill>
            </a:endParaRPr>
          </a:p>
          <a:p>
            <a:pPr marL="457200" indent="-457200">
              <a:buFont typeface="+mj-lt"/>
              <a:buAutoNum type="arabicPeriod"/>
            </a:pPr>
            <a:r>
              <a:rPr lang="sv-SE" sz="2400" dirty="0">
                <a:solidFill>
                  <a:schemeClr val="bg1">
                    <a:lumMod val="75000"/>
                  </a:schemeClr>
                </a:solidFill>
              </a:rPr>
              <a:t>Case from 2022-02-22</a:t>
            </a:r>
          </a:p>
          <a:p>
            <a:pPr marL="457200" indent="-457200">
              <a:buFont typeface="+mj-lt"/>
              <a:buAutoNum type="arabicPeriod"/>
            </a:pPr>
            <a:endParaRPr lang="sv-SE" sz="2400" dirty="0">
              <a:solidFill>
                <a:schemeClr val="bg1">
                  <a:lumMod val="75000"/>
                </a:schemeClr>
              </a:solidFill>
            </a:endParaRPr>
          </a:p>
          <a:p>
            <a:pPr marL="457200" indent="-457200">
              <a:buFont typeface="+mj-lt"/>
              <a:buAutoNum type="arabicPeriod"/>
            </a:pPr>
            <a:r>
              <a:rPr lang="sv-SE" sz="2400" dirty="0" err="1">
                <a:solidFill>
                  <a:schemeClr val="bg1">
                    <a:lumMod val="75000"/>
                  </a:schemeClr>
                </a:solidFill>
              </a:rPr>
              <a:t>Conclusions</a:t>
            </a:r>
            <a:endParaRPr lang="sv-SE" sz="2400" dirty="0">
              <a:solidFill>
                <a:schemeClr val="bg1">
                  <a:lumMod val="75000"/>
                </a:schemeClr>
              </a:solidFill>
            </a:endParaRPr>
          </a:p>
          <a:p>
            <a:pPr marL="457200" indent="-457200">
              <a:buFont typeface="+mj-lt"/>
              <a:buAutoNum type="arabicPeriod"/>
            </a:pPr>
            <a:endParaRPr lang="sv-SE" sz="2400" dirty="0"/>
          </a:p>
          <a:p>
            <a:endParaRPr lang="sv-SE" dirty="0"/>
          </a:p>
        </p:txBody>
      </p:sp>
      <p:pic>
        <p:nvPicPr>
          <p:cNvPr id="13" name="Bildobjekt 12">
            <a:extLst>
              <a:ext uri="{FF2B5EF4-FFF2-40B4-BE49-F238E27FC236}">
                <a16:creationId xmlns:a16="http://schemas.microsoft.com/office/drawing/2014/main" id="{607A958E-043F-AA48-8611-FADAD285AA7C}"/>
              </a:ext>
            </a:extLst>
          </p:cNvPr>
          <p:cNvPicPr>
            <a:picLocks noChangeAspect="1"/>
          </p:cNvPicPr>
          <p:nvPr/>
        </p:nvPicPr>
        <p:blipFill>
          <a:blip r:embed="rId5"/>
          <a:stretch>
            <a:fillRect/>
          </a:stretch>
        </p:blipFill>
        <p:spPr>
          <a:xfrm>
            <a:off x="5964353" y="3330576"/>
            <a:ext cx="3107162" cy="2134392"/>
          </a:xfrm>
          <a:prstGeom prst="rect">
            <a:avLst/>
          </a:prstGeom>
        </p:spPr>
      </p:pic>
      <p:sp>
        <p:nvSpPr>
          <p:cNvPr id="17" name="textruta 16">
            <a:extLst>
              <a:ext uri="{FF2B5EF4-FFF2-40B4-BE49-F238E27FC236}">
                <a16:creationId xmlns:a16="http://schemas.microsoft.com/office/drawing/2014/main" id="{CCCE7E4E-9D24-6C4A-807A-F9F0F51DE996}"/>
              </a:ext>
            </a:extLst>
          </p:cNvPr>
          <p:cNvSpPr txBox="1"/>
          <p:nvPr/>
        </p:nvSpPr>
        <p:spPr>
          <a:xfrm>
            <a:off x="6444354" y="3985405"/>
            <a:ext cx="2147160" cy="461665"/>
          </a:xfrm>
          <a:prstGeom prst="rect">
            <a:avLst/>
          </a:prstGeom>
          <a:noFill/>
        </p:spPr>
        <p:txBody>
          <a:bodyPr wrap="square" rtlCol="0">
            <a:spAutoFit/>
          </a:bodyPr>
          <a:lstStyle/>
          <a:p>
            <a:pPr algn="ctr"/>
            <a:r>
              <a:rPr lang="sv-SE" sz="1200" dirty="0" err="1"/>
              <a:t>What</a:t>
            </a:r>
            <a:r>
              <a:rPr lang="sv-SE" sz="1200" dirty="0"/>
              <a:t> </a:t>
            </a:r>
            <a:r>
              <a:rPr lang="sv-SE" sz="1200" dirty="0" err="1"/>
              <a:t>causes</a:t>
            </a:r>
            <a:r>
              <a:rPr lang="sv-SE" sz="1200" dirty="0"/>
              <a:t> the </a:t>
            </a:r>
            <a:r>
              <a:rPr lang="sv-SE" sz="1200" dirty="0" err="1"/>
              <a:t>artificial</a:t>
            </a:r>
            <a:endParaRPr lang="sv-SE" sz="1200" dirty="0"/>
          </a:p>
          <a:p>
            <a:pPr algn="ctr"/>
            <a:r>
              <a:rPr lang="sv-SE" sz="1200" dirty="0"/>
              <a:t>clouds?</a:t>
            </a:r>
            <a:endParaRPr lang="sv-SE" sz="1400" dirty="0"/>
          </a:p>
        </p:txBody>
      </p:sp>
    </p:spTree>
    <p:extLst>
      <p:ext uri="{BB962C8B-B14F-4D97-AF65-F5344CB8AC3E}">
        <p14:creationId xmlns:p14="http://schemas.microsoft.com/office/powerpoint/2010/main" val="17126268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9B9B7E0B-FC10-A246-B05B-5A00C06C5D97}"/>
              </a:ext>
            </a:extLst>
          </p:cNvPr>
          <p:cNvPicPr>
            <a:picLocks noChangeAspect="1"/>
          </p:cNvPicPr>
          <p:nvPr/>
        </p:nvPicPr>
        <p:blipFill>
          <a:blip r:embed="rId3"/>
          <a:stretch>
            <a:fillRect/>
          </a:stretch>
        </p:blipFill>
        <p:spPr>
          <a:xfrm>
            <a:off x="7989006" y="5864395"/>
            <a:ext cx="977900" cy="863600"/>
          </a:xfrm>
          <a:prstGeom prst="rect">
            <a:avLst/>
          </a:prstGeom>
        </p:spPr>
      </p:pic>
      <p:pic>
        <p:nvPicPr>
          <p:cNvPr id="4" name="Bildobjekt 3">
            <a:extLst>
              <a:ext uri="{FF2B5EF4-FFF2-40B4-BE49-F238E27FC236}">
                <a16:creationId xmlns:a16="http://schemas.microsoft.com/office/drawing/2014/main" id="{0BECB212-03A7-474D-B70C-B83F61E4E1DE}"/>
              </a:ext>
            </a:extLst>
          </p:cNvPr>
          <p:cNvPicPr>
            <a:picLocks noChangeAspect="1"/>
          </p:cNvPicPr>
          <p:nvPr/>
        </p:nvPicPr>
        <p:blipFill>
          <a:blip r:embed="rId4"/>
          <a:stretch>
            <a:fillRect/>
          </a:stretch>
        </p:blipFill>
        <p:spPr>
          <a:xfrm>
            <a:off x="153811" y="6157541"/>
            <a:ext cx="1948039" cy="570454"/>
          </a:xfrm>
          <a:prstGeom prst="rect">
            <a:avLst/>
          </a:prstGeom>
        </p:spPr>
      </p:pic>
      <p:pic>
        <p:nvPicPr>
          <p:cNvPr id="5" name="Bildobjekt 4">
            <a:extLst>
              <a:ext uri="{FF2B5EF4-FFF2-40B4-BE49-F238E27FC236}">
                <a16:creationId xmlns:a16="http://schemas.microsoft.com/office/drawing/2014/main" id="{CCC1DC68-1737-A046-B927-3AD22FEB698B}"/>
              </a:ext>
            </a:extLst>
          </p:cNvPr>
          <p:cNvPicPr>
            <a:picLocks noChangeAspect="1"/>
          </p:cNvPicPr>
          <p:nvPr/>
        </p:nvPicPr>
        <p:blipFill>
          <a:blip r:embed="rId3"/>
          <a:stretch>
            <a:fillRect/>
          </a:stretch>
        </p:blipFill>
        <p:spPr>
          <a:xfrm>
            <a:off x="7989006" y="5864395"/>
            <a:ext cx="977900" cy="863600"/>
          </a:xfrm>
          <a:prstGeom prst="rect">
            <a:avLst/>
          </a:prstGeom>
        </p:spPr>
      </p:pic>
      <p:pic>
        <p:nvPicPr>
          <p:cNvPr id="6" name="Bildobjekt 5">
            <a:extLst>
              <a:ext uri="{FF2B5EF4-FFF2-40B4-BE49-F238E27FC236}">
                <a16:creationId xmlns:a16="http://schemas.microsoft.com/office/drawing/2014/main" id="{4060C41E-0413-FA4B-9689-46E882BAED54}"/>
              </a:ext>
            </a:extLst>
          </p:cNvPr>
          <p:cNvPicPr>
            <a:picLocks noChangeAspect="1"/>
          </p:cNvPicPr>
          <p:nvPr/>
        </p:nvPicPr>
        <p:blipFill>
          <a:blip r:embed="rId4"/>
          <a:stretch>
            <a:fillRect/>
          </a:stretch>
        </p:blipFill>
        <p:spPr>
          <a:xfrm>
            <a:off x="153811" y="6157541"/>
            <a:ext cx="1948039" cy="570454"/>
          </a:xfrm>
          <a:prstGeom prst="rect">
            <a:avLst/>
          </a:prstGeom>
        </p:spPr>
      </p:pic>
      <p:pic>
        <p:nvPicPr>
          <p:cNvPr id="7" name="Bildobjekt 6">
            <a:extLst>
              <a:ext uri="{FF2B5EF4-FFF2-40B4-BE49-F238E27FC236}">
                <a16:creationId xmlns:a16="http://schemas.microsoft.com/office/drawing/2014/main" id="{90E029B5-E39A-E64D-A42C-5CB5E0D696BD}"/>
              </a:ext>
            </a:extLst>
          </p:cNvPr>
          <p:cNvPicPr>
            <a:picLocks noChangeAspect="1"/>
          </p:cNvPicPr>
          <p:nvPr/>
        </p:nvPicPr>
        <p:blipFill>
          <a:blip r:embed="rId3"/>
          <a:stretch>
            <a:fillRect/>
          </a:stretch>
        </p:blipFill>
        <p:spPr>
          <a:xfrm>
            <a:off x="7989006" y="5864395"/>
            <a:ext cx="977900" cy="863600"/>
          </a:xfrm>
          <a:prstGeom prst="rect">
            <a:avLst/>
          </a:prstGeom>
        </p:spPr>
      </p:pic>
      <p:pic>
        <p:nvPicPr>
          <p:cNvPr id="8" name="Bildobjekt 7">
            <a:extLst>
              <a:ext uri="{FF2B5EF4-FFF2-40B4-BE49-F238E27FC236}">
                <a16:creationId xmlns:a16="http://schemas.microsoft.com/office/drawing/2014/main" id="{CBFAFEB5-B83F-4B4E-9524-5CF3D6DBB8B0}"/>
              </a:ext>
            </a:extLst>
          </p:cNvPr>
          <p:cNvPicPr>
            <a:picLocks noChangeAspect="1"/>
          </p:cNvPicPr>
          <p:nvPr/>
        </p:nvPicPr>
        <p:blipFill>
          <a:blip r:embed="rId4"/>
          <a:stretch>
            <a:fillRect/>
          </a:stretch>
        </p:blipFill>
        <p:spPr>
          <a:xfrm>
            <a:off x="153811" y="6157541"/>
            <a:ext cx="1948039" cy="570454"/>
          </a:xfrm>
          <a:prstGeom prst="rect">
            <a:avLst/>
          </a:prstGeom>
        </p:spPr>
      </p:pic>
      <p:pic>
        <p:nvPicPr>
          <p:cNvPr id="9" name="Bildobjekt 8">
            <a:extLst>
              <a:ext uri="{FF2B5EF4-FFF2-40B4-BE49-F238E27FC236}">
                <a16:creationId xmlns:a16="http://schemas.microsoft.com/office/drawing/2014/main" id="{0B0B7341-11ED-9B44-ABA2-2392F71050EA}"/>
              </a:ext>
            </a:extLst>
          </p:cNvPr>
          <p:cNvPicPr>
            <a:picLocks noChangeAspect="1"/>
          </p:cNvPicPr>
          <p:nvPr/>
        </p:nvPicPr>
        <p:blipFill>
          <a:blip r:embed="rId3"/>
          <a:stretch>
            <a:fillRect/>
          </a:stretch>
        </p:blipFill>
        <p:spPr>
          <a:xfrm>
            <a:off x="7989006" y="5864395"/>
            <a:ext cx="977900" cy="863600"/>
          </a:xfrm>
          <a:prstGeom prst="rect">
            <a:avLst/>
          </a:prstGeom>
        </p:spPr>
      </p:pic>
      <p:pic>
        <p:nvPicPr>
          <p:cNvPr id="10" name="Bildobjekt 9">
            <a:extLst>
              <a:ext uri="{FF2B5EF4-FFF2-40B4-BE49-F238E27FC236}">
                <a16:creationId xmlns:a16="http://schemas.microsoft.com/office/drawing/2014/main" id="{B27328C3-C5E2-3241-8B5D-3D100523CA40}"/>
              </a:ext>
            </a:extLst>
          </p:cNvPr>
          <p:cNvPicPr>
            <a:picLocks noChangeAspect="1"/>
          </p:cNvPicPr>
          <p:nvPr/>
        </p:nvPicPr>
        <p:blipFill>
          <a:blip r:embed="rId4"/>
          <a:stretch>
            <a:fillRect/>
          </a:stretch>
        </p:blipFill>
        <p:spPr>
          <a:xfrm>
            <a:off x="153811" y="6157541"/>
            <a:ext cx="1948039" cy="570454"/>
          </a:xfrm>
          <a:prstGeom prst="rect">
            <a:avLst/>
          </a:prstGeom>
        </p:spPr>
      </p:pic>
      <p:pic>
        <p:nvPicPr>
          <p:cNvPr id="11" name="Bildobjekt 10">
            <a:extLst>
              <a:ext uri="{FF2B5EF4-FFF2-40B4-BE49-F238E27FC236}">
                <a16:creationId xmlns:a16="http://schemas.microsoft.com/office/drawing/2014/main" id="{BACB59D4-9BFD-F145-BF9F-363D9EE3A718}"/>
              </a:ext>
            </a:extLst>
          </p:cNvPr>
          <p:cNvPicPr>
            <a:picLocks noChangeAspect="1"/>
          </p:cNvPicPr>
          <p:nvPr/>
        </p:nvPicPr>
        <p:blipFill>
          <a:blip r:embed="rId3"/>
          <a:stretch>
            <a:fillRect/>
          </a:stretch>
        </p:blipFill>
        <p:spPr>
          <a:xfrm>
            <a:off x="7989006" y="5864395"/>
            <a:ext cx="977900" cy="863600"/>
          </a:xfrm>
          <a:prstGeom prst="rect">
            <a:avLst/>
          </a:prstGeom>
        </p:spPr>
      </p:pic>
      <p:pic>
        <p:nvPicPr>
          <p:cNvPr id="12" name="Bildobjekt 11">
            <a:extLst>
              <a:ext uri="{FF2B5EF4-FFF2-40B4-BE49-F238E27FC236}">
                <a16:creationId xmlns:a16="http://schemas.microsoft.com/office/drawing/2014/main" id="{1C28903E-24E1-624F-B1D7-D2EE2994019A}"/>
              </a:ext>
            </a:extLst>
          </p:cNvPr>
          <p:cNvPicPr>
            <a:picLocks noChangeAspect="1"/>
          </p:cNvPicPr>
          <p:nvPr/>
        </p:nvPicPr>
        <p:blipFill>
          <a:blip r:embed="rId4"/>
          <a:stretch>
            <a:fillRect/>
          </a:stretch>
        </p:blipFill>
        <p:spPr>
          <a:xfrm>
            <a:off x="153811" y="6157541"/>
            <a:ext cx="1948039" cy="570454"/>
          </a:xfrm>
          <a:prstGeom prst="rect">
            <a:avLst/>
          </a:prstGeom>
        </p:spPr>
      </p:pic>
      <p:sp>
        <p:nvSpPr>
          <p:cNvPr id="13" name="Rektangel 12">
            <a:extLst>
              <a:ext uri="{FF2B5EF4-FFF2-40B4-BE49-F238E27FC236}">
                <a16:creationId xmlns:a16="http://schemas.microsoft.com/office/drawing/2014/main" id="{DC1501F1-307C-A44E-AA4F-9A01F5608CE0}"/>
              </a:ext>
            </a:extLst>
          </p:cNvPr>
          <p:cNvSpPr/>
          <p:nvPr/>
        </p:nvSpPr>
        <p:spPr>
          <a:xfrm>
            <a:off x="2595282" y="726140"/>
            <a:ext cx="3751730" cy="119678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0000"/>
              </a:solidFill>
            </a:endParaRPr>
          </a:p>
        </p:txBody>
      </p:sp>
      <p:cxnSp>
        <p:nvCxnSpPr>
          <p:cNvPr id="14" name="Rak pil 13">
            <a:extLst>
              <a:ext uri="{FF2B5EF4-FFF2-40B4-BE49-F238E27FC236}">
                <a16:creationId xmlns:a16="http://schemas.microsoft.com/office/drawing/2014/main" id="{51BFCF11-13C3-4F46-B939-519DEDF5684C}"/>
              </a:ext>
            </a:extLst>
          </p:cNvPr>
          <p:cNvCxnSpPr>
            <a:cxnSpLocks/>
          </p:cNvCxnSpPr>
          <p:nvPr/>
        </p:nvCxnSpPr>
        <p:spPr>
          <a:xfrm flipH="1">
            <a:off x="1677523" y="1943099"/>
            <a:ext cx="1065676" cy="14993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Rak pil 14">
            <a:extLst>
              <a:ext uri="{FF2B5EF4-FFF2-40B4-BE49-F238E27FC236}">
                <a16:creationId xmlns:a16="http://schemas.microsoft.com/office/drawing/2014/main" id="{5C6C1DF4-742E-8D4A-A177-0138704B6A2E}"/>
              </a:ext>
            </a:extLst>
          </p:cNvPr>
          <p:cNvCxnSpPr>
            <a:cxnSpLocks/>
          </p:cNvCxnSpPr>
          <p:nvPr/>
        </p:nvCxnSpPr>
        <p:spPr>
          <a:xfrm flipH="1">
            <a:off x="3160060" y="1943099"/>
            <a:ext cx="877419" cy="32205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Rak pil 15">
            <a:extLst>
              <a:ext uri="{FF2B5EF4-FFF2-40B4-BE49-F238E27FC236}">
                <a16:creationId xmlns:a16="http://schemas.microsoft.com/office/drawing/2014/main" id="{E8B9D307-ABB4-E14D-9FB6-21ECB31A9872}"/>
              </a:ext>
            </a:extLst>
          </p:cNvPr>
          <p:cNvCxnSpPr>
            <a:cxnSpLocks/>
            <a:endCxn id="21" idx="0"/>
          </p:cNvCxnSpPr>
          <p:nvPr/>
        </p:nvCxnSpPr>
        <p:spPr>
          <a:xfrm>
            <a:off x="4914899" y="1922929"/>
            <a:ext cx="255496" cy="19274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Rak pil 16">
            <a:extLst>
              <a:ext uri="{FF2B5EF4-FFF2-40B4-BE49-F238E27FC236}">
                <a16:creationId xmlns:a16="http://schemas.microsoft.com/office/drawing/2014/main" id="{F2F39BEA-7A8D-2B4D-AB73-D3EBE491C512}"/>
              </a:ext>
            </a:extLst>
          </p:cNvPr>
          <p:cNvCxnSpPr>
            <a:cxnSpLocks/>
          </p:cNvCxnSpPr>
          <p:nvPr/>
        </p:nvCxnSpPr>
        <p:spPr>
          <a:xfrm>
            <a:off x="6239433" y="1922929"/>
            <a:ext cx="1021979" cy="29852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Ellips 17">
            <a:extLst>
              <a:ext uri="{FF2B5EF4-FFF2-40B4-BE49-F238E27FC236}">
                <a16:creationId xmlns:a16="http://schemas.microsoft.com/office/drawing/2014/main" id="{CF358E63-21EA-8343-9B34-41BD0D93E867}"/>
              </a:ext>
            </a:extLst>
          </p:cNvPr>
          <p:cNvSpPr/>
          <p:nvPr/>
        </p:nvSpPr>
        <p:spPr>
          <a:xfrm>
            <a:off x="6414246" y="4908175"/>
            <a:ext cx="2353235" cy="97267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FF0000"/>
              </a:solidFill>
            </a:endParaRPr>
          </a:p>
        </p:txBody>
      </p:sp>
      <p:sp>
        <p:nvSpPr>
          <p:cNvPr id="19" name="Ellips 18">
            <a:extLst>
              <a:ext uri="{FF2B5EF4-FFF2-40B4-BE49-F238E27FC236}">
                <a16:creationId xmlns:a16="http://schemas.microsoft.com/office/drawing/2014/main" id="{F06C96A7-8BE3-FF47-8A84-2F8CD3FA342C}"/>
              </a:ext>
            </a:extLst>
          </p:cNvPr>
          <p:cNvSpPr/>
          <p:nvPr/>
        </p:nvSpPr>
        <p:spPr>
          <a:xfrm>
            <a:off x="153811" y="3440203"/>
            <a:ext cx="3006249" cy="1064562"/>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solidFill>
                  <a:schemeClr val="tx1"/>
                </a:solidFill>
              </a:rPr>
              <a:t>PBL</a:t>
            </a:r>
          </a:p>
          <a:p>
            <a:pPr algn="ctr"/>
            <a:r>
              <a:rPr lang="sv-SE" dirty="0">
                <a:solidFill>
                  <a:schemeClr val="tx1"/>
                </a:solidFill>
              </a:rPr>
              <a:t>PARAMETERIZATION</a:t>
            </a:r>
          </a:p>
        </p:txBody>
      </p:sp>
      <p:sp>
        <p:nvSpPr>
          <p:cNvPr id="20" name="Ellips 19">
            <a:extLst>
              <a:ext uri="{FF2B5EF4-FFF2-40B4-BE49-F238E27FC236}">
                <a16:creationId xmlns:a16="http://schemas.microsoft.com/office/drawing/2014/main" id="{D87ECBAD-3FF4-EA49-A483-23F7D2030A21}"/>
              </a:ext>
            </a:extLst>
          </p:cNvPr>
          <p:cNvSpPr/>
          <p:nvPr/>
        </p:nvSpPr>
        <p:spPr>
          <a:xfrm>
            <a:off x="1808629" y="5163669"/>
            <a:ext cx="2353235" cy="972671"/>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Ellips 20">
            <a:extLst>
              <a:ext uri="{FF2B5EF4-FFF2-40B4-BE49-F238E27FC236}">
                <a16:creationId xmlns:a16="http://schemas.microsoft.com/office/drawing/2014/main" id="{8E59C851-39C0-7544-8965-3716D9FE1B41}"/>
              </a:ext>
            </a:extLst>
          </p:cNvPr>
          <p:cNvSpPr/>
          <p:nvPr/>
        </p:nvSpPr>
        <p:spPr>
          <a:xfrm>
            <a:off x="3993777" y="3850340"/>
            <a:ext cx="2353235" cy="972671"/>
          </a:xfrm>
          <a:prstGeom prst="ellipse">
            <a:avLst/>
          </a:prstGeom>
          <a:solidFill>
            <a:schemeClr val="accent2">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textruta 21">
            <a:extLst>
              <a:ext uri="{FF2B5EF4-FFF2-40B4-BE49-F238E27FC236}">
                <a16:creationId xmlns:a16="http://schemas.microsoft.com/office/drawing/2014/main" id="{14662EBD-838B-D146-9FFC-43099B45E01C}"/>
              </a:ext>
            </a:extLst>
          </p:cNvPr>
          <p:cNvSpPr txBox="1"/>
          <p:nvPr/>
        </p:nvSpPr>
        <p:spPr>
          <a:xfrm>
            <a:off x="2274282" y="5453241"/>
            <a:ext cx="1389355" cy="369332"/>
          </a:xfrm>
          <a:prstGeom prst="rect">
            <a:avLst/>
          </a:prstGeom>
          <a:noFill/>
        </p:spPr>
        <p:txBody>
          <a:bodyPr wrap="none" rtlCol="0">
            <a:spAutoFit/>
          </a:bodyPr>
          <a:lstStyle/>
          <a:p>
            <a:r>
              <a:rPr lang="sv-SE" dirty="0"/>
              <a:t>RESOLUTION</a:t>
            </a:r>
          </a:p>
        </p:txBody>
      </p:sp>
      <p:sp>
        <p:nvSpPr>
          <p:cNvPr id="23" name="textruta 22">
            <a:extLst>
              <a:ext uri="{FF2B5EF4-FFF2-40B4-BE49-F238E27FC236}">
                <a16:creationId xmlns:a16="http://schemas.microsoft.com/office/drawing/2014/main" id="{900FA4E9-D448-9647-909F-C98B099AB979}"/>
              </a:ext>
            </a:extLst>
          </p:cNvPr>
          <p:cNvSpPr txBox="1"/>
          <p:nvPr/>
        </p:nvSpPr>
        <p:spPr>
          <a:xfrm>
            <a:off x="4377906" y="4152009"/>
            <a:ext cx="1695913" cy="369332"/>
          </a:xfrm>
          <a:prstGeom prst="rect">
            <a:avLst/>
          </a:prstGeom>
          <a:noFill/>
        </p:spPr>
        <p:txBody>
          <a:bodyPr wrap="none" rtlCol="0">
            <a:spAutoFit/>
          </a:bodyPr>
          <a:lstStyle/>
          <a:p>
            <a:r>
              <a:rPr lang="sv-SE" dirty="0"/>
              <a:t>INTERPOLATION</a:t>
            </a:r>
          </a:p>
        </p:txBody>
      </p:sp>
      <p:sp>
        <p:nvSpPr>
          <p:cNvPr id="24" name="textruta 23">
            <a:extLst>
              <a:ext uri="{FF2B5EF4-FFF2-40B4-BE49-F238E27FC236}">
                <a16:creationId xmlns:a16="http://schemas.microsoft.com/office/drawing/2014/main" id="{B24628BE-E0CC-164F-B943-D788AD3C2211}"/>
              </a:ext>
            </a:extLst>
          </p:cNvPr>
          <p:cNvSpPr txBox="1"/>
          <p:nvPr/>
        </p:nvSpPr>
        <p:spPr>
          <a:xfrm>
            <a:off x="6884894" y="5204007"/>
            <a:ext cx="1598066" cy="369332"/>
          </a:xfrm>
          <a:prstGeom prst="rect">
            <a:avLst/>
          </a:prstGeom>
          <a:noFill/>
        </p:spPr>
        <p:txBody>
          <a:bodyPr wrap="none" rtlCol="0">
            <a:spAutoFit/>
          </a:bodyPr>
          <a:lstStyle/>
          <a:p>
            <a:r>
              <a:rPr lang="sv-SE" dirty="0"/>
              <a:t>INITIALISATION</a:t>
            </a:r>
          </a:p>
        </p:txBody>
      </p:sp>
      <p:pic>
        <p:nvPicPr>
          <p:cNvPr id="27" name="Bildobjekt 26">
            <a:extLst>
              <a:ext uri="{FF2B5EF4-FFF2-40B4-BE49-F238E27FC236}">
                <a16:creationId xmlns:a16="http://schemas.microsoft.com/office/drawing/2014/main" id="{06860C4B-4D5A-5A46-8A32-1129B829E3FC}"/>
              </a:ext>
            </a:extLst>
          </p:cNvPr>
          <p:cNvPicPr>
            <a:picLocks noChangeAspect="1"/>
          </p:cNvPicPr>
          <p:nvPr/>
        </p:nvPicPr>
        <p:blipFill>
          <a:blip r:embed="rId5"/>
          <a:stretch>
            <a:fillRect/>
          </a:stretch>
        </p:blipFill>
        <p:spPr>
          <a:xfrm>
            <a:off x="4087907" y="877465"/>
            <a:ext cx="652754" cy="894137"/>
          </a:xfrm>
          <a:prstGeom prst="rect">
            <a:avLst/>
          </a:prstGeom>
        </p:spPr>
      </p:pic>
      <p:cxnSp>
        <p:nvCxnSpPr>
          <p:cNvPr id="28" name="Rak 27">
            <a:extLst>
              <a:ext uri="{FF2B5EF4-FFF2-40B4-BE49-F238E27FC236}">
                <a16:creationId xmlns:a16="http://schemas.microsoft.com/office/drawing/2014/main" id="{46AB8439-D25C-D841-ACF5-2328AEB5E31A}"/>
              </a:ext>
            </a:extLst>
          </p:cNvPr>
          <p:cNvCxnSpPr/>
          <p:nvPr/>
        </p:nvCxnSpPr>
        <p:spPr>
          <a:xfrm>
            <a:off x="242047" y="3117273"/>
            <a:ext cx="2726912" cy="1565563"/>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Rak 28">
            <a:extLst>
              <a:ext uri="{FF2B5EF4-FFF2-40B4-BE49-F238E27FC236}">
                <a16:creationId xmlns:a16="http://schemas.microsoft.com/office/drawing/2014/main" id="{F86F933D-2F7C-354A-AD69-D86D63F5659A}"/>
              </a:ext>
            </a:extLst>
          </p:cNvPr>
          <p:cNvCxnSpPr>
            <a:cxnSpLocks/>
          </p:cNvCxnSpPr>
          <p:nvPr/>
        </p:nvCxnSpPr>
        <p:spPr>
          <a:xfrm flipH="1">
            <a:off x="329011" y="2972956"/>
            <a:ext cx="2414188" cy="1731081"/>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Rak 29">
            <a:extLst>
              <a:ext uri="{FF2B5EF4-FFF2-40B4-BE49-F238E27FC236}">
                <a16:creationId xmlns:a16="http://schemas.microsoft.com/office/drawing/2014/main" id="{3AC49539-282E-D74C-8EA2-DC2B88C8877B}"/>
              </a:ext>
            </a:extLst>
          </p:cNvPr>
          <p:cNvCxnSpPr>
            <a:cxnSpLocks/>
          </p:cNvCxnSpPr>
          <p:nvPr/>
        </p:nvCxnSpPr>
        <p:spPr>
          <a:xfrm flipH="1">
            <a:off x="1808630" y="4917151"/>
            <a:ext cx="2261161" cy="1485051"/>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Rak 30">
            <a:extLst>
              <a:ext uri="{FF2B5EF4-FFF2-40B4-BE49-F238E27FC236}">
                <a16:creationId xmlns:a16="http://schemas.microsoft.com/office/drawing/2014/main" id="{7D1E3369-37AB-2F40-8682-D0A0AA4B9F53}"/>
              </a:ext>
            </a:extLst>
          </p:cNvPr>
          <p:cNvCxnSpPr>
            <a:cxnSpLocks/>
          </p:cNvCxnSpPr>
          <p:nvPr/>
        </p:nvCxnSpPr>
        <p:spPr>
          <a:xfrm>
            <a:off x="1605503" y="5005766"/>
            <a:ext cx="2519343" cy="140624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Rak 31">
            <a:extLst>
              <a:ext uri="{FF2B5EF4-FFF2-40B4-BE49-F238E27FC236}">
                <a16:creationId xmlns:a16="http://schemas.microsoft.com/office/drawing/2014/main" id="{CA075A1F-486D-9446-9FD2-CA0936A2AB00}"/>
              </a:ext>
            </a:extLst>
          </p:cNvPr>
          <p:cNvCxnSpPr>
            <a:cxnSpLocks/>
          </p:cNvCxnSpPr>
          <p:nvPr/>
        </p:nvCxnSpPr>
        <p:spPr>
          <a:xfrm>
            <a:off x="3927215" y="3579537"/>
            <a:ext cx="2519343" cy="140624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Rak 32">
            <a:extLst>
              <a:ext uri="{FF2B5EF4-FFF2-40B4-BE49-F238E27FC236}">
                <a16:creationId xmlns:a16="http://schemas.microsoft.com/office/drawing/2014/main" id="{F62BF0C0-7C4E-0C4D-8B91-3D720339EBA8}"/>
              </a:ext>
            </a:extLst>
          </p:cNvPr>
          <p:cNvCxnSpPr>
            <a:cxnSpLocks/>
          </p:cNvCxnSpPr>
          <p:nvPr/>
        </p:nvCxnSpPr>
        <p:spPr>
          <a:xfrm flipH="1">
            <a:off x="4053409" y="3589341"/>
            <a:ext cx="2261161" cy="1485051"/>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ruta 35">
            <a:extLst>
              <a:ext uri="{FF2B5EF4-FFF2-40B4-BE49-F238E27FC236}">
                <a16:creationId xmlns:a16="http://schemas.microsoft.com/office/drawing/2014/main" id="{23983323-15F7-E542-B085-8900CA4EF6E8}"/>
              </a:ext>
            </a:extLst>
          </p:cNvPr>
          <p:cNvSpPr txBox="1"/>
          <p:nvPr/>
        </p:nvSpPr>
        <p:spPr>
          <a:xfrm>
            <a:off x="4380520" y="5561974"/>
            <a:ext cx="2086469" cy="646331"/>
          </a:xfrm>
          <a:prstGeom prst="rect">
            <a:avLst/>
          </a:prstGeom>
          <a:noFill/>
        </p:spPr>
        <p:txBody>
          <a:bodyPr wrap="none" rtlCol="0">
            <a:spAutoFit/>
          </a:bodyPr>
          <a:lstStyle/>
          <a:p>
            <a:r>
              <a:rPr lang="sv-SE" dirty="0">
                <a:solidFill>
                  <a:schemeClr val="tx1">
                    <a:alpha val="36000"/>
                  </a:schemeClr>
                </a:solidFill>
              </a:rPr>
              <a:t>  CLOUD FRACTION</a:t>
            </a:r>
          </a:p>
          <a:p>
            <a:r>
              <a:rPr lang="sv-SE" dirty="0">
                <a:solidFill>
                  <a:schemeClr val="tx1">
                    <a:alpha val="36000"/>
                  </a:schemeClr>
                </a:solidFill>
              </a:rPr>
              <a:t>PARAMETERIZATION</a:t>
            </a:r>
          </a:p>
        </p:txBody>
      </p:sp>
      <p:sp>
        <p:nvSpPr>
          <p:cNvPr id="37" name="Ellips 36">
            <a:extLst>
              <a:ext uri="{FF2B5EF4-FFF2-40B4-BE49-F238E27FC236}">
                <a16:creationId xmlns:a16="http://schemas.microsoft.com/office/drawing/2014/main" id="{6434E94E-20E7-BF4D-9DCC-F1F8B65503F8}"/>
              </a:ext>
            </a:extLst>
          </p:cNvPr>
          <p:cNvSpPr/>
          <p:nvPr/>
        </p:nvSpPr>
        <p:spPr>
          <a:xfrm>
            <a:off x="4247138" y="5470097"/>
            <a:ext cx="2353235" cy="97267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360941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9B9B7E0B-FC10-A246-B05B-5A00C06C5D97}"/>
              </a:ext>
            </a:extLst>
          </p:cNvPr>
          <p:cNvPicPr>
            <a:picLocks noChangeAspect="1"/>
          </p:cNvPicPr>
          <p:nvPr/>
        </p:nvPicPr>
        <p:blipFill>
          <a:blip r:embed="rId3"/>
          <a:stretch>
            <a:fillRect/>
          </a:stretch>
        </p:blipFill>
        <p:spPr>
          <a:xfrm>
            <a:off x="7989006" y="5864395"/>
            <a:ext cx="977900" cy="863600"/>
          </a:xfrm>
          <a:prstGeom prst="rect">
            <a:avLst/>
          </a:prstGeom>
        </p:spPr>
      </p:pic>
      <p:pic>
        <p:nvPicPr>
          <p:cNvPr id="4" name="Bildobjekt 3">
            <a:extLst>
              <a:ext uri="{FF2B5EF4-FFF2-40B4-BE49-F238E27FC236}">
                <a16:creationId xmlns:a16="http://schemas.microsoft.com/office/drawing/2014/main" id="{0BECB212-03A7-474D-B70C-B83F61E4E1DE}"/>
              </a:ext>
            </a:extLst>
          </p:cNvPr>
          <p:cNvPicPr>
            <a:picLocks noChangeAspect="1"/>
          </p:cNvPicPr>
          <p:nvPr/>
        </p:nvPicPr>
        <p:blipFill>
          <a:blip r:embed="rId4"/>
          <a:stretch>
            <a:fillRect/>
          </a:stretch>
        </p:blipFill>
        <p:spPr>
          <a:xfrm>
            <a:off x="153811" y="6157541"/>
            <a:ext cx="1948039" cy="570454"/>
          </a:xfrm>
          <a:prstGeom prst="rect">
            <a:avLst/>
          </a:prstGeom>
        </p:spPr>
      </p:pic>
      <p:pic>
        <p:nvPicPr>
          <p:cNvPr id="6" name="Bildobjekt 5">
            <a:extLst>
              <a:ext uri="{FF2B5EF4-FFF2-40B4-BE49-F238E27FC236}">
                <a16:creationId xmlns:a16="http://schemas.microsoft.com/office/drawing/2014/main" id="{FE59C6AD-35AD-7F4D-8849-6C555B658B87}"/>
              </a:ext>
            </a:extLst>
          </p:cNvPr>
          <p:cNvPicPr>
            <a:picLocks noChangeAspect="1"/>
          </p:cNvPicPr>
          <p:nvPr/>
        </p:nvPicPr>
        <p:blipFill>
          <a:blip r:embed="rId5"/>
          <a:stretch>
            <a:fillRect/>
          </a:stretch>
        </p:blipFill>
        <p:spPr>
          <a:xfrm>
            <a:off x="816066" y="748898"/>
            <a:ext cx="6997796" cy="5318794"/>
          </a:xfrm>
          <a:prstGeom prst="rect">
            <a:avLst/>
          </a:prstGeom>
        </p:spPr>
      </p:pic>
      <p:sp>
        <p:nvSpPr>
          <p:cNvPr id="3" name="Ellips 2">
            <a:extLst>
              <a:ext uri="{FF2B5EF4-FFF2-40B4-BE49-F238E27FC236}">
                <a16:creationId xmlns:a16="http://schemas.microsoft.com/office/drawing/2014/main" id="{0097C3B2-2280-A34E-B532-0C488EA41661}"/>
              </a:ext>
            </a:extLst>
          </p:cNvPr>
          <p:cNvSpPr/>
          <p:nvPr/>
        </p:nvSpPr>
        <p:spPr>
          <a:xfrm>
            <a:off x="1254868" y="834501"/>
            <a:ext cx="1663430" cy="2270838"/>
          </a:xfrm>
          <a:prstGeom prst="ellipse">
            <a:avLst/>
          </a:prstGeom>
          <a:noFill/>
          <a:ln w="34925">
            <a:solidFill>
              <a:srgbClr val="C00000">
                <a:alpha val="8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Frihandsfigur 7">
            <a:extLst>
              <a:ext uri="{FF2B5EF4-FFF2-40B4-BE49-F238E27FC236}">
                <a16:creationId xmlns:a16="http://schemas.microsoft.com/office/drawing/2014/main" id="{297175B5-E691-AB42-8915-A3B838D4D78E}"/>
              </a:ext>
            </a:extLst>
          </p:cNvPr>
          <p:cNvSpPr/>
          <p:nvPr/>
        </p:nvSpPr>
        <p:spPr>
          <a:xfrm>
            <a:off x="1653872" y="1215295"/>
            <a:ext cx="5990811" cy="215940"/>
          </a:xfrm>
          <a:custGeom>
            <a:avLst/>
            <a:gdLst>
              <a:gd name="connsiteX0" fmla="*/ 0 w 5990811"/>
              <a:gd name="connsiteY0" fmla="*/ 48962 h 215940"/>
              <a:gd name="connsiteX1" fmla="*/ 238539 w 5990811"/>
              <a:gd name="connsiteY1" fmla="*/ 72816 h 215940"/>
              <a:gd name="connsiteX2" fmla="*/ 405516 w 5990811"/>
              <a:gd name="connsiteY2" fmla="*/ 56914 h 215940"/>
              <a:gd name="connsiteX3" fmla="*/ 795130 w 5990811"/>
              <a:gd name="connsiteY3" fmla="*/ 41011 h 215940"/>
              <a:gd name="connsiteX4" fmla="*/ 962107 w 5990811"/>
              <a:gd name="connsiteY4" fmla="*/ 48962 h 215940"/>
              <a:gd name="connsiteX5" fmla="*/ 1415332 w 5990811"/>
              <a:gd name="connsiteY5" fmla="*/ 128475 h 215940"/>
              <a:gd name="connsiteX6" fmla="*/ 1916264 w 5990811"/>
              <a:gd name="connsiteY6" fmla="*/ 1255 h 215940"/>
              <a:gd name="connsiteX7" fmla="*/ 2433099 w 5990811"/>
              <a:gd name="connsiteY7" fmla="*/ 64865 h 215940"/>
              <a:gd name="connsiteX8" fmla="*/ 2727297 w 5990811"/>
              <a:gd name="connsiteY8" fmla="*/ 88719 h 215940"/>
              <a:gd name="connsiteX9" fmla="*/ 3045349 w 5990811"/>
              <a:gd name="connsiteY9" fmla="*/ 184135 h 215940"/>
              <a:gd name="connsiteX10" fmla="*/ 3466768 w 5990811"/>
              <a:gd name="connsiteY10" fmla="*/ 192086 h 215940"/>
              <a:gd name="connsiteX11" fmla="*/ 3753015 w 5990811"/>
              <a:gd name="connsiteY11" fmla="*/ 215940 h 215940"/>
              <a:gd name="connsiteX12" fmla="*/ 4150580 w 5990811"/>
              <a:gd name="connsiteY12" fmla="*/ 192086 h 215940"/>
              <a:gd name="connsiteX13" fmla="*/ 4333460 w 5990811"/>
              <a:gd name="connsiteY13" fmla="*/ 80768 h 215940"/>
              <a:gd name="connsiteX14" fmla="*/ 4619707 w 5990811"/>
              <a:gd name="connsiteY14" fmla="*/ 96670 h 215940"/>
              <a:gd name="connsiteX15" fmla="*/ 5088834 w 5990811"/>
              <a:gd name="connsiteY15" fmla="*/ 176183 h 215940"/>
              <a:gd name="connsiteX16" fmla="*/ 5899867 w 5990811"/>
              <a:gd name="connsiteY16" fmla="*/ 104622 h 215940"/>
              <a:gd name="connsiteX17" fmla="*/ 5979380 w 5990811"/>
              <a:gd name="connsiteY17" fmla="*/ 136427 h 21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90811" h="215940">
                <a:moveTo>
                  <a:pt x="0" y="48962"/>
                </a:moveTo>
                <a:cubicBezTo>
                  <a:pt x="85476" y="60226"/>
                  <a:pt x="170953" y="71491"/>
                  <a:pt x="238539" y="72816"/>
                </a:cubicBezTo>
                <a:cubicBezTo>
                  <a:pt x="306125" y="74141"/>
                  <a:pt x="312751" y="62215"/>
                  <a:pt x="405516" y="56914"/>
                </a:cubicBezTo>
                <a:cubicBezTo>
                  <a:pt x="498281" y="51613"/>
                  <a:pt x="702365" y="42336"/>
                  <a:pt x="795130" y="41011"/>
                </a:cubicBezTo>
                <a:cubicBezTo>
                  <a:pt x="887895" y="39686"/>
                  <a:pt x="858740" y="34385"/>
                  <a:pt x="962107" y="48962"/>
                </a:cubicBezTo>
                <a:cubicBezTo>
                  <a:pt x="1065474" y="63539"/>
                  <a:pt x="1256306" y="136426"/>
                  <a:pt x="1415332" y="128475"/>
                </a:cubicBezTo>
                <a:cubicBezTo>
                  <a:pt x="1574358" y="120524"/>
                  <a:pt x="1746636" y="11857"/>
                  <a:pt x="1916264" y="1255"/>
                </a:cubicBezTo>
                <a:cubicBezTo>
                  <a:pt x="2085892" y="-9347"/>
                  <a:pt x="2297927" y="50288"/>
                  <a:pt x="2433099" y="64865"/>
                </a:cubicBezTo>
                <a:cubicBezTo>
                  <a:pt x="2568271" y="79442"/>
                  <a:pt x="2625255" y="68841"/>
                  <a:pt x="2727297" y="88719"/>
                </a:cubicBezTo>
                <a:cubicBezTo>
                  <a:pt x="2829339" y="108597"/>
                  <a:pt x="2922104" y="166907"/>
                  <a:pt x="3045349" y="184135"/>
                </a:cubicBezTo>
                <a:cubicBezTo>
                  <a:pt x="3168594" y="201363"/>
                  <a:pt x="3348824" y="186785"/>
                  <a:pt x="3466768" y="192086"/>
                </a:cubicBezTo>
                <a:cubicBezTo>
                  <a:pt x="3584712" y="197387"/>
                  <a:pt x="3639046" y="215940"/>
                  <a:pt x="3753015" y="215940"/>
                </a:cubicBezTo>
                <a:cubicBezTo>
                  <a:pt x="3866984" y="215940"/>
                  <a:pt x="4053839" y="214615"/>
                  <a:pt x="4150580" y="192086"/>
                </a:cubicBezTo>
                <a:cubicBezTo>
                  <a:pt x="4247321" y="169557"/>
                  <a:pt x="4255272" y="96671"/>
                  <a:pt x="4333460" y="80768"/>
                </a:cubicBezTo>
                <a:cubicBezTo>
                  <a:pt x="4411648" y="64865"/>
                  <a:pt x="4493811" y="80768"/>
                  <a:pt x="4619707" y="96670"/>
                </a:cubicBezTo>
                <a:cubicBezTo>
                  <a:pt x="4745603" y="112573"/>
                  <a:pt x="4875474" y="174858"/>
                  <a:pt x="5088834" y="176183"/>
                </a:cubicBezTo>
                <a:cubicBezTo>
                  <a:pt x="5302194" y="177508"/>
                  <a:pt x="5751443" y="111248"/>
                  <a:pt x="5899867" y="104622"/>
                </a:cubicBezTo>
                <a:cubicBezTo>
                  <a:pt x="6048291" y="97996"/>
                  <a:pt x="5967453" y="132452"/>
                  <a:pt x="5979380" y="136427"/>
                </a:cubicBezTo>
              </a:path>
            </a:pathLst>
          </a:custGeom>
          <a:noFill/>
          <a:ln w="15875">
            <a:solidFill>
              <a:schemeClr val="accent1">
                <a:shade val="50000"/>
                <a:alpha val="44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textruta 8">
            <a:extLst>
              <a:ext uri="{FF2B5EF4-FFF2-40B4-BE49-F238E27FC236}">
                <a16:creationId xmlns:a16="http://schemas.microsoft.com/office/drawing/2014/main" id="{2404E524-EBC3-4A4C-B911-542F248159F1}"/>
              </a:ext>
            </a:extLst>
          </p:cNvPr>
          <p:cNvSpPr txBox="1"/>
          <p:nvPr/>
        </p:nvSpPr>
        <p:spPr>
          <a:xfrm>
            <a:off x="2982619" y="1365012"/>
            <a:ext cx="2284600" cy="276999"/>
          </a:xfrm>
          <a:prstGeom prst="rect">
            <a:avLst/>
          </a:prstGeom>
          <a:noFill/>
        </p:spPr>
        <p:txBody>
          <a:bodyPr wrap="none" rtlCol="0">
            <a:spAutoFit/>
          </a:bodyPr>
          <a:lstStyle/>
          <a:p>
            <a:r>
              <a:rPr lang="sv-SE" sz="1200" dirty="0" err="1">
                <a:solidFill>
                  <a:schemeClr val="accent1"/>
                </a:solidFill>
              </a:rPr>
              <a:t>Temperature</a:t>
            </a:r>
            <a:r>
              <a:rPr lang="sv-SE" sz="1200" dirty="0">
                <a:solidFill>
                  <a:schemeClr val="accent1"/>
                </a:solidFill>
              </a:rPr>
              <a:t> (</a:t>
            </a:r>
            <a:r>
              <a:rPr lang="sv-SE" sz="1200" dirty="0" err="1">
                <a:solidFill>
                  <a:schemeClr val="accent1"/>
                </a:solidFill>
              </a:rPr>
              <a:t>How</a:t>
            </a:r>
            <a:r>
              <a:rPr lang="sv-SE" sz="1200" dirty="0">
                <a:solidFill>
                  <a:schemeClr val="accent1"/>
                </a:solidFill>
              </a:rPr>
              <a:t> it </a:t>
            </a:r>
            <a:r>
              <a:rPr lang="sv-SE" sz="1200" dirty="0" err="1">
                <a:solidFill>
                  <a:schemeClr val="accent1"/>
                </a:solidFill>
              </a:rPr>
              <a:t>should</a:t>
            </a:r>
            <a:r>
              <a:rPr lang="sv-SE" sz="1200" dirty="0">
                <a:solidFill>
                  <a:schemeClr val="accent1"/>
                </a:solidFill>
              </a:rPr>
              <a:t> be…)</a:t>
            </a:r>
          </a:p>
        </p:txBody>
      </p:sp>
      <p:sp>
        <p:nvSpPr>
          <p:cNvPr id="10" name="textruta 9">
            <a:extLst>
              <a:ext uri="{FF2B5EF4-FFF2-40B4-BE49-F238E27FC236}">
                <a16:creationId xmlns:a16="http://schemas.microsoft.com/office/drawing/2014/main" id="{9A1E5699-CC1E-FA4F-8030-F6D5CB7E905A}"/>
              </a:ext>
            </a:extLst>
          </p:cNvPr>
          <p:cNvSpPr txBox="1"/>
          <p:nvPr/>
        </p:nvSpPr>
        <p:spPr>
          <a:xfrm>
            <a:off x="3529460" y="2129787"/>
            <a:ext cx="1571007" cy="276999"/>
          </a:xfrm>
          <a:prstGeom prst="rect">
            <a:avLst/>
          </a:prstGeom>
          <a:noFill/>
        </p:spPr>
        <p:txBody>
          <a:bodyPr wrap="none" rtlCol="0">
            <a:spAutoFit/>
          </a:bodyPr>
          <a:lstStyle/>
          <a:p>
            <a:r>
              <a:rPr lang="sv-SE" sz="1200" dirty="0" err="1">
                <a:solidFill>
                  <a:schemeClr val="accent1"/>
                </a:solidFill>
              </a:rPr>
              <a:t>Modeled</a:t>
            </a:r>
            <a:r>
              <a:rPr lang="sv-SE" sz="1200" dirty="0">
                <a:solidFill>
                  <a:schemeClr val="accent1"/>
                </a:solidFill>
              </a:rPr>
              <a:t> </a:t>
            </a:r>
            <a:r>
              <a:rPr lang="sv-SE" sz="1200" dirty="0" err="1">
                <a:solidFill>
                  <a:schemeClr val="accent1"/>
                </a:solidFill>
              </a:rPr>
              <a:t>temperature</a:t>
            </a:r>
            <a:endParaRPr lang="sv-SE" sz="1200" dirty="0">
              <a:solidFill>
                <a:schemeClr val="accent1"/>
              </a:solidFill>
            </a:endParaRPr>
          </a:p>
        </p:txBody>
      </p:sp>
    </p:spTree>
    <p:extLst>
      <p:ext uri="{BB962C8B-B14F-4D97-AF65-F5344CB8AC3E}">
        <p14:creationId xmlns:p14="http://schemas.microsoft.com/office/powerpoint/2010/main" val="2907725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Bildobjekt 19">
            <a:extLst>
              <a:ext uri="{FF2B5EF4-FFF2-40B4-BE49-F238E27FC236}">
                <a16:creationId xmlns:a16="http://schemas.microsoft.com/office/drawing/2014/main" id="{5685B362-DBD3-9541-A2A3-598E3F3F6340}"/>
              </a:ext>
            </a:extLst>
          </p:cNvPr>
          <p:cNvPicPr>
            <a:picLocks noChangeAspect="1"/>
          </p:cNvPicPr>
          <p:nvPr/>
        </p:nvPicPr>
        <p:blipFill>
          <a:blip r:embed="rId3"/>
          <a:stretch>
            <a:fillRect/>
          </a:stretch>
        </p:blipFill>
        <p:spPr>
          <a:xfrm>
            <a:off x="479925" y="2553984"/>
            <a:ext cx="2975609" cy="2885280"/>
          </a:xfrm>
          <a:prstGeom prst="rect">
            <a:avLst/>
          </a:prstGeom>
        </p:spPr>
      </p:pic>
      <p:pic>
        <p:nvPicPr>
          <p:cNvPr id="17" name="Bildobjekt 16">
            <a:extLst>
              <a:ext uri="{FF2B5EF4-FFF2-40B4-BE49-F238E27FC236}">
                <a16:creationId xmlns:a16="http://schemas.microsoft.com/office/drawing/2014/main" id="{F5B1B958-E205-1D4E-BBD9-93CC9B3C0C66}"/>
              </a:ext>
            </a:extLst>
          </p:cNvPr>
          <p:cNvPicPr>
            <a:picLocks noChangeAspect="1"/>
          </p:cNvPicPr>
          <p:nvPr/>
        </p:nvPicPr>
        <p:blipFill>
          <a:blip r:embed="rId4"/>
          <a:stretch>
            <a:fillRect/>
          </a:stretch>
        </p:blipFill>
        <p:spPr>
          <a:xfrm>
            <a:off x="5779406" y="2718422"/>
            <a:ext cx="3175335" cy="2720843"/>
          </a:xfrm>
          <a:prstGeom prst="rect">
            <a:avLst/>
          </a:prstGeom>
        </p:spPr>
      </p:pic>
      <p:pic>
        <p:nvPicPr>
          <p:cNvPr id="8" name="Bildobjekt 7">
            <a:extLst>
              <a:ext uri="{FF2B5EF4-FFF2-40B4-BE49-F238E27FC236}">
                <a16:creationId xmlns:a16="http://schemas.microsoft.com/office/drawing/2014/main" id="{601A61C1-72B8-7A4B-8A74-88B64C99C6F5}"/>
              </a:ext>
            </a:extLst>
          </p:cNvPr>
          <p:cNvPicPr>
            <a:picLocks noChangeAspect="1"/>
          </p:cNvPicPr>
          <p:nvPr/>
        </p:nvPicPr>
        <p:blipFill>
          <a:blip r:embed="rId5"/>
          <a:stretch>
            <a:fillRect/>
          </a:stretch>
        </p:blipFill>
        <p:spPr>
          <a:xfrm>
            <a:off x="0" y="2956422"/>
            <a:ext cx="1468292" cy="2541423"/>
          </a:xfrm>
          <a:prstGeom prst="rect">
            <a:avLst/>
          </a:prstGeom>
        </p:spPr>
      </p:pic>
      <p:pic>
        <p:nvPicPr>
          <p:cNvPr id="2" name="Bildobjekt 1">
            <a:extLst>
              <a:ext uri="{FF2B5EF4-FFF2-40B4-BE49-F238E27FC236}">
                <a16:creationId xmlns:a16="http://schemas.microsoft.com/office/drawing/2014/main" id="{9B9B7E0B-FC10-A246-B05B-5A00C06C5D97}"/>
              </a:ext>
            </a:extLst>
          </p:cNvPr>
          <p:cNvPicPr>
            <a:picLocks noChangeAspect="1"/>
          </p:cNvPicPr>
          <p:nvPr/>
        </p:nvPicPr>
        <p:blipFill>
          <a:blip r:embed="rId6"/>
          <a:stretch>
            <a:fillRect/>
          </a:stretch>
        </p:blipFill>
        <p:spPr>
          <a:xfrm>
            <a:off x="7989006" y="5864395"/>
            <a:ext cx="977900" cy="863600"/>
          </a:xfrm>
          <a:prstGeom prst="rect">
            <a:avLst/>
          </a:prstGeom>
        </p:spPr>
      </p:pic>
      <p:pic>
        <p:nvPicPr>
          <p:cNvPr id="4" name="Bildobjekt 3">
            <a:extLst>
              <a:ext uri="{FF2B5EF4-FFF2-40B4-BE49-F238E27FC236}">
                <a16:creationId xmlns:a16="http://schemas.microsoft.com/office/drawing/2014/main" id="{0BECB212-03A7-474D-B70C-B83F61E4E1DE}"/>
              </a:ext>
            </a:extLst>
          </p:cNvPr>
          <p:cNvPicPr>
            <a:picLocks noChangeAspect="1"/>
          </p:cNvPicPr>
          <p:nvPr/>
        </p:nvPicPr>
        <p:blipFill>
          <a:blip r:embed="rId7"/>
          <a:stretch>
            <a:fillRect/>
          </a:stretch>
        </p:blipFill>
        <p:spPr>
          <a:xfrm>
            <a:off x="153811" y="6157541"/>
            <a:ext cx="1948039" cy="570454"/>
          </a:xfrm>
          <a:prstGeom prst="rect">
            <a:avLst/>
          </a:prstGeom>
        </p:spPr>
      </p:pic>
      <p:sp>
        <p:nvSpPr>
          <p:cNvPr id="3" name="textruta 2">
            <a:extLst>
              <a:ext uri="{FF2B5EF4-FFF2-40B4-BE49-F238E27FC236}">
                <a16:creationId xmlns:a16="http://schemas.microsoft.com/office/drawing/2014/main" id="{FB7A4D92-DEAB-A24C-AD6D-EC3132031FB7}"/>
              </a:ext>
            </a:extLst>
          </p:cNvPr>
          <p:cNvSpPr txBox="1"/>
          <p:nvPr/>
        </p:nvSpPr>
        <p:spPr>
          <a:xfrm>
            <a:off x="1307193" y="380999"/>
            <a:ext cx="6874190" cy="1077218"/>
          </a:xfrm>
          <a:prstGeom prst="rect">
            <a:avLst/>
          </a:prstGeom>
          <a:noFill/>
        </p:spPr>
        <p:txBody>
          <a:bodyPr wrap="none" rtlCol="0">
            <a:spAutoFit/>
          </a:bodyPr>
          <a:lstStyle/>
          <a:p>
            <a:r>
              <a:rPr lang="sv-SE" sz="3200" dirty="0" err="1">
                <a:solidFill>
                  <a:srgbClr val="FF0000"/>
                </a:solidFill>
              </a:rPr>
              <a:t>Tropic</a:t>
            </a:r>
            <a:r>
              <a:rPr lang="sv-SE" sz="3200" dirty="0">
                <a:solidFill>
                  <a:srgbClr val="FF0000"/>
                </a:solidFill>
              </a:rPr>
              <a:t>                       </a:t>
            </a:r>
            <a:r>
              <a:rPr lang="sv-SE" sz="3200" dirty="0"/>
              <a:t> vs.                     </a:t>
            </a:r>
            <a:r>
              <a:rPr lang="sv-SE" sz="3200" dirty="0">
                <a:solidFill>
                  <a:schemeClr val="accent1"/>
                </a:solidFill>
              </a:rPr>
              <a:t>Arctic </a:t>
            </a:r>
          </a:p>
          <a:p>
            <a:r>
              <a:rPr lang="sv-SE" sz="3200" dirty="0"/>
              <a:t>                        Stratocumulus</a:t>
            </a:r>
          </a:p>
        </p:txBody>
      </p:sp>
      <p:pic>
        <p:nvPicPr>
          <p:cNvPr id="6" name="Bildobjekt 5">
            <a:extLst>
              <a:ext uri="{FF2B5EF4-FFF2-40B4-BE49-F238E27FC236}">
                <a16:creationId xmlns:a16="http://schemas.microsoft.com/office/drawing/2014/main" id="{3779B2E4-70BD-1541-B801-5EDCAD45AE39}"/>
              </a:ext>
            </a:extLst>
          </p:cNvPr>
          <p:cNvPicPr>
            <a:picLocks noChangeAspect="1"/>
          </p:cNvPicPr>
          <p:nvPr/>
        </p:nvPicPr>
        <p:blipFill>
          <a:blip r:embed="rId8"/>
          <a:stretch>
            <a:fillRect/>
          </a:stretch>
        </p:blipFill>
        <p:spPr>
          <a:xfrm>
            <a:off x="273377" y="1861456"/>
            <a:ext cx="3182157" cy="1121229"/>
          </a:xfrm>
          <a:prstGeom prst="rect">
            <a:avLst/>
          </a:prstGeom>
        </p:spPr>
      </p:pic>
      <p:pic>
        <p:nvPicPr>
          <p:cNvPr id="7" name="Bildobjekt 6">
            <a:extLst>
              <a:ext uri="{FF2B5EF4-FFF2-40B4-BE49-F238E27FC236}">
                <a16:creationId xmlns:a16="http://schemas.microsoft.com/office/drawing/2014/main" id="{33119BF0-F9D8-FD4C-B1F6-C958A1EE951B}"/>
              </a:ext>
            </a:extLst>
          </p:cNvPr>
          <p:cNvPicPr>
            <a:picLocks noChangeAspect="1"/>
          </p:cNvPicPr>
          <p:nvPr/>
        </p:nvPicPr>
        <p:blipFill>
          <a:blip r:embed="rId8"/>
          <a:stretch>
            <a:fillRect/>
          </a:stretch>
        </p:blipFill>
        <p:spPr>
          <a:xfrm>
            <a:off x="5779406" y="1861455"/>
            <a:ext cx="3175335" cy="1121229"/>
          </a:xfrm>
          <a:prstGeom prst="rect">
            <a:avLst/>
          </a:prstGeom>
        </p:spPr>
      </p:pic>
      <p:cxnSp>
        <p:nvCxnSpPr>
          <p:cNvPr id="11" name="Rak pil 10">
            <a:extLst>
              <a:ext uri="{FF2B5EF4-FFF2-40B4-BE49-F238E27FC236}">
                <a16:creationId xmlns:a16="http://schemas.microsoft.com/office/drawing/2014/main" id="{6527456D-8483-E54A-B542-DEB8DE234040}"/>
              </a:ext>
            </a:extLst>
          </p:cNvPr>
          <p:cNvCxnSpPr>
            <a:cxnSpLocks/>
            <a:stCxn id="12" idx="1"/>
          </p:cNvCxnSpPr>
          <p:nvPr/>
        </p:nvCxnSpPr>
        <p:spPr>
          <a:xfrm flipH="1">
            <a:off x="1032842" y="3581400"/>
            <a:ext cx="253030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DEBFBEE2-7644-CC4E-9052-422A64969552}"/>
              </a:ext>
            </a:extLst>
          </p:cNvPr>
          <p:cNvSpPr txBox="1"/>
          <p:nvPr/>
        </p:nvSpPr>
        <p:spPr>
          <a:xfrm>
            <a:off x="3563150" y="3396734"/>
            <a:ext cx="1097736" cy="369332"/>
          </a:xfrm>
          <a:prstGeom prst="rect">
            <a:avLst/>
          </a:prstGeom>
          <a:noFill/>
        </p:spPr>
        <p:txBody>
          <a:bodyPr wrap="none" rtlCol="0">
            <a:spAutoFit/>
          </a:bodyPr>
          <a:lstStyle/>
          <a:p>
            <a:r>
              <a:rPr lang="sv-SE" dirty="0"/>
              <a:t>Cloud </a:t>
            </a:r>
            <a:r>
              <a:rPr lang="sv-SE" dirty="0" err="1"/>
              <a:t>top</a:t>
            </a:r>
            <a:endParaRPr lang="sv-SE" dirty="0"/>
          </a:p>
        </p:txBody>
      </p:sp>
      <p:pic>
        <p:nvPicPr>
          <p:cNvPr id="14" name="Bildobjekt 13">
            <a:extLst>
              <a:ext uri="{FF2B5EF4-FFF2-40B4-BE49-F238E27FC236}">
                <a16:creationId xmlns:a16="http://schemas.microsoft.com/office/drawing/2014/main" id="{BBA575C9-AA80-BA4B-88A8-883E5AD249EE}"/>
              </a:ext>
            </a:extLst>
          </p:cNvPr>
          <p:cNvPicPr>
            <a:picLocks noChangeAspect="1"/>
          </p:cNvPicPr>
          <p:nvPr/>
        </p:nvPicPr>
        <p:blipFill>
          <a:blip r:embed="rId9"/>
          <a:stretch>
            <a:fillRect/>
          </a:stretch>
        </p:blipFill>
        <p:spPr>
          <a:xfrm>
            <a:off x="5779406" y="2982683"/>
            <a:ext cx="1299650" cy="2515162"/>
          </a:xfrm>
          <a:prstGeom prst="rect">
            <a:avLst/>
          </a:prstGeom>
        </p:spPr>
      </p:pic>
      <p:cxnSp>
        <p:nvCxnSpPr>
          <p:cNvPr id="15" name="Rak pil 14">
            <a:extLst>
              <a:ext uri="{FF2B5EF4-FFF2-40B4-BE49-F238E27FC236}">
                <a16:creationId xmlns:a16="http://schemas.microsoft.com/office/drawing/2014/main" id="{8A970566-18B9-FF4A-9B95-D804635C4851}"/>
              </a:ext>
            </a:extLst>
          </p:cNvPr>
          <p:cNvCxnSpPr>
            <a:cxnSpLocks/>
          </p:cNvCxnSpPr>
          <p:nvPr/>
        </p:nvCxnSpPr>
        <p:spPr>
          <a:xfrm>
            <a:off x="4751109" y="3581400"/>
            <a:ext cx="1823862"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E3067FE2-4990-7947-A49A-3069281AC38D}"/>
              </a:ext>
            </a:extLst>
          </p:cNvPr>
          <p:cNvCxnSpPr>
            <a:cxnSpLocks/>
          </p:cNvCxnSpPr>
          <p:nvPr/>
        </p:nvCxnSpPr>
        <p:spPr>
          <a:xfrm>
            <a:off x="7641771" y="2895600"/>
            <a:ext cx="0" cy="19812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ruta 20">
            <a:extLst>
              <a:ext uri="{FF2B5EF4-FFF2-40B4-BE49-F238E27FC236}">
                <a16:creationId xmlns:a16="http://schemas.microsoft.com/office/drawing/2014/main" id="{9E8F493B-9071-EF4E-9A23-96CBC5B94E67}"/>
              </a:ext>
            </a:extLst>
          </p:cNvPr>
          <p:cNvSpPr txBox="1"/>
          <p:nvPr/>
        </p:nvSpPr>
        <p:spPr>
          <a:xfrm>
            <a:off x="6802604" y="2057400"/>
            <a:ext cx="1311449" cy="738664"/>
          </a:xfrm>
          <a:prstGeom prst="rect">
            <a:avLst/>
          </a:prstGeom>
          <a:noFill/>
        </p:spPr>
        <p:txBody>
          <a:bodyPr wrap="none" rtlCol="0">
            <a:spAutoFit/>
          </a:bodyPr>
          <a:lstStyle/>
          <a:p>
            <a:r>
              <a:rPr lang="sv-SE" sz="1400" dirty="0" err="1">
                <a:solidFill>
                  <a:srgbClr val="FF0000"/>
                </a:solidFill>
              </a:rPr>
              <a:t>Warms</a:t>
            </a:r>
            <a:r>
              <a:rPr lang="sv-SE" sz="1400" dirty="0">
                <a:solidFill>
                  <a:srgbClr val="FF0000"/>
                </a:solidFill>
              </a:rPr>
              <a:t> </a:t>
            </a:r>
            <a:r>
              <a:rPr lang="sv-SE" sz="1400" dirty="0" err="1">
                <a:solidFill>
                  <a:srgbClr val="FF0000"/>
                </a:solidFill>
              </a:rPr>
              <a:t>surface</a:t>
            </a:r>
            <a:r>
              <a:rPr lang="sv-SE" sz="1400" dirty="0">
                <a:solidFill>
                  <a:srgbClr val="FF0000"/>
                </a:solidFill>
              </a:rPr>
              <a:t> </a:t>
            </a:r>
          </a:p>
          <a:p>
            <a:r>
              <a:rPr lang="sv-SE" sz="1400" dirty="0" err="1">
                <a:solidFill>
                  <a:srgbClr val="FF0000"/>
                </a:solidFill>
              </a:rPr>
              <a:t>due</a:t>
            </a:r>
            <a:r>
              <a:rPr lang="sv-SE" sz="1400" dirty="0">
                <a:solidFill>
                  <a:srgbClr val="FF0000"/>
                </a:solidFill>
              </a:rPr>
              <a:t> to</a:t>
            </a:r>
          </a:p>
          <a:p>
            <a:r>
              <a:rPr lang="sv-SE" sz="1400" dirty="0" err="1">
                <a:solidFill>
                  <a:srgbClr val="FF0000"/>
                </a:solidFill>
              </a:rPr>
              <a:t>downward</a:t>
            </a:r>
            <a:r>
              <a:rPr lang="sv-SE" sz="1400" dirty="0">
                <a:solidFill>
                  <a:srgbClr val="FF0000"/>
                </a:solidFill>
              </a:rPr>
              <a:t> LW</a:t>
            </a:r>
          </a:p>
        </p:txBody>
      </p:sp>
      <p:cxnSp>
        <p:nvCxnSpPr>
          <p:cNvPr id="22" name="Rak pil 21">
            <a:extLst>
              <a:ext uri="{FF2B5EF4-FFF2-40B4-BE49-F238E27FC236}">
                <a16:creationId xmlns:a16="http://schemas.microsoft.com/office/drawing/2014/main" id="{5A2C8E17-6FAF-DB4B-873C-5723AD240409}"/>
              </a:ext>
            </a:extLst>
          </p:cNvPr>
          <p:cNvCxnSpPr>
            <a:cxnSpLocks/>
          </p:cNvCxnSpPr>
          <p:nvPr/>
        </p:nvCxnSpPr>
        <p:spPr>
          <a:xfrm>
            <a:off x="2221592" y="2982683"/>
            <a:ext cx="0" cy="1894117"/>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7-uddig stjärna 22">
            <a:extLst>
              <a:ext uri="{FF2B5EF4-FFF2-40B4-BE49-F238E27FC236}">
                <a16:creationId xmlns:a16="http://schemas.microsoft.com/office/drawing/2014/main" id="{33217220-52E8-5745-BBFA-86365D5EEBE6}"/>
              </a:ext>
            </a:extLst>
          </p:cNvPr>
          <p:cNvSpPr/>
          <p:nvPr/>
        </p:nvSpPr>
        <p:spPr>
          <a:xfrm>
            <a:off x="174928" y="288237"/>
            <a:ext cx="914400" cy="914400"/>
          </a:xfrm>
          <a:prstGeom prst="star7">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cxnSp>
        <p:nvCxnSpPr>
          <p:cNvPr id="25" name="Rak pil 24">
            <a:extLst>
              <a:ext uri="{FF2B5EF4-FFF2-40B4-BE49-F238E27FC236}">
                <a16:creationId xmlns:a16="http://schemas.microsoft.com/office/drawing/2014/main" id="{91772AC2-67E2-2043-BE28-F53C3E15F357}"/>
              </a:ext>
            </a:extLst>
          </p:cNvPr>
          <p:cNvCxnSpPr/>
          <p:nvPr/>
        </p:nvCxnSpPr>
        <p:spPr>
          <a:xfrm>
            <a:off x="1127830" y="1186543"/>
            <a:ext cx="836390" cy="870857"/>
          </a:xfrm>
          <a:prstGeom prst="straightConnector1">
            <a:avLst/>
          </a:prstGeom>
          <a:ln w="76200">
            <a:tailEnd type="triangle"/>
          </a:ln>
        </p:spPr>
        <p:style>
          <a:lnRef idx="3">
            <a:schemeClr val="accent4"/>
          </a:lnRef>
          <a:fillRef idx="0">
            <a:schemeClr val="accent4"/>
          </a:fillRef>
          <a:effectRef idx="2">
            <a:schemeClr val="accent4"/>
          </a:effectRef>
          <a:fontRef idx="minor">
            <a:schemeClr val="tx1"/>
          </a:fontRef>
        </p:style>
      </p:cxnSp>
      <p:cxnSp>
        <p:nvCxnSpPr>
          <p:cNvPr id="30" name="Rak pil 29">
            <a:extLst>
              <a:ext uri="{FF2B5EF4-FFF2-40B4-BE49-F238E27FC236}">
                <a16:creationId xmlns:a16="http://schemas.microsoft.com/office/drawing/2014/main" id="{B3195C3F-53ED-2B46-A7D6-1661D9D8B99E}"/>
              </a:ext>
            </a:extLst>
          </p:cNvPr>
          <p:cNvCxnSpPr>
            <a:cxnSpLocks/>
          </p:cNvCxnSpPr>
          <p:nvPr/>
        </p:nvCxnSpPr>
        <p:spPr>
          <a:xfrm flipV="1">
            <a:off x="2065046" y="1204562"/>
            <a:ext cx="894786" cy="805936"/>
          </a:xfrm>
          <a:prstGeom prst="straightConnector1">
            <a:avLst/>
          </a:prstGeom>
          <a:ln w="76200">
            <a:tailEnd type="triangle"/>
          </a:ln>
        </p:spPr>
        <p:style>
          <a:lnRef idx="3">
            <a:schemeClr val="accent4"/>
          </a:lnRef>
          <a:fillRef idx="0">
            <a:schemeClr val="accent4"/>
          </a:fillRef>
          <a:effectRef idx="2">
            <a:schemeClr val="accent4"/>
          </a:effectRef>
          <a:fontRef idx="minor">
            <a:schemeClr val="tx1"/>
          </a:fontRef>
        </p:style>
      </p:cxnSp>
      <p:sp>
        <p:nvSpPr>
          <p:cNvPr id="33" name="textruta 32">
            <a:extLst>
              <a:ext uri="{FF2B5EF4-FFF2-40B4-BE49-F238E27FC236}">
                <a16:creationId xmlns:a16="http://schemas.microsoft.com/office/drawing/2014/main" id="{4BC8E8DB-A45F-1448-9360-B84965993CCF}"/>
              </a:ext>
            </a:extLst>
          </p:cNvPr>
          <p:cNvSpPr txBox="1"/>
          <p:nvPr/>
        </p:nvSpPr>
        <p:spPr>
          <a:xfrm>
            <a:off x="7750629" y="4376057"/>
            <a:ext cx="1204112" cy="369332"/>
          </a:xfrm>
          <a:prstGeom prst="rect">
            <a:avLst/>
          </a:prstGeom>
          <a:noFill/>
        </p:spPr>
        <p:txBody>
          <a:bodyPr wrap="none" rtlCol="0">
            <a:spAutoFit/>
          </a:bodyPr>
          <a:lstStyle/>
          <a:p>
            <a:r>
              <a:rPr lang="sv-SE" dirty="0"/>
              <a:t>Net LW = +</a:t>
            </a:r>
          </a:p>
        </p:txBody>
      </p:sp>
      <p:sp>
        <p:nvSpPr>
          <p:cNvPr id="36" name="textruta 35">
            <a:extLst>
              <a:ext uri="{FF2B5EF4-FFF2-40B4-BE49-F238E27FC236}">
                <a16:creationId xmlns:a16="http://schemas.microsoft.com/office/drawing/2014/main" id="{91217F49-2194-0F46-BC73-ECA613C4252F}"/>
              </a:ext>
            </a:extLst>
          </p:cNvPr>
          <p:cNvSpPr txBox="1"/>
          <p:nvPr/>
        </p:nvSpPr>
        <p:spPr>
          <a:xfrm>
            <a:off x="2244346" y="4376057"/>
            <a:ext cx="1318804" cy="369332"/>
          </a:xfrm>
          <a:prstGeom prst="rect">
            <a:avLst/>
          </a:prstGeom>
          <a:noFill/>
        </p:spPr>
        <p:txBody>
          <a:bodyPr wrap="square" rtlCol="0">
            <a:spAutoFit/>
          </a:bodyPr>
          <a:lstStyle/>
          <a:p>
            <a:r>
              <a:rPr lang="sv-SE" b="1" dirty="0">
                <a:solidFill>
                  <a:schemeClr val="bg1"/>
                </a:solidFill>
              </a:rPr>
              <a:t>Net LW </a:t>
            </a:r>
            <a:r>
              <a:rPr lang="en-US" b="1" dirty="0">
                <a:solidFill>
                  <a:schemeClr val="bg1"/>
                </a:solidFill>
                <a:sym typeface="Symbol" pitchFamily="2" charset="2"/>
              </a:rPr>
              <a:t> 0</a:t>
            </a:r>
            <a:r>
              <a:rPr lang="sv-SE" b="1" dirty="0"/>
              <a:t> </a:t>
            </a:r>
          </a:p>
        </p:txBody>
      </p:sp>
      <p:sp>
        <p:nvSpPr>
          <p:cNvPr id="38" name="textruta 37">
            <a:extLst>
              <a:ext uri="{FF2B5EF4-FFF2-40B4-BE49-F238E27FC236}">
                <a16:creationId xmlns:a16="http://schemas.microsoft.com/office/drawing/2014/main" id="{8223DC6F-6258-4B47-949E-97AF169EC406}"/>
              </a:ext>
            </a:extLst>
          </p:cNvPr>
          <p:cNvSpPr txBox="1"/>
          <p:nvPr/>
        </p:nvSpPr>
        <p:spPr>
          <a:xfrm>
            <a:off x="1276425" y="2195203"/>
            <a:ext cx="1673001" cy="523220"/>
          </a:xfrm>
          <a:prstGeom prst="rect">
            <a:avLst/>
          </a:prstGeom>
          <a:noFill/>
        </p:spPr>
        <p:txBody>
          <a:bodyPr wrap="square" rtlCol="0">
            <a:spAutoFit/>
          </a:bodyPr>
          <a:lstStyle/>
          <a:p>
            <a:r>
              <a:rPr lang="sv-SE" sz="1400" dirty="0">
                <a:solidFill>
                  <a:schemeClr val="accent1"/>
                </a:solidFill>
              </a:rPr>
              <a:t>Cools Surface </a:t>
            </a:r>
            <a:r>
              <a:rPr lang="sv-SE" sz="1400" dirty="0" err="1">
                <a:solidFill>
                  <a:schemeClr val="accent1"/>
                </a:solidFill>
              </a:rPr>
              <a:t>due</a:t>
            </a:r>
            <a:r>
              <a:rPr lang="sv-SE" sz="1400" dirty="0">
                <a:solidFill>
                  <a:schemeClr val="accent1"/>
                </a:solidFill>
              </a:rPr>
              <a:t> </a:t>
            </a:r>
          </a:p>
          <a:p>
            <a:r>
              <a:rPr lang="sv-SE" sz="1400" dirty="0">
                <a:solidFill>
                  <a:schemeClr val="accent1"/>
                </a:solidFill>
              </a:rPr>
              <a:t>to </a:t>
            </a:r>
            <a:r>
              <a:rPr lang="sv-SE" sz="1400" dirty="0" err="1">
                <a:solidFill>
                  <a:schemeClr val="accent1"/>
                </a:solidFill>
              </a:rPr>
              <a:t>reflection</a:t>
            </a:r>
            <a:endParaRPr lang="sv-SE" sz="1400" dirty="0">
              <a:solidFill>
                <a:schemeClr val="accent1"/>
              </a:solidFill>
            </a:endParaRPr>
          </a:p>
        </p:txBody>
      </p:sp>
      <p:pic>
        <p:nvPicPr>
          <p:cNvPr id="40" name="Bildobjekt 39">
            <a:extLst>
              <a:ext uri="{FF2B5EF4-FFF2-40B4-BE49-F238E27FC236}">
                <a16:creationId xmlns:a16="http://schemas.microsoft.com/office/drawing/2014/main" id="{FA04BA9B-0FCE-BB44-ADFA-9E9470FA1AB0}"/>
              </a:ext>
            </a:extLst>
          </p:cNvPr>
          <p:cNvPicPr>
            <a:picLocks noChangeAspect="1"/>
          </p:cNvPicPr>
          <p:nvPr/>
        </p:nvPicPr>
        <p:blipFill>
          <a:blip r:embed="rId10"/>
          <a:stretch>
            <a:fillRect/>
          </a:stretch>
        </p:blipFill>
        <p:spPr>
          <a:xfrm>
            <a:off x="6138690" y="824018"/>
            <a:ext cx="758256" cy="856891"/>
          </a:xfrm>
          <a:prstGeom prst="rect">
            <a:avLst/>
          </a:prstGeom>
        </p:spPr>
      </p:pic>
      <p:cxnSp>
        <p:nvCxnSpPr>
          <p:cNvPr id="41" name="Rak pil 40">
            <a:extLst>
              <a:ext uri="{FF2B5EF4-FFF2-40B4-BE49-F238E27FC236}">
                <a16:creationId xmlns:a16="http://schemas.microsoft.com/office/drawing/2014/main" id="{C788DDB4-3943-A344-ABD6-F5FF4ABB7EA9}"/>
              </a:ext>
            </a:extLst>
          </p:cNvPr>
          <p:cNvCxnSpPr>
            <a:cxnSpLocks/>
          </p:cNvCxnSpPr>
          <p:nvPr/>
        </p:nvCxnSpPr>
        <p:spPr>
          <a:xfrm flipV="1">
            <a:off x="2221592" y="2982683"/>
            <a:ext cx="0" cy="1318952"/>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82740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9B9B7E0B-FC10-A246-B05B-5A00C06C5D97}"/>
              </a:ext>
            </a:extLst>
          </p:cNvPr>
          <p:cNvPicPr>
            <a:picLocks noChangeAspect="1"/>
          </p:cNvPicPr>
          <p:nvPr/>
        </p:nvPicPr>
        <p:blipFill>
          <a:blip r:embed="rId3"/>
          <a:stretch>
            <a:fillRect/>
          </a:stretch>
        </p:blipFill>
        <p:spPr>
          <a:xfrm>
            <a:off x="7989006" y="5864395"/>
            <a:ext cx="977900" cy="863600"/>
          </a:xfrm>
          <a:prstGeom prst="rect">
            <a:avLst/>
          </a:prstGeom>
        </p:spPr>
      </p:pic>
      <p:pic>
        <p:nvPicPr>
          <p:cNvPr id="4" name="Bildobjekt 3">
            <a:extLst>
              <a:ext uri="{FF2B5EF4-FFF2-40B4-BE49-F238E27FC236}">
                <a16:creationId xmlns:a16="http://schemas.microsoft.com/office/drawing/2014/main" id="{0BECB212-03A7-474D-B70C-B83F61E4E1DE}"/>
              </a:ext>
            </a:extLst>
          </p:cNvPr>
          <p:cNvPicPr>
            <a:picLocks noChangeAspect="1"/>
          </p:cNvPicPr>
          <p:nvPr/>
        </p:nvPicPr>
        <p:blipFill>
          <a:blip r:embed="rId4"/>
          <a:stretch>
            <a:fillRect/>
          </a:stretch>
        </p:blipFill>
        <p:spPr>
          <a:xfrm>
            <a:off x="153811" y="6157541"/>
            <a:ext cx="1948039" cy="570454"/>
          </a:xfrm>
          <a:prstGeom prst="rect">
            <a:avLst/>
          </a:prstGeom>
        </p:spPr>
      </p:pic>
      <p:pic>
        <p:nvPicPr>
          <p:cNvPr id="5" name="Bildobjekt 4">
            <a:extLst>
              <a:ext uri="{FF2B5EF4-FFF2-40B4-BE49-F238E27FC236}">
                <a16:creationId xmlns:a16="http://schemas.microsoft.com/office/drawing/2014/main" id="{E5E59AE3-F937-AC41-8126-73ED486B2010}"/>
              </a:ext>
            </a:extLst>
          </p:cNvPr>
          <p:cNvPicPr>
            <a:picLocks noChangeAspect="1"/>
          </p:cNvPicPr>
          <p:nvPr/>
        </p:nvPicPr>
        <p:blipFill>
          <a:blip r:embed="rId5"/>
          <a:stretch>
            <a:fillRect/>
          </a:stretch>
        </p:blipFill>
        <p:spPr>
          <a:xfrm>
            <a:off x="619336" y="780697"/>
            <a:ext cx="4176883" cy="5230271"/>
          </a:xfrm>
          <a:prstGeom prst="rect">
            <a:avLst/>
          </a:prstGeom>
        </p:spPr>
      </p:pic>
      <p:sp>
        <p:nvSpPr>
          <p:cNvPr id="6" name="textruta 5">
            <a:extLst>
              <a:ext uri="{FF2B5EF4-FFF2-40B4-BE49-F238E27FC236}">
                <a16:creationId xmlns:a16="http://schemas.microsoft.com/office/drawing/2014/main" id="{CA3CB188-4906-8846-82BE-1188CC66F5F9}"/>
              </a:ext>
            </a:extLst>
          </p:cNvPr>
          <p:cNvSpPr txBox="1"/>
          <p:nvPr/>
        </p:nvSpPr>
        <p:spPr>
          <a:xfrm>
            <a:off x="153811" y="3084214"/>
            <a:ext cx="574196" cy="400110"/>
          </a:xfrm>
          <a:prstGeom prst="rect">
            <a:avLst/>
          </a:prstGeom>
          <a:noFill/>
        </p:spPr>
        <p:txBody>
          <a:bodyPr wrap="none" rtlCol="0">
            <a:spAutoFit/>
          </a:bodyPr>
          <a:lstStyle/>
          <a:p>
            <a:r>
              <a:rPr lang="sv-SE" sz="2000" b="1" dirty="0"/>
              <a:t>702</a:t>
            </a:r>
          </a:p>
        </p:txBody>
      </p:sp>
      <p:sp>
        <p:nvSpPr>
          <p:cNvPr id="7" name="textruta 6">
            <a:extLst>
              <a:ext uri="{FF2B5EF4-FFF2-40B4-BE49-F238E27FC236}">
                <a16:creationId xmlns:a16="http://schemas.microsoft.com/office/drawing/2014/main" id="{9536D8FF-E830-4049-B7CB-A5B482C83FB7}"/>
              </a:ext>
            </a:extLst>
          </p:cNvPr>
          <p:cNvSpPr txBox="1"/>
          <p:nvPr/>
        </p:nvSpPr>
        <p:spPr>
          <a:xfrm>
            <a:off x="2249829" y="6157541"/>
            <a:ext cx="574196" cy="400110"/>
          </a:xfrm>
          <a:prstGeom prst="rect">
            <a:avLst/>
          </a:prstGeom>
          <a:noFill/>
        </p:spPr>
        <p:txBody>
          <a:bodyPr wrap="none" rtlCol="0">
            <a:spAutoFit/>
          </a:bodyPr>
          <a:lstStyle/>
          <a:p>
            <a:r>
              <a:rPr lang="sv-SE" sz="2000" b="1" dirty="0"/>
              <a:t>429</a:t>
            </a:r>
          </a:p>
        </p:txBody>
      </p:sp>
      <p:sp>
        <p:nvSpPr>
          <p:cNvPr id="8" name="textruta 7">
            <a:extLst>
              <a:ext uri="{FF2B5EF4-FFF2-40B4-BE49-F238E27FC236}">
                <a16:creationId xmlns:a16="http://schemas.microsoft.com/office/drawing/2014/main" id="{66854548-2E1E-2F4E-A3C0-2CA3F6D8386C}"/>
              </a:ext>
            </a:extLst>
          </p:cNvPr>
          <p:cNvSpPr txBox="1"/>
          <p:nvPr/>
        </p:nvSpPr>
        <p:spPr>
          <a:xfrm>
            <a:off x="3555488" y="110904"/>
            <a:ext cx="2148793" cy="523220"/>
          </a:xfrm>
          <a:prstGeom prst="rect">
            <a:avLst/>
          </a:prstGeom>
          <a:noFill/>
        </p:spPr>
        <p:txBody>
          <a:bodyPr wrap="none" rtlCol="0">
            <a:spAutoFit/>
          </a:bodyPr>
          <a:lstStyle/>
          <a:p>
            <a:r>
              <a:rPr lang="sv-SE" sz="2800" b="1" dirty="0"/>
              <a:t>SAF DOMAIN</a:t>
            </a:r>
          </a:p>
        </p:txBody>
      </p:sp>
      <p:cxnSp>
        <p:nvCxnSpPr>
          <p:cNvPr id="10" name="Rak pil 9">
            <a:extLst>
              <a:ext uri="{FF2B5EF4-FFF2-40B4-BE49-F238E27FC236}">
                <a16:creationId xmlns:a16="http://schemas.microsoft.com/office/drawing/2014/main" id="{2BEC2D30-0DD6-1B44-9073-2D9AA6DE0262}"/>
              </a:ext>
            </a:extLst>
          </p:cNvPr>
          <p:cNvCxnSpPr>
            <a:cxnSpLocks/>
          </p:cNvCxnSpPr>
          <p:nvPr/>
        </p:nvCxnSpPr>
        <p:spPr>
          <a:xfrm>
            <a:off x="728007" y="874586"/>
            <a:ext cx="0" cy="498980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Rak pil 12">
            <a:extLst>
              <a:ext uri="{FF2B5EF4-FFF2-40B4-BE49-F238E27FC236}">
                <a16:creationId xmlns:a16="http://schemas.microsoft.com/office/drawing/2014/main" id="{DD3A91AF-BAC1-3745-842A-2C8B61CDF48D}"/>
              </a:ext>
            </a:extLst>
          </p:cNvPr>
          <p:cNvCxnSpPr>
            <a:cxnSpLocks/>
          </p:cNvCxnSpPr>
          <p:nvPr/>
        </p:nvCxnSpPr>
        <p:spPr>
          <a:xfrm>
            <a:off x="1091248" y="6145559"/>
            <a:ext cx="323305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ruta 16">
            <a:extLst>
              <a:ext uri="{FF2B5EF4-FFF2-40B4-BE49-F238E27FC236}">
                <a16:creationId xmlns:a16="http://schemas.microsoft.com/office/drawing/2014/main" id="{A7F92419-564C-B547-8C98-799865017318}"/>
              </a:ext>
            </a:extLst>
          </p:cNvPr>
          <p:cNvSpPr txBox="1"/>
          <p:nvPr/>
        </p:nvSpPr>
        <p:spPr>
          <a:xfrm>
            <a:off x="4629885" y="1567152"/>
            <a:ext cx="4592283" cy="3170099"/>
          </a:xfrm>
          <a:prstGeom prst="rect">
            <a:avLst/>
          </a:prstGeom>
          <a:noFill/>
        </p:spPr>
        <p:txBody>
          <a:bodyPr wrap="none" rtlCol="0">
            <a:spAutoFit/>
          </a:bodyPr>
          <a:lstStyle/>
          <a:p>
            <a:pPr marL="285750" indent="-285750">
              <a:buFont typeface="Arial" panose="020B0604020202020204" pitchFamily="34" charset="0"/>
              <a:buChar char="•"/>
            </a:pPr>
            <a:endParaRPr lang="sv-SE" sz="2000" dirty="0"/>
          </a:p>
          <a:p>
            <a:pPr marL="285750" indent="-285750">
              <a:buFont typeface="Arial" panose="020B0604020202020204" pitchFamily="34" charset="0"/>
              <a:buChar char="•"/>
            </a:pPr>
            <a:r>
              <a:rPr lang="sv-SE" sz="2000" dirty="0"/>
              <a:t>Non-</a:t>
            </a:r>
            <a:r>
              <a:rPr lang="sv-SE" sz="2000" dirty="0" err="1"/>
              <a:t>hydrostatic</a:t>
            </a:r>
            <a:endParaRPr lang="sv-SE" sz="2000" dirty="0"/>
          </a:p>
          <a:p>
            <a:pPr marL="285750" indent="-285750">
              <a:buFont typeface="Arial" panose="020B0604020202020204" pitchFamily="34" charset="0"/>
              <a:buChar char="•"/>
            </a:pPr>
            <a:r>
              <a:rPr lang="sv-SE" sz="2000" dirty="0">
                <a:sym typeface="Wingdings" pitchFamily="2" charset="2"/>
              </a:rPr>
              <a:t>90 </a:t>
            </a:r>
            <a:r>
              <a:rPr lang="sv-SE" sz="2000" dirty="0" err="1">
                <a:sym typeface="Wingdings" pitchFamily="2" charset="2"/>
              </a:rPr>
              <a:t>vertical</a:t>
            </a:r>
            <a:r>
              <a:rPr lang="sv-SE" sz="2000" dirty="0">
                <a:sym typeface="Wingdings" pitchFamily="2" charset="2"/>
              </a:rPr>
              <a:t> </a:t>
            </a:r>
            <a:r>
              <a:rPr lang="sv-SE" sz="2000" dirty="0" err="1">
                <a:sym typeface="Wingdings" pitchFamily="2" charset="2"/>
              </a:rPr>
              <a:t>levels</a:t>
            </a:r>
            <a:r>
              <a:rPr lang="sv-SE" sz="2000" dirty="0">
                <a:sym typeface="Wingdings" pitchFamily="2" charset="2"/>
              </a:rPr>
              <a:t> </a:t>
            </a:r>
            <a:endParaRPr lang="sv-SE" sz="2000" dirty="0"/>
          </a:p>
          <a:p>
            <a:pPr marL="285750" indent="-285750">
              <a:buFont typeface="Arial" panose="020B0604020202020204" pitchFamily="34" charset="0"/>
              <a:buChar char="•"/>
            </a:pPr>
            <a:r>
              <a:rPr lang="sv-SE" sz="2000" dirty="0"/>
              <a:t>3 km </a:t>
            </a:r>
            <a:r>
              <a:rPr lang="sv-SE" sz="2000" dirty="0" err="1"/>
              <a:t>horizontal</a:t>
            </a:r>
            <a:r>
              <a:rPr lang="sv-SE" sz="2000" dirty="0"/>
              <a:t> resolution</a:t>
            </a:r>
          </a:p>
          <a:p>
            <a:pPr marL="285750" indent="-285750">
              <a:buFont typeface="Arial" panose="020B0604020202020204" pitchFamily="34" charset="0"/>
              <a:buChar char="•"/>
            </a:pPr>
            <a:r>
              <a:rPr lang="sv-SE" sz="2000" dirty="0" err="1"/>
              <a:t>Arakawa</a:t>
            </a:r>
            <a:r>
              <a:rPr lang="sv-SE" sz="2000" dirty="0"/>
              <a:t> C-</a:t>
            </a:r>
            <a:r>
              <a:rPr lang="sv-SE" sz="2000" dirty="0" err="1"/>
              <a:t>grid</a:t>
            </a:r>
            <a:endParaRPr lang="sv-SE" sz="2000" dirty="0"/>
          </a:p>
          <a:p>
            <a:pPr marL="285750" indent="-285750">
              <a:buFont typeface="Arial" panose="020B0604020202020204" pitchFamily="34" charset="0"/>
              <a:buChar char="•"/>
            </a:pPr>
            <a:r>
              <a:rPr lang="sv-SE" sz="2000" dirty="0"/>
              <a:t>ECMWF initial and </a:t>
            </a:r>
            <a:r>
              <a:rPr lang="sv-SE" sz="2000" dirty="0" err="1"/>
              <a:t>boundary</a:t>
            </a:r>
            <a:r>
              <a:rPr lang="sv-SE" sz="2000" dirty="0"/>
              <a:t> </a:t>
            </a:r>
            <a:r>
              <a:rPr lang="sv-SE" sz="2000" dirty="0" err="1"/>
              <a:t>conditions</a:t>
            </a:r>
            <a:endParaRPr lang="sv-SE" sz="2000" dirty="0"/>
          </a:p>
          <a:p>
            <a:pPr marL="285750" indent="-285750">
              <a:buFont typeface="Arial" panose="020B0604020202020204" pitchFamily="34" charset="0"/>
              <a:buChar char="•"/>
            </a:pPr>
            <a:r>
              <a:rPr lang="sv-SE" sz="2000" dirty="0" err="1">
                <a:solidFill>
                  <a:srgbClr val="FF0000"/>
                </a:solidFill>
              </a:rPr>
              <a:t>Initialised</a:t>
            </a:r>
            <a:r>
              <a:rPr lang="sv-SE" sz="2000" dirty="0">
                <a:solidFill>
                  <a:srgbClr val="FF0000"/>
                </a:solidFill>
              </a:rPr>
              <a:t> </a:t>
            </a:r>
            <a:r>
              <a:rPr lang="sv-SE" sz="2000" dirty="0" err="1">
                <a:solidFill>
                  <a:srgbClr val="FF0000"/>
                </a:solidFill>
              </a:rPr>
              <a:t>with</a:t>
            </a:r>
            <a:r>
              <a:rPr lang="sv-SE" sz="2000" dirty="0">
                <a:solidFill>
                  <a:srgbClr val="FF0000"/>
                </a:solidFill>
              </a:rPr>
              <a:t> </a:t>
            </a:r>
            <a:r>
              <a:rPr lang="sv-SE" sz="2000" dirty="0" err="1">
                <a:solidFill>
                  <a:srgbClr val="FF0000"/>
                </a:solidFill>
              </a:rPr>
              <a:t>specific</a:t>
            </a:r>
            <a:r>
              <a:rPr lang="sv-SE" sz="2000" dirty="0">
                <a:solidFill>
                  <a:srgbClr val="FF0000"/>
                </a:solidFill>
              </a:rPr>
              <a:t> </a:t>
            </a:r>
            <a:r>
              <a:rPr lang="sv-SE" sz="2000" dirty="0" err="1">
                <a:solidFill>
                  <a:srgbClr val="FF0000"/>
                </a:solidFill>
              </a:rPr>
              <a:t>humidity</a:t>
            </a:r>
            <a:r>
              <a:rPr lang="sv-SE" sz="2000" dirty="0">
                <a:solidFill>
                  <a:srgbClr val="FF0000"/>
                </a:solidFill>
              </a:rPr>
              <a:t>, not </a:t>
            </a:r>
          </a:p>
          <a:p>
            <a:r>
              <a:rPr lang="sv-SE" sz="2000" dirty="0">
                <a:solidFill>
                  <a:srgbClr val="FF0000"/>
                </a:solidFill>
              </a:rPr>
              <a:t>     </a:t>
            </a:r>
            <a:r>
              <a:rPr lang="sv-SE" sz="2000" dirty="0" err="1">
                <a:solidFill>
                  <a:srgbClr val="FF0000"/>
                </a:solidFill>
              </a:rPr>
              <a:t>cloud</a:t>
            </a:r>
            <a:r>
              <a:rPr lang="sv-SE" sz="2000" dirty="0">
                <a:solidFill>
                  <a:srgbClr val="FF0000"/>
                </a:solidFill>
              </a:rPr>
              <a:t> </a:t>
            </a:r>
            <a:r>
              <a:rPr lang="sv-SE" sz="2000" dirty="0" err="1">
                <a:solidFill>
                  <a:srgbClr val="FF0000"/>
                </a:solidFill>
              </a:rPr>
              <a:t>water</a:t>
            </a:r>
            <a:r>
              <a:rPr lang="sv-SE" sz="2000" dirty="0">
                <a:solidFill>
                  <a:srgbClr val="FF0000"/>
                </a:solidFill>
              </a:rPr>
              <a:t>, </a:t>
            </a:r>
            <a:r>
              <a:rPr lang="sv-SE" sz="2000" dirty="0" err="1">
                <a:solidFill>
                  <a:srgbClr val="FF0000"/>
                </a:solidFill>
              </a:rPr>
              <a:t>cloud</a:t>
            </a:r>
            <a:r>
              <a:rPr lang="sv-SE" sz="2000" dirty="0">
                <a:solidFill>
                  <a:srgbClr val="FF0000"/>
                </a:solidFill>
              </a:rPr>
              <a:t> </a:t>
            </a:r>
            <a:r>
              <a:rPr lang="sv-SE" sz="2000" dirty="0" err="1">
                <a:solidFill>
                  <a:srgbClr val="FF0000"/>
                </a:solidFill>
              </a:rPr>
              <a:t>ice</a:t>
            </a:r>
            <a:r>
              <a:rPr lang="sv-SE" sz="2000" dirty="0">
                <a:solidFill>
                  <a:srgbClr val="FF0000"/>
                </a:solidFill>
              </a:rPr>
              <a:t> or </a:t>
            </a:r>
            <a:r>
              <a:rPr lang="sv-SE" sz="2000" dirty="0" err="1">
                <a:solidFill>
                  <a:srgbClr val="FF0000"/>
                </a:solidFill>
              </a:rPr>
              <a:t>cloud</a:t>
            </a:r>
            <a:r>
              <a:rPr lang="sv-SE" sz="2000" dirty="0">
                <a:solidFill>
                  <a:srgbClr val="FF0000"/>
                </a:solidFill>
              </a:rPr>
              <a:t> </a:t>
            </a:r>
            <a:r>
              <a:rPr lang="sv-SE" sz="2000" dirty="0" err="1">
                <a:solidFill>
                  <a:srgbClr val="FF0000"/>
                </a:solidFill>
              </a:rPr>
              <a:t>fraction</a:t>
            </a:r>
            <a:endParaRPr lang="sv-SE" sz="2000" dirty="0">
              <a:solidFill>
                <a:srgbClr val="FF0000"/>
              </a:solidFill>
            </a:endParaRPr>
          </a:p>
          <a:p>
            <a:r>
              <a:rPr lang="sv-SE" sz="2000" dirty="0"/>
              <a:t>     No spin </a:t>
            </a:r>
            <a:r>
              <a:rPr lang="sv-SE" sz="2000" dirty="0" err="1"/>
              <a:t>up</a:t>
            </a:r>
            <a:r>
              <a:rPr lang="sv-SE" sz="2000" dirty="0"/>
              <a:t> for </a:t>
            </a:r>
            <a:r>
              <a:rPr lang="sv-SE" sz="2000" dirty="0" err="1"/>
              <a:t>soil</a:t>
            </a:r>
            <a:r>
              <a:rPr lang="sv-SE" sz="2000" dirty="0"/>
              <a:t> parameters.</a:t>
            </a:r>
          </a:p>
          <a:p>
            <a:pPr marL="285750" indent="-285750">
              <a:buFont typeface="Arial" panose="020B0604020202020204" pitchFamily="34" charset="0"/>
              <a:buChar char="•"/>
            </a:pPr>
            <a:r>
              <a:rPr lang="sv-SE" sz="2000" dirty="0"/>
              <a:t>Data assimilation</a:t>
            </a:r>
          </a:p>
        </p:txBody>
      </p:sp>
    </p:spTree>
    <p:extLst>
      <p:ext uri="{BB962C8B-B14F-4D97-AF65-F5344CB8AC3E}">
        <p14:creationId xmlns:p14="http://schemas.microsoft.com/office/powerpoint/2010/main" val="33523050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9B9B7E0B-FC10-A246-B05B-5A00C06C5D97}"/>
              </a:ext>
            </a:extLst>
          </p:cNvPr>
          <p:cNvPicPr>
            <a:picLocks noChangeAspect="1"/>
          </p:cNvPicPr>
          <p:nvPr/>
        </p:nvPicPr>
        <p:blipFill>
          <a:blip r:embed="rId3"/>
          <a:stretch>
            <a:fillRect/>
          </a:stretch>
        </p:blipFill>
        <p:spPr>
          <a:xfrm>
            <a:off x="7989006" y="5864395"/>
            <a:ext cx="977900" cy="863600"/>
          </a:xfrm>
          <a:prstGeom prst="rect">
            <a:avLst/>
          </a:prstGeom>
        </p:spPr>
      </p:pic>
      <p:pic>
        <p:nvPicPr>
          <p:cNvPr id="4" name="Bildobjekt 3">
            <a:extLst>
              <a:ext uri="{FF2B5EF4-FFF2-40B4-BE49-F238E27FC236}">
                <a16:creationId xmlns:a16="http://schemas.microsoft.com/office/drawing/2014/main" id="{0BECB212-03A7-474D-B70C-B83F61E4E1DE}"/>
              </a:ext>
            </a:extLst>
          </p:cNvPr>
          <p:cNvPicPr>
            <a:picLocks noChangeAspect="1"/>
          </p:cNvPicPr>
          <p:nvPr/>
        </p:nvPicPr>
        <p:blipFill>
          <a:blip r:embed="rId4"/>
          <a:stretch>
            <a:fillRect/>
          </a:stretch>
        </p:blipFill>
        <p:spPr>
          <a:xfrm>
            <a:off x="153811" y="6157541"/>
            <a:ext cx="1948039" cy="570454"/>
          </a:xfrm>
          <a:prstGeom prst="rect">
            <a:avLst/>
          </a:prstGeom>
        </p:spPr>
      </p:pic>
      <p:sp>
        <p:nvSpPr>
          <p:cNvPr id="10" name="Rektangel 9">
            <a:extLst>
              <a:ext uri="{FF2B5EF4-FFF2-40B4-BE49-F238E27FC236}">
                <a16:creationId xmlns:a16="http://schemas.microsoft.com/office/drawing/2014/main" id="{A707E600-5C98-AF47-B111-54530CAB2CF6}"/>
              </a:ext>
            </a:extLst>
          </p:cNvPr>
          <p:cNvSpPr/>
          <p:nvPr/>
        </p:nvSpPr>
        <p:spPr>
          <a:xfrm>
            <a:off x="3421140" y="314949"/>
            <a:ext cx="1875835" cy="646331"/>
          </a:xfrm>
          <a:prstGeom prst="rect">
            <a:avLst/>
          </a:prstGeom>
          <a:noFill/>
        </p:spPr>
        <p:txBody>
          <a:bodyPr wrap="none" lIns="91440" tIns="45720" rIns="91440" bIns="45720">
            <a:spAutoFit/>
          </a:bodyPr>
          <a:lstStyle/>
          <a:p>
            <a:pPr algn="ctr"/>
            <a:r>
              <a:rPr lang="sv-SE" sz="3600" b="1" dirty="0">
                <a:ln w="0"/>
                <a:solidFill>
                  <a:schemeClr val="accent1"/>
                </a:solidFill>
                <a:effectLst>
                  <a:outerShdw blurRad="38100" dist="25400" dir="5400000" algn="ctr" rotWithShape="0">
                    <a:srgbClr val="6E747A">
                      <a:alpha val="43000"/>
                    </a:srgbClr>
                  </a:outerShdw>
                </a:effectLst>
              </a:rPr>
              <a:t>OUTLINE</a:t>
            </a:r>
            <a:endParaRPr lang="sv-SE" sz="3600" b="1" cap="none" spc="0" dirty="0">
              <a:ln w="0"/>
              <a:solidFill>
                <a:schemeClr val="accent1"/>
              </a:solidFill>
              <a:effectLst>
                <a:outerShdw blurRad="38100" dist="25400" dir="5400000" algn="ctr" rotWithShape="0">
                  <a:srgbClr val="6E747A">
                    <a:alpha val="43000"/>
                  </a:srgbClr>
                </a:outerShdw>
              </a:effectLst>
            </a:endParaRPr>
          </a:p>
        </p:txBody>
      </p:sp>
      <p:sp>
        <p:nvSpPr>
          <p:cNvPr id="11" name="textruta 10">
            <a:extLst>
              <a:ext uri="{FF2B5EF4-FFF2-40B4-BE49-F238E27FC236}">
                <a16:creationId xmlns:a16="http://schemas.microsoft.com/office/drawing/2014/main" id="{F995C66C-8F43-8C46-8936-2BE35365F379}"/>
              </a:ext>
            </a:extLst>
          </p:cNvPr>
          <p:cNvSpPr txBox="1"/>
          <p:nvPr/>
        </p:nvSpPr>
        <p:spPr>
          <a:xfrm>
            <a:off x="825387" y="1063016"/>
            <a:ext cx="6020971" cy="5539978"/>
          </a:xfrm>
          <a:prstGeom prst="rect">
            <a:avLst/>
          </a:prstGeom>
          <a:noFill/>
        </p:spPr>
        <p:txBody>
          <a:bodyPr wrap="square" rtlCol="0">
            <a:spAutoFit/>
          </a:bodyPr>
          <a:lstStyle/>
          <a:p>
            <a:pPr marL="457200" indent="-457200">
              <a:buAutoNum type="arabicPeriod"/>
            </a:pPr>
            <a:r>
              <a:rPr lang="sv-SE" sz="2400" dirty="0" err="1">
                <a:solidFill>
                  <a:schemeClr val="bg1">
                    <a:lumMod val="75000"/>
                  </a:schemeClr>
                </a:solidFill>
              </a:rPr>
              <a:t>Background</a:t>
            </a:r>
            <a:endParaRPr lang="sv-SE" sz="2400" dirty="0">
              <a:solidFill>
                <a:schemeClr val="bg1">
                  <a:lumMod val="75000"/>
                </a:schemeClr>
              </a:solidFill>
            </a:endParaRPr>
          </a:p>
          <a:p>
            <a:pPr marL="457200" indent="-457200">
              <a:buAutoNum type="arabicPeriod"/>
            </a:pPr>
            <a:endParaRPr lang="sv-SE" sz="2400" dirty="0">
              <a:solidFill>
                <a:schemeClr val="bg1">
                  <a:lumMod val="75000"/>
                </a:schemeClr>
              </a:solidFill>
            </a:endParaRPr>
          </a:p>
          <a:p>
            <a:pPr marL="457200" indent="-457200">
              <a:buAutoNum type="arabicPeriod"/>
            </a:pPr>
            <a:r>
              <a:rPr lang="sv-SE" sz="2400" dirty="0" err="1">
                <a:solidFill>
                  <a:schemeClr val="bg1">
                    <a:lumMod val="75000"/>
                  </a:schemeClr>
                </a:solidFill>
              </a:rPr>
              <a:t>Stable</a:t>
            </a:r>
            <a:r>
              <a:rPr lang="sv-SE" sz="2400" dirty="0">
                <a:solidFill>
                  <a:schemeClr val="bg1">
                    <a:lumMod val="75000"/>
                  </a:schemeClr>
                </a:solidFill>
              </a:rPr>
              <a:t> </a:t>
            </a:r>
            <a:r>
              <a:rPr lang="sv-SE" sz="2400" dirty="0" err="1">
                <a:solidFill>
                  <a:schemeClr val="bg1">
                    <a:lumMod val="75000"/>
                  </a:schemeClr>
                </a:solidFill>
              </a:rPr>
              <a:t>Boundary</a:t>
            </a:r>
            <a:r>
              <a:rPr lang="sv-SE" sz="2400" dirty="0">
                <a:solidFill>
                  <a:schemeClr val="bg1">
                    <a:lumMod val="75000"/>
                  </a:schemeClr>
                </a:solidFill>
              </a:rPr>
              <a:t> </a:t>
            </a:r>
            <a:r>
              <a:rPr lang="sv-SE" sz="2400" dirty="0" err="1">
                <a:solidFill>
                  <a:schemeClr val="bg1">
                    <a:lumMod val="75000"/>
                  </a:schemeClr>
                </a:solidFill>
              </a:rPr>
              <a:t>Layers</a:t>
            </a:r>
            <a:endParaRPr lang="sv-SE" sz="2400" dirty="0">
              <a:solidFill>
                <a:schemeClr val="bg1">
                  <a:lumMod val="75000"/>
                </a:schemeClr>
              </a:solidFill>
            </a:endParaRPr>
          </a:p>
          <a:p>
            <a:pPr marL="457200" indent="-457200">
              <a:buFont typeface="+mj-lt"/>
              <a:buAutoNum type="arabicPeriod"/>
            </a:pPr>
            <a:endParaRPr lang="sv-SE" sz="2400" dirty="0">
              <a:solidFill>
                <a:schemeClr val="bg1">
                  <a:lumMod val="75000"/>
                </a:schemeClr>
              </a:solidFill>
            </a:endParaRPr>
          </a:p>
          <a:p>
            <a:pPr marL="457200" indent="-457200">
              <a:buFont typeface="+mj-lt"/>
              <a:buAutoNum type="arabicPeriod"/>
            </a:pPr>
            <a:r>
              <a:rPr lang="sv-SE" sz="2400" dirty="0" err="1">
                <a:solidFill>
                  <a:schemeClr val="bg1">
                    <a:lumMod val="75000"/>
                  </a:schemeClr>
                </a:solidFill>
              </a:rPr>
              <a:t>Initialisation</a:t>
            </a:r>
            <a:endParaRPr lang="el-GR" sz="2400" dirty="0">
              <a:solidFill>
                <a:schemeClr val="bg1">
                  <a:lumMod val="75000"/>
                </a:schemeClr>
              </a:solidFill>
            </a:endParaRPr>
          </a:p>
          <a:p>
            <a:pPr marL="457200" indent="-457200">
              <a:buFont typeface="+mj-lt"/>
              <a:buAutoNum type="arabicPeriod"/>
            </a:pPr>
            <a:endParaRPr lang="el-GR" sz="2400" dirty="0"/>
          </a:p>
          <a:p>
            <a:pPr marL="457200" indent="-457200">
              <a:buFont typeface="+mj-lt"/>
              <a:buAutoNum type="arabicPeriod"/>
            </a:pPr>
            <a:r>
              <a:rPr lang="sv-SE" sz="2400" dirty="0"/>
              <a:t>Case </a:t>
            </a:r>
            <a:r>
              <a:rPr lang="sv-SE" sz="2400" dirty="0" err="1"/>
              <a:t>study</a:t>
            </a:r>
            <a:r>
              <a:rPr lang="sv-SE" sz="2400" dirty="0"/>
              <a:t> 1 – 2018-02-18</a:t>
            </a:r>
          </a:p>
          <a:p>
            <a:pPr marL="457200" indent="-457200">
              <a:buFont typeface="+mj-lt"/>
              <a:buAutoNum type="arabicPeriod"/>
            </a:pPr>
            <a:endParaRPr lang="sv-SE" sz="2400" dirty="0"/>
          </a:p>
          <a:p>
            <a:pPr marL="457200" indent="-457200">
              <a:buFont typeface="+mj-lt"/>
              <a:buAutoNum type="arabicPeriod"/>
            </a:pPr>
            <a:r>
              <a:rPr lang="sv-SE" sz="2400" dirty="0">
                <a:solidFill>
                  <a:schemeClr val="bg1">
                    <a:lumMod val="75000"/>
                  </a:schemeClr>
                </a:solidFill>
              </a:rPr>
              <a:t>Case </a:t>
            </a:r>
            <a:r>
              <a:rPr lang="sv-SE" sz="2400" dirty="0" err="1">
                <a:solidFill>
                  <a:schemeClr val="bg1">
                    <a:lumMod val="75000"/>
                  </a:schemeClr>
                </a:solidFill>
              </a:rPr>
              <a:t>study</a:t>
            </a:r>
            <a:r>
              <a:rPr lang="sv-SE" sz="2400" dirty="0">
                <a:solidFill>
                  <a:schemeClr val="bg1">
                    <a:lumMod val="75000"/>
                  </a:schemeClr>
                </a:solidFill>
              </a:rPr>
              <a:t> 2 – 2018-02-27</a:t>
            </a:r>
          </a:p>
          <a:p>
            <a:pPr marL="457200" indent="-457200">
              <a:buFont typeface="+mj-lt"/>
              <a:buAutoNum type="arabicPeriod"/>
            </a:pPr>
            <a:endParaRPr lang="sv-SE" sz="2400" dirty="0">
              <a:solidFill>
                <a:schemeClr val="bg1">
                  <a:lumMod val="75000"/>
                </a:schemeClr>
              </a:solidFill>
            </a:endParaRPr>
          </a:p>
          <a:p>
            <a:pPr marL="457200" indent="-457200">
              <a:buFont typeface="+mj-lt"/>
              <a:buAutoNum type="arabicPeriod"/>
            </a:pPr>
            <a:r>
              <a:rPr lang="sv-SE" sz="2400" dirty="0">
                <a:solidFill>
                  <a:schemeClr val="bg1">
                    <a:lumMod val="75000"/>
                  </a:schemeClr>
                </a:solidFill>
              </a:rPr>
              <a:t>Case from 2022-02-22</a:t>
            </a:r>
          </a:p>
          <a:p>
            <a:pPr marL="457200" indent="-457200">
              <a:buFont typeface="+mj-lt"/>
              <a:buAutoNum type="arabicPeriod"/>
            </a:pPr>
            <a:endParaRPr lang="sv-SE" sz="2400" dirty="0">
              <a:solidFill>
                <a:schemeClr val="bg1">
                  <a:lumMod val="75000"/>
                </a:schemeClr>
              </a:solidFill>
            </a:endParaRPr>
          </a:p>
          <a:p>
            <a:pPr marL="457200" indent="-457200">
              <a:buFont typeface="+mj-lt"/>
              <a:buAutoNum type="arabicPeriod"/>
            </a:pPr>
            <a:r>
              <a:rPr lang="sv-SE" sz="2400" dirty="0" err="1">
                <a:solidFill>
                  <a:schemeClr val="bg1">
                    <a:lumMod val="75000"/>
                  </a:schemeClr>
                </a:solidFill>
              </a:rPr>
              <a:t>Conclusions</a:t>
            </a:r>
            <a:endParaRPr lang="sv-SE" sz="2400" dirty="0">
              <a:solidFill>
                <a:schemeClr val="bg1">
                  <a:lumMod val="75000"/>
                </a:schemeClr>
              </a:solidFill>
            </a:endParaRPr>
          </a:p>
          <a:p>
            <a:endParaRPr lang="sv-SE" sz="2400" dirty="0"/>
          </a:p>
          <a:p>
            <a:endParaRPr lang="sv-SE" dirty="0"/>
          </a:p>
        </p:txBody>
      </p:sp>
      <p:pic>
        <p:nvPicPr>
          <p:cNvPr id="13" name="Bildobjekt 12">
            <a:extLst>
              <a:ext uri="{FF2B5EF4-FFF2-40B4-BE49-F238E27FC236}">
                <a16:creationId xmlns:a16="http://schemas.microsoft.com/office/drawing/2014/main" id="{607A958E-043F-AA48-8611-FADAD285AA7C}"/>
              </a:ext>
            </a:extLst>
          </p:cNvPr>
          <p:cNvPicPr>
            <a:picLocks noChangeAspect="1"/>
          </p:cNvPicPr>
          <p:nvPr/>
        </p:nvPicPr>
        <p:blipFill>
          <a:blip r:embed="rId5"/>
          <a:stretch>
            <a:fillRect/>
          </a:stretch>
        </p:blipFill>
        <p:spPr>
          <a:xfrm>
            <a:off x="5964353" y="3330576"/>
            <a:ext cx="3107162" cy="2134392"/>
          </a:xfrm>
          <a:prstGeom prst="rect">
            <a:avLst/>
          </a:prstGeom>
        </p:spPr>
      </p:pic>
      <p:sp>
        <p:nvSpPr>
          <p:cNvPr id="17" name="textruta 16">
            <a:extLst>
              <a:ext uri="{FF2B5EF4-FFF2-40B4-BE49-F238E27FC236}">
                <a16:creationId xmlns:a16="http://schemas.microsoft.com/office/drawing/2014/main" id="{CCCE7E4E-9D24-6C4A-807A-F9F0F51DE996}"/>
              </a:ext>
            </a:extLst>
          </p:cNvPr>
          <p:cNvSpPr txBox="1"/>
          <p:nvPr/>
        </p:nvSpPr>
        <p:spPr>
          <a:xfrm>
            <a:off x="6444354" y="3985405"/>
            <a:ext cx="2147160" cy="461665"/>
          </a:xfrm>
          <a:prstGeom prst="rect">
            <a:avLst/>
          </a:prstGeom>
          <a:noFill/>
        </p:spPr>
        <p:txBody>
          <a:bodyPr wrap="square" rtlCol="0">
            <a:spAutoFit/>
          </a:bodyPr>
          <a:lstStyle/>
          <a:p>
            <a:pPr algn="ctr"/>
            <a:r>
              <a:rPr lang="sv-SE" sz="1200" dirty="0" err="1"/>
              <a:t>What</a:t>
            </a:r>
            <a:r>
              <a:rPr lang="sv-SE" sz="1200" dirty="0"/>
              <a:t> </a:t>
            </a:r>
            <a:r>
              <a:rPr lang="sv-SE" sz="1200" dirty="0" err="1"/>
              <a:t>causes</a:t>
            </a:r>
            <a:r>
              <a:rPr lang="sv-SE" sz="1200" dirty="0"/>
              <a:t> the </a:t>
            </a:r>
            <a:r>
              <a:rPr lang="sv-SE" sz="1200" dirty="0" err="1"/>
              <a:t>artificial</a:t>
            </a:r>
            <a:endParaRPr lang="sv-SE" sz="1200" dirty="0"/>
          </a:p>
          <a:p>
            <a:pPr algn="ctr"/>
            <a:r>
              <a:rPr lang="sv-SE" sz="1200" dirty="0"/>
              <a:t>clouds?</a:t>
            </a:r>
            <a:endParaRPr lang="sv-SE" sz="1400" dirty="0"/>
          </a:p>
        </p:txBody>
      </p:sp>
    </p:spTree>
    <p:extLst>
      <p:ext uri="{BB962C8B-B14F-4D97-AF65-F5344CB8AC3E}">
        <p14:creationId xmlns:p14="http://schemas.microsoft.com/office/powerpoint/2010/main" val="28329738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9B9B7E0B-FC10-A246-B05B-5A00C06C5D97}"/>
              </a:ext>
            </a:extLst>
          </p:cNvPr>
          <p:cNvPicPr>
            <a:picLocks noChangeAspect="1"/>
          </p:cNvPicPr>
          <p:nvPr/>
        </p:nvPicPr>
        <p:blipFill>
          <a:blip r:embed="rId3"/>
          <a:stretch>
            <a:fillRect/>
          </a:stretch>
        </p:blipFill>
        <p:spPr>
          <a:xfrm>
            <a:off x="7989006" y="5864395"/>
            <a:ext cx="977900" cy="863600"/>
          </a:xfrm>
          <a:prstGeom prst="rect">
            <a:avLst/>
          </a:prstGeom>
        </p:spPr>
      </p:pic>
      <p:pic>
        <p:nvPicPr>
          <p:cNvPr id="4" name="Bildobjekt 3">
            <a:extLst>
              <a:ext uri="{FF2B5EF4-FFF2-40B4-BE49-F238E27FC236}">
                <a16:creationId xmlns:a16="http://schemas.microsoft.com/office/drawing/2014/main" id="{0BECB212-03A7-474D-B70C-B83F61E4E1DE}"/>
              </a:ext>
            </a:extLst>
          </p:cNvPr>
          <p:cNvPicPr>
            <a:picLocks noChangeAspect="1"/>
          </p:cNvPicPr>
          <p:nvPr/>
        </p:nvPicPr>
        <p:blipFill>
          <a:blip r:embed="rId4"/>
          <a:stretch>
            <a:fillRect/>
          </a:stretch>
        </p:blipFill>
        <p:spPr>
          <a:xfrm>
            <a:off x="153811" y="6157541"/>
            <a:ext cx="1948039" cy="570454"/>
          </a:xfrm>
          <a:prstGeom prst="rect">
            <a:avLst/>
          </a:prstGeom>
        </p:spPr>
      </p:pic>
      <p:sp>
        <p:nvSpPr>
          <p:cNvPr id="5" name="Rektangel 4">
            <a:extLst>
              <a:ext uri="{FF2B5EF4-FFF2-40B4-BE49-F238E27FC236}">
                <a16:creationId xmlns:a16="http://schemas.microsoft.com/office/drawing/2014/main" id="{9388E51C-78FD-AE42-98C4-10F75C95523B}"/>
              </a:ext>
            </a:extLst>
          </p:cNvPr>
          <p:cNvSpPr/>
          <p:nvPr/>
        </p:nvSpPr>
        <p:spPr>
          <a:xfrm>
            <a:off x="1295978" y="2967335"/>
            <a:ext cx="6552050" cy="923330"/>
          </a:xfrm>
          <a:prstGeom prst="rect">
            <a:avLst/>
          </a:prstGeom>
          <a:noFill/>
        </p:spPr>
        <p:txBody>
          <a:bodyPr wrap="none" lIns="91440" tIns="45720" rIns="91440" bIns="45720">
            <a:spAutoFit/>
          </a:bodyPr>
          <a:lstStyle/>
          <a:p>
            <a:pPr algn="ctr"/>
            <a:r>
              <a:rPr lang="sv-SE" sz="54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Case </a:t>
            </a:r>
            <a:r>
              <a:rPr lang="sv-SE" sz="5400" b="1"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study</a:t>
            </a:r>
            <a:r>
              <a:rPr lang="sv-SE" sz="54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1 - 180218</a:t>
            </a:r>
          </a:p>
        </p:txBody>
      </p:sp>
    </p:spTree>
    <p:extLst>
      <p:ext uri="{BB962C8B-B14F-4D97-AF65-F5344CB8AC3E}">
        <p14:creationId xmlns:p14="http://schemas.microsoft.com/office/powerpoint/2010/main" val="688258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D97BADB2-7FCC-284F-BC1B-0555B948B122}"/>
              </a:ext>
            </a:extLst>
          </p:cNvPr>
          <p:cNvPicPr>
            <a:picLocks noChangeAspect="1"/>
          </p:cNvPicPr>
          <p:nvPr/>
        </p:nvPicPr>
        <p:blipFill>
          <a:blip r:embed="rId2"/>
          <a:stretch>
            <a:fillRect/>
          </a:stretch>
        </p:blipFill>
        <p:spPr>
          <a:xfrm>
            <a:off x="2370221" y="97735"/>
            <a:ext cx="4536657" cy="6662529"/>
          </a:xfrm>
          <a:prstGeom prst="rect">
            <a:avLst/>
          </a:prstGeom>
        </p:spPr>
      </p:pic>
      <p:sp>
        <p:nvSpPr>
          <p:cNvPr id="4" name="Rektangel 3">
            <a:extLst>
              <a:ext uri="{FF2B5EF4-FFF2-40B4-BE49-F238E27FC236}">
                <a16:creationId xmlns:a16="http://schemas.microsoft.com/office/drawing/2014/main" id="{3CB59412-F260-9045-A831-26E783BE9858}"/>
              </a:ext>
            </a:extLst>
          </p:cNvPr>
          <p:cNvSpPr/>
          <p:nvPr/>
        </p:nvSpPr>
        <p:spPr>
          <a:xfrm>
            <a:off x="2370221" y="97735"/>
            <a:ext cx="4536657" cy="6662529"/>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2875296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9B9B7E0B-FC10-A246-B05B-5A00C06C5D97}"/>
              </a:ext>
            </a:extLst>
          </p:cNvPr>
          <p:cNvPicPr>
            <a:picLocks noChangeAspect="1"/>
          </p:cNvPicPr>
          <p:nvPr/>
        </p:nvPicPr>
        <p:blipFill>
          <a:blip r:embed="rId3"/>
          <a:stretch>
            <a:fillRect/>
          </a:stretch>
        </p:blipFill>
        <p:spPr>
          <a:xfrm>
            <a:off x="7989006" y="5864395"/>
            <a:ext cx="977900" cy="863600"/>
          </a:xfrm>
          <a:prstGeom prst="rect">
            <a:avLst/>
          </a:prstGeom>
        </p:spPr>
      </p:pic>
      <p:pic>
        <p:nvPicPr>
          <p:cNvPr id="4" name="Bildobjekt 3">
            <a:extLst>
              <a:ext uri="{FF2B5EF4-FFF2-40B4-BE49-F238E27FC236}">
                <a16:creationId xmlns:a16="http://schemas.microsoft.com/office/drawing/2014/main" id="{0BECB212-03A7-474D-B70C-B83F61E4E1DE}"/>
              </a:ext>
            </a:extLst>
          </p:cNvPr>
          <p:cNvPicPr>
            <a:picLocks noChangeAspect="1"/>
          </p:cNvPicPr>
          <p:nvPr/>
        </p:nvPicPr>
        <p:blipFill>
          <a:blip r:embed="rId4"/>
          <a:stretch>
            <a:fillRect/>
          </a:stretch>
        </p:blipFill>
        <p:spPr>
          <a:xfrm>
            <a:off x="153811" y="6157541"/>
            <a:ext cx="1948039" cy="570454"/>
          </a:xfrm>
          <a:prstGeom prst="rect">
            <a:avLst/>
          </a:prstGeom>
        </p:spPr>
      </p:pic>
      <p:sp>
        <p:nvSpPr>
          <p:cNvPr id="5" name="textruta 4">
            <a:extLst>
              <a:ext uri="{FF2B5EF4-FFF2-40B4-BE49-F238E27FC236}">
                <a16:creationId xmlns:a16="http://schemas.microsoft.com/office/drawing/2014/main" id="{1490B463-0F10-1F48-B691-96E0C7B52E84}"/>
              </a:ext>
            </a:extLst>
          </p:cNvPr>
          <p:cNvSpPr txBox="1"/>
          <p:nvPr/>
        </p:nvSpPr>
        <p:spPr>
          <a:xfrm>
            <a:off x="1423851" y="762002"/>
            <a:ext cx="6557555" cy="523220"/>
          </a:xfrm>
          <a:prstGeom prst="rect">
            <a:avLst/>
          </a:prstGeom>
          <a:noFill/>
        </p:spPr>
        <p:txBody>
          <a:bodyPr wrap="square" rtlCol="0">
            <a:spAutoFit/>
          </a:bodyPr>
          <a:lstStyle/>
          <a:p>
            <a:pPr algn="ctr"/>
            <a:r>
              <a:rPr lang="sv-SE" sz="2800" b="1" dirty="0">
                <a:solidFill>
                  <a:schemeClr val="accent1"/>
                </a:solidFill>
              </a:rPr>
              <a:t>DIVIDE THE PROBLEM INTO 2 PARTS</a:t>
            </a:r>
          </a:p>
        </p:txBody>
      </p:sp>
      <p:cxnSp>
        <p:nvCxnSpPr>
          <p:cNvPr id="6" name="Rak pil 5">
            <a:extLst>
              <a:ext uri="{FF2B5EF4-FFF2-40B4-BE49-F238E27FC236}">
                <a16:creationId xmlns:a16="http://schemas.microsoft.com/office/drawing/2014/main" id="{B4727F9D-81B2-6F40-9D86-C4EA04DA2DE7}"/>
              </a:ext>
            </a:extLst>
          </p:cNvPr>
          <p:cNvCxnSpPr>
            <a:cxnSpLocks/>
          </p:cNvCxnSpPr>
          <p:nvPr/>
        </p:nvCxnSpPr>
        <p:spPr>
          <a:xfrm>
            <a:off x="5435600" y="1550174"/>
            <a:ext cx="939800" cy="18661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Rak pil 6">
            <a:extLst>
              <a:ext uri="{FF2B5EF4-FFF2-40B4-BE49-F238E27FC236}">
                <a16:creationId xmlns:a16="http://schemas.microsoft.com/office/drawing/2014/main" id="{6169F1E2-C98B-9D4E-AD0B-661D6ECDB16E}"/>
              </a:ext>
            </a:extLst>
          </p:cNvPr>
          <p:cNvCxnSpPr>
            <a:cxnSpLocks/>
          </p:cNvCxnSpPr>
          <p:nvPr/>
        </p:nvCxnSpPr>
        <p:spPr>
          <a:xfrm flipH="1">
            <a:off x="2832100" y="1524516"/>
            <a:ext cx="876300" cy="18917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ruta 7">
            <a:extLst>
              <a:ext uri="{FF2B5EF4-FFF2-40B4-BE49-F238E27FC236}">
                <a16:creationId xmlns:a16="http://schemas.microsoft.com/office/drawing/2014/main" id="{8C0B6A24-A6F5-5F43-925E-4C3A4928EAB9}"/>
              </a:ext>
            </a:extLst>
          </p:cNvPr>
          <p:cNvSpPr txBox="1"/>
          <p:nvPr/>
        </p:nvSpPr>
        <p:spPr>
          <a:xfrm>
            <a:off x="1423851" y="3768467"/>
            <a:ext cx="2641813" cy="461665"/>
          </a:xfrm>
          <a:prstGeom prst="rect">
            <a:avLst/>
          </a:prstGeom>
          <a:noFill/>
        </p:spPr>
        <p:txBody>
          <a:bodyPr wrap="none" rtlCol="0">
            <a:spAutoFit/>
          </a:bodyPr>
          <a:lstStyle/>
          <a:p>
            <a:r>
              <a:rPr lang="sv-SE" sz="2400" b="1" dirty="0">
                <a:solidFill>
                  <a:schemeClr val="accent1"/>
                </a:solidFill>
              </a:rPr>
              <a:t>CLOUDS IN ECMWF</a:t>
            </a:r>
          </a:p>
        </p:txBody>
      </p:sp>
      <p:sp>
        <p:nvSpPr>
          <p:cNvPr id="9" name="textruta 8">
            <a:extLst>
              <a:ext uri="{FF2B5EF4-FFF2-40B4-BE49-F238E27FC236}">
                <a16:creationId xmlns:a16="http://schemas.microsoft.com/office/drawing/2014/main" id="{F272E2C2-3E5D-154D-B648-5B62F5D55F76}"/>
              </a:ext>
            </a:extLst>
          </p:cNvPr>
          <p:cNvSpPr txBox="1"/>
          <p:nvPr/>
        </p:nvSpPr>
        <p:spPr>
          <a:xfrm>
            <a:off x="5045351" y="3768466"/>
            <a:ext cx="3121111" cy="461665"/>
          </a:xfrm>
          <a:prstGeom prst="rect">
            <a:avLst/>
          </a:prstGeom>
          <a:noFill/>
        </p:spPr>
        <p:txBody>
          <a:bodyPr wrap="none" rtlCol="0">
            <a:spAutoFit/>
          </a:bodyPr>
          <a:lstStyle/>
          <a:p>
            <a:r>
              <a:rPr lang="sv-SE" sz="2400" b="1" dirty="0">
                <a:solidFill>
                  <a:schemeClr val="accent1"/>
                </a:solidFill>
              </a:rPr>
              <a:t>NO CLOUDS IN ECMWF</a:t>
            </a:r>
          </a:p>
        </p:txBody>
      </p:sp>
      <p:sp>
        <p:nvSpPr>
          <p:cNvPr id="10" name="Ellips 9">
            <a:extLst>
              <a:ext uri="{FF2B5EF4-FFF2-40B4-BE49-F238E27FC236}">
                <a16:creationId xmlns:a16="http://schemas.microsoft.com/office/drawing/2014/main" id="{471C407B-B1AE-4B43-BCEB-D9377E53FBBA}"/>
              </a:ext>
            </a:extLst>
          </p:cNvPr>
          <p:cNvSpPr/>
          <p:nvPr/>
        </p:nvSpPr>
        <p:spPr>
          <a:xfrm>
            <a:off x="1423851" y="3619500"/>
            <a:ext cx="2641813" cy="8255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textruta 10">
            <a:extLst>
              <a:ext uri="{FF2B5EF4-FFF2-40B4-BE49-F238E27FC236}">
                <a16:creationId xmlns:a16="http://schemas.microsoft.com/office/drawing/2014/main" id="{5972BD34-548E-614B-ACAD-473ED64D208A}"/>
              </a:ext>
            </a:extLst>
          </p:cNvPr>
          <p:cNvSpPr txBox="1"/>
          <p:nvPr/>
        </p:nvSpPr>
        <p:spPr>
          <a:xfrm>
            <a:off x="533810" y="4648200"/>
            <a:ext cx="4947124" cy="400110"/>
          </a:xfrm>
          <a:prstGeom prst="rect">
            <a:avLst/>
          </a:prstGeom>
          <a:noFill/>
        </p:spPr>
        <p:txBody>
          <a:bodyPr wrap="none" rtlCol="0">
            <a:spAutoFit/>
          </a:bodyPr>
          <a:lstStyle/>
          <a:p>
            <a:r>
              <a:rPr lang="sv-SE" b="1" dirty="0"/>
              <a:t> </a:t>
            </a:r>
            <a:r>
              <a:rPr lang="sv-SE" sz="2000" b="1" dirty="0" err="1"/>
              <a:t>How</a:t>
            </a:r>
            <a:r>
              <a:rPr lang="sv-SE" sz="2000" b="1" dirty="0"/>
              <a:t> do </a:t>
            </a:r>
            <a:r>
              <a:rPr lang="sv-SE" sz="2000" b="1" dirty="0" err="1"/>
              <a:t>we</a:t>
            </a:r>
            <a:r>
              <a:rPr lang="sv-SE" sz="2000" b="1" dirty="0"/>
              <a:t> </a:t>
            </a:r>
            <a:r>
              <a:rPr lang="sv-SE" sz="2000" b="1" dirty="0" err="1"/>
              <a:t>initialise</a:t>
            </a:r>
            <a:r>
              <a:rPr lang="sv-SE" sz="2000" b="1" dirty="0"/>
              <a:t> </a:t>
            </a:r>
            <a:r>
              <a:rPr lang="sv-SE" sz="2000" b="1" dirty="0" err="1"/>
              <a:t>them</a:t>
            </a:r>
            <a:r>
              <a:rPr lang="sv-SE" sz="2000" b="1" dirty="0"/>
              <a:t> in WRF at </a:t>
            </a:r>
            <a:r>
              <a:rPr lang="sv-SE" sz="2000" b="1" dirty="0" err="1"/>
              <a:t>time</a:t>
            </a:r>
            <a:r>
              <a:rPr lang="sv-SE" sz="2000" b="1" dirty="0"/>
              <a:t> 0?</a:t>
            </a:r>
          </a:p>
        </p:txBody>
      </p:sp>
    </p:spTree>
    <p:extLst>
      <p:ext uri="{BB962C8B-B14F-4D97-AF65-F5344CB8AC3E}">
        <p14:creationId xmlns:p14="http://schemas.microsoft.com/office/powerpoint/2010/main" val="3995288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9B9B7E0B-FC10-A246-B05B-5A00C06C5D97}"/>
              </a:ext>
            </a:extLst>
          </p:cNvPr>
          <p:cNvPicPr>
            <a:picLocks noChangeAspect="1"/>
          </p:cNvPicPr>
          <p:nvPr/>
        </p:nvPicPr>
        <p:blipFill>
          <a:blip r:embed="rId3"/>
          <a:stretch>
            <a:fillRect/>
          </a:stretch>
        </p:blipFill>
        <p:spPr>
          <a:xfrm>
            <a:off x="7989006" y="5864395"/>
            <a:ext cx="977900" cy="863600"/>
          </a:xfrm>
          <a:prstGeom prst="rect">
            <a:avLst/>
          </a:prstGeom>
        </p:spPr>
      </p:pic>
      <p:pic>
        <p:nvPicPr>
          <p:cNvPr id="4" name="Bildobjekt 3">
            <a:extLst>
              <a:ext uri="{FF2B5EF4-FFF2-40B4-BE49-F238E27FC236}">
                <a16:creationId xmlns:a16="http://schemas.microsoft.com/office/drawing/2014/main" id="{0BECB212-03A7-474D-B70C-B83F61E4E1DE}"/>
              </a:ext>
            </a:extLst>
          </p:cNvPr>
          <p:cNvPicPr>
            <a:picLocks noChangeAspect="1"/>
          </p:cNvPicPr>
          <p:nvPr/>
        </p:nvPicPr>
        <p:blipFill>
          <a:blip r:embed="rId4"/>
          <a:stretch>
            <a:fillRect/>
          </a:stretch>
        </p:blipFill>
        <p:spPr>
          <a:xfrm>
            <a:off x="153811" y="6157541"/>
            <a:ext cx="1948039" cy="570454"/>
          </a:xfrm>
          <a:prstGeom prst="rect">
            <a:avLst/>
          </a:prstGeom>
        </p:spPr>
      </p:pic>
      <p:pic>
        <p:nvPicPr>
          <p:cNvPr id="5" name="Bildobjekt 4">
            <a:extLst>
              <a:ext uri="{FF2B5EF4-FFF2-40B4-BE49-F238E27FC236}">
                <a16:creationId xmlns:a16="http://schemas.microsoft.com/office/drawing/2014/main" id="{B887F8FB-E429-8249-9AB6-EBB2A84CE0BB}"/>
              </a:ext>
            </a:extLst>
          </p:cNvPr>
          <p:cNvPicPr>
            <a:picLocks noChangeAspect="1"/>
          </p:cNvPicPr>
          <p:nvPr/>
        </p:nvPicPr>
        <p:blipFill>
          <a:blip r:embed="rId5"/>
          <a:stretch>
            <a:fillRect/>
          </a:stretch>
        </p:blipFill>
        <p:spPr>
          <a:xfrm>
            <a:off x="1681563" y="4421213"/>
            <a:ext cx="5766955" cy="2306782"/>
          </a:xfrm>
          <a:prstGeom prst="rect">
            <a:avLst/>
          </a:prstGeom>
        </p:spPr>
      </p:pic>
      <p:pic>
        <p:nvPicPr>
          <p:cNvPr id="7" name="Bildobjekt 6">
            <a:extLst>
              <a:ext uri="{FF2B5EF4-FFF2-40B4-BE49-F238E27FC236}">
                <a16:creationId xmlns:a16="http://schemas.microsoft.com/office/drawing/2014/main" id="{32726FF9-1763-1F45-B870-87CD2A03D953}"/>
              </a:ext>
            </a:extLst>
          </p:cNvPr>
          <p:cNvPicPr>
            <a:picLocks noChangeAspect="1"/>
          </p:cNvPicPr>
          <p:nvPr/>
        </p:nvPicPr>
        <p:blipFill>
          <a:blip r:embed="rId6"/>
          <a:stretch>
            <a:fillRect/>
          </a:stretch>
        </p:blipFill>
        <p:spPr>
          <a:xfrm>
            <a:off x="5525228" y="653233"/>
            <a:ext cx="2690084" cy="3470049"/>
          </a:xfrm>
          <a:prstGeom prst="rect">
            <a:avLst/>
          </a:prstGeom>
        </p:spPr>
      </p:pic>
      <p:pic>
        <p:nvPicPr>
          <p:cNvPr id="9" name="Bildobjekt 8">
            <a:extLst>
              <a:ext uri="{FF2B5EF4-FFF2-40B4-BE49-F238E27FC236}">
                <a16:creationId xmlns:a16="http://schemas.microsoft.com/office/drawing/2014/main" id="{EE70BE9E-BB12-4444-A7EC-4EF640867AD7}"/>
              </a:ext>
            </a:extLst>
          </p:cNvPr>
          <p:cNvPicPr>
            <a:picLocks noChangeAspect="1"/>
          </p:cNvPicPr>
          <p:nvPr/>
        </p:nvPicPr>
        <p:blipFill>
          <a:blip r:embed="rId7"/>
          <a:stretch>
            <a:fillRect/>
          </a:stretch>
        </p:blipFill>
        <p:spPr>
          <a:xfrm>
            <a:off x="1127830" y="743608"/>
            <a:ext cx="2070100" cy="3289300"/>
          </a:xfrm>
          <a:prstGeom prst="rect">
            <a:avLst/>
          </a:prstGeom>
        </p:spPr>
      </p:pic>
      <p:sp>
        <p:nvSpPr>
          <p:cNvPr id="10" name="textruta 9">
            <a:extLst>
              <a:ext uri="{FF2B5EF4-FFF2-40B4-BE49-F238E27FC236}">
                <a16:creationId xmlns:a16="http://schemas.microsoft.com/office/drawing/2014/main" id="{CA1533AE-3F9A-2546-B5AB-52F8EC4D2C91}"/>
              </a:ext>
            </a:extLst>
          </p:cNvPr>
          <p:cNvSpPr txBox="1"/>
          <p:nvPr/>
        </p:nvSpPr>
        <p:spPr>
          <a:xfrm>
            <a:off x="1295495" y="120768"/>
            <a:ext cx="1734770" cy="646331"/>
          </a:xfrm>
          <a:prstGeom prst="rect">
            <a:avLst/>
          </a:prstGeom>
          <a:noFill/>
        </p:spPr>
        <p:txBody>
          <a:bodyPr wrap="none" rtlCol="0">
            <a:spAutoFit/>
          </a:bodyPr>
          <a:lstStyle/>
          <a:p>
            <a:r>
              <a:rPr lang="sv-SE" b="1" dirty="0"/>
              <a:t>IR 180218 0323z</a:t>
            </a:r>
          </a:p>
          <a:p>
            <a:r>
              <a:rPr lang="sv-SE" b="1" dirty="0"/>
              <a:t>     Cloud </a:t>
            </a:r>
            <a:r>
              <a:rPr lang="sv-SE" b="1" dirty="0" err="1"/>
              <a:t>top</a:t>
            </a:r>
            <a:endParaRPr lang="sv-SE" b="1" dirty="0"/>
          </a:p>
        </p:txBody>
      </p:sp>
      <p:sp>
        <p:nvSpPr>
          <p:cNvPr id="11" name="Rektangel 10">
            <a:extLst>
              <a:ext uri="{FF2B5EF4-FFF2-40B4-BE49-F238E27FC236}">
                <a16:creationId xmlns:a16="http://schemas.microsoft.com/office/drawing/2014/main" id="{275B1547-4EC1-0048-AE5D-79B44B56A1C5}"/>
              </a:ext>
            </a:extLst>
          </p:cNvPr>
          <p:cNvSpPr/>
          <p:nvPr/>
        </p:nvSpPr>
        <p:spPr>
          <a:xfrm>
            <a:off x="5779987" y="120767"/>
            <a:ext cx="1614545" cy="923330"/>
          </a:xfrm>
          <a:prstGeom prst="rect">
            <a:avLst/>
          </a:prstGeom>
        </p:spPr>
        <p:txBody>
          <a:bodyPr wrap="none">
            <a:spAutoFit/>
          </a:bodyPr>
          <a:lstStyle/>
          <a:p>
            <a:r>
              <a:rPr lang="sv-SE" b="1" dirty="0"/>
              <a:t>18021800z +06</a:t>
            </a:r>
          </a:p>
          <a:p>
            <a:r>
              <a:rPr lang="sv-SE" b="1" dirty="0"/>
              <a:t>    Cloud </a:t>
            </a:r>
            <a:r>
              <a:rPr lang="sv-SE" b="1" dirty="0" err="1"/>
              <a:t>base</a:t>
            </a:r>
            <a:endParaRPr lang="sv-SE" b="1" dirty="0"/>
          </a:p>
          <a:p>
            <a:endParaRPr lang="sv-SE" dirty="0"/>
          </a:p>
        </p:txBody>
      </p:sp>
      <p:sp>
        <p:nvSpPr>
          <p:cNvPr id="12" name="textruta 11">
            <a:extLst>
              <a:ext uri="{FF2B5EF4-FFF2-40B4-BE49-F238E27FC236}">
                <a16:creationId xmlns:a16="http://schemas.microsoft.com/office/drawing/2014/main" id="{DCFE84E1-15A6-F543-930B-DA4FB279FA8A}"/>
              </a:ext>
            </a:extLst>
          </p:cNvPr>
          <p:cNvSpPr txBox="1"/>
          <p:nvPr/>
        </p:nvSpPr>
        <p:spPr>
          <a:xfrm>
            <a:off x="2542819" y="4248705"/>
            <a:ext cx="4120680" cy="369332"/>
          </a:xfrm>
          <a:prstGeom prst="rect">
            <a:avLst/>
          </a:prstGeom>
          <a:noFill/>
        </p:spPr>
        <p:txBody>
          <a:bodyPr wrap="none" rtlCol="0">
            <a:spAutoFit/>
          </a:bodyPr>
          <a:lstStyle/>
          <a:p>
            <a:r>
              <a:rPr lang="sv-SE" b="1" dirty="0"/>
              <a:t>LIDAR </a:t>
            </a:r>
            <a:r>
              <a:rPr lang="sv-SE" b="1" dirty="0" err="1"/>
              <a:t>attenuated</a:t>
            </a:r>
            <a:r>
              <a:rPr lang="sv-SE" b="1" dirty="0"/>
              <a:t> </a:t>
            </a:r>
            <a:r>
              <a:rPr lang="sv-SE" b="1" dirty="0" err="1"/>
              <a:t>backscatter</a:t>
            </a:r>
            <a:r>
              <a:rPr lang="sv-SE" b="1" dirty="0"/>
              <a:t> </a:t>
            </a:r>
            <a:r>
              <a:rPr lang="sv-SE" b="1" dirty="0" err="1"/>
              <a:t>coeffecient</a:t>
            </a:r>
            <a:endParaRPr lang="sv-SE" b="1" dirty="0"/>
          </a:p>
        </p:txBody>
      </p:sp>
      <p:sp>
        <p:nvSpPr>
          <p:cNvPr id="13" name="textruta 12">
            <a:extLst>
              <a:ext uri="{FF2B5EF4-FFF2-40B4-BE49-F238E27FC236}">
                <a16:creationId xmlns:a16="http://schemas.microsoft.com/office/drawing/2014/main" id="{6E4F6B79-B609-3B4F-912A-7050C46DB8C4}"/>
              </a:ext>
            </a:extLst>
          </p:cNvPr>
          <p:cNvSpPr txBox="1"/>
          <p:nvPr/>
        </p:nvSpPr>
        <p:spPr>
          <a:xfrm>
            <a:off x="6579220" y="4248705"/>
            <a:ext cx="759695" cy="307777"/>
          </a:xfrm>
          <a:prstGeom prst="rect">
            <a:avLst/>
          </a:prstGeom>
          <a:noFill/>
        </p:spPr>
        <p:txBody>
          <a:bodyPr wrap="none" rtlCol="0">
            <a:spAutoFit/>
          </a:bodyPr>
          <a:lstStyle/>
          <a:p>
            <a:r>
              <a:rPr lang="sv-SE" sz="1400" dirty="0"/>
              <a:t>(m</a:t>
            </a:r>
            <a:r>
              <a:rPr lang="sv-SE" sz="1400" baseline="30000" dirty="0"/>
              <a:t>-1</a:t>
            </a:r>
            <a:r>
              <a:rPr lang="sv-SE" sz="1400" dirty="0"/>
              <a:t>sr</a:t>
            </a:r>
            <a:r>
              <a:rPr lang="sv-SE" sz="1400" baseline="30000" dirty="0"/>
              <a:t>-1</a:t>
            </a:r>
            <a:r>
              <a:rPr lang="sv-SE" sz="1400" dirty="0"/>
              <a:t>)</a:t>
            </a:r>
          </a:p>
        </p:txBody>
      </p:sp>
      <p:sp>
        <p:nvSpPr>
          <p:cNvPr id="14" name="textruta 13">
            <a:extLst>
              <a:ext uri="{FF2B5EF4-FFF2-40B4-BE49-F238E27FC236}">
                <a16:creationId xmlns:a16="http://schemas.microsoft.com/office/drawing/2014/main" id="{64C507D9-FA95-7B4B-A5C1-FBD5EA4B962C}"/>
              </a:ext>
            </a:extLst>
          </p:cNvPr>
          <p:cNvSpPr txBox="1"/>
          <p:nvPr/>
        </p:nvSpPr>
        <p:spPr>
          <a:xfrm>
            <a:off x="7552668" y="290046"/>
            <a:ext cx="436338" cy="307777"/>
          </a:xfrm>
          <a:prstGeom prst="rect">
            <a:avLst/>
          </a:prstGeom>
          <a:noFill/>
        </p:spPr>
        <p:txBody>
          <a:bodyPr wrap="none" rtlCol="0">
            <a:spAutoFit/>
          </a:bodyPr>
          <a:lstStyle/>
          <a:p>
            <a:r>
              <a:rPr lang="sv-SE" sz="1400" dirty="0"/>
              <a:t>(m)</a:t>
            </a:r>
          </a:p>
        </p:txBody>
      </p:sp>
    </p:spTree>
    <p:extLst>
      <p:ext uri="{BB962C8B-B14F-4D97-AF65-F5344CB8AC3E}">
        <p14:creationId xmlns:p14="http://schemas.microsoft.com/office/powerpoint/2010/main" val="11550761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9B9B7E0B-FC10-A246-B05B-5A00C06C5D97}"/>
              </a:ext>
            </a:extLst>
          </p:cNvPr>
          <p:cNvPicPr>
            <a:picLocks noChangeAspect="1"/>
          </p:cNvPicPr>
          <p:nvPr/>
        </p:nvPicPr>
        <p:blipFill>
          <a:blip r:embed="rId3"/>
          <a:stretch>
            <a:fillRect/>
          </a:stretch>
        </p:blipFill>
        <p:spPr>
          <a:xfrm>
            <a:off x="7989006" y="5864395"/>
            <a:ext cx="977900" cy="863600"/>
          </a:xfrm>
          <a:prstGeom prst="rect">
            <a:avLst/>
          </a:prstGeom>
        </p:spPr>
      </p:pic>
      <p:pic>
        <p:nvPicPr>
          <p:cNvPr id="4" name="Bildobjekt 3">
            <a:extLst>
              <a:ext uri="{FF2B5EF4-FFF2-40B4-BE49-F238E27FC236}">
                <a16:creationId xmlns:a16="http://schemas.microsoft.com/office/drawing/2014/main" id="{0BECB212-03A7-474D-B70C-B83F61E4E1DE}"/>
              </a:ext>
            </a:extLst>
          </p:cNvPr>
          <p:cNvPicPr>
            <a:picLocks noChangeAspect="1"/>
          </p:cNvPicPr>
          <p:nvPr/>
        </p:nvPicPr>
        <p:blipFill>
          <a:blip r:embed="rId4"/>
          <a:stretch>
            <a:fillRect/>
          </a:stretch>
        </p:blipFill>
        <p:spPr>
          <a:xfrm>
            <a:off x="153811" y="6157541"/>
            <a:ext cx="1948039" cy="570454"/>
          </a:xfrm>
          <a:prstGeom prst="rect">
            <a:avLst/>
          </a:prstGeom>
        </p:spPr>
      </p:pic>
      <p:pic>
        <p:nvPicPr>
          <p:cNvPr id="5" name="Bildobjekt 4">
            <a:extLst>
              <a:ext uri="{FF2B5EF4-FFF2-40B4-BE49-F238E27FC236}">
                <a16:creationId xmlns:a16="http://schemas.microsoft.com/office/drawing/2014/main" id="{999D52F3-A73C-9A40-8948-A0F1AC47A4CB}"/>
              </a:ext>
            </a:extLst>
          </p:cNvPr>
          <p:cNvPicPr>
            <a:picLocks noChangeAspect="1"/>
          </p:cNvPicPr>
          <p:nvPr/>
        </p:nvPicPr>
        <p:blipFill>
          <a:blip r:embed="rId5"/>
          <a:stretch>
            <a:fillRect/>
          </a:stretch>
        </p:blipFill>
        <p:spPr>
          <a:xfrm>
            <a:off x="414378" y="3096176"/>
            <a:ext cx="8253764" cy="3286897"/>
          </a:xfrm>
          <a:prstGeom prst="rect">
            <a:avLst/>
          </a:prstGeom>
        </p:spPr>
      </p:pic>
      <p:sp>
        <p:nvSpPr>
          <p:cNvPr id="6" name="textruta 5">
            <a:extLst>
              <a:ext uri="{FF2B5EF4-FFF2-40B4-BE49-F238E27FC236}">
                <a16:creationId xmlns:a16="http://schemas.microsoft.com/office/drawing/2014/main" id="{7B04A020-B9B5-E040-A77B-5C007738D5C8}"/>
              </a:ext>
            </a:extLst>
          </p:cNvPr>
          <p:cNvSpPr txBox="1"/>
          <p:nvPr/>
        </p:nvSpPr>
        <p:spPr>
          <a:xfrm>
            <a:off x="1529932" y="140447"/>
            <a:ext cx="6170856" cy="461665"/>
          </a:xfrm>
          <a:prstGeom prst="rect">
            <a:avLst/>
          </a:prstGeom>
          <a:noFill/>
        </p:spPr>
        <p:txBody>
          <a:bodyPr wrap="none" rtlCol="0">
            <a:spAutoFit/>
          </a:bodyPr>
          <a:lstStyle/>
          <a:p>
            <a:r>
              <a:rPr lang="sv-SE" sz="2400" b="1" dirty="0">
                <a:solidFill>
                  <a:schemeClr val="accent1"/>
                </a:solidFill>
              </a:rPr>
              <a:t>MODEL CLOUD CLIMATOLOGY IFS HRES vs WRF</a:t>
            </a:r>
          </a:p>
        </p:txBody>
      </p:sp>
      <p:sp>
        <p:nvSpPr>
          <p:cNvPr id="3" name="textruta 2">
            <a:extLst>
              <a:ext uri="{FF2B5EF4-FFF2-40B4-BE49-F238E27FC236}">
                <a16:creationId xmlns:a16="http://schemas.microsoft.com/office/drawing/2014/main" id="{4CFEC858-79B6-FB48-8EC8-B3369ECECE24}"/>
              </a:ext>
            </a:extLst>
          </p:cNvPr>
          <p:cNvSpPr txBox="1"/>
          <p:nvPr/>
        </p:nvSpPr>
        <p:spPr>
          <a:xfrm>
            <a:off x="2172833" y="2900859"/>
            <a:ext cx="1004955" cy="369332"/>
          </a:xfrm>
          <a:prstGeom prst="rect">
            <a:avLst/>
          </a:prstGeom>
          <a:noFill/>
        </p:spPr>
        <p:txBody>
          <a:bodyPr wrap="none" rtlCol="0">
            <a:spAutoFit/>
          </a:bodyPr>
          <a:lstStyle/>
          <a:p>
            <a:r>
              <a:rPr lang="sv-SE" b="1" dirty="0"/>
              <a:t>IFS HRES</a:t>
            </a:r>
          </a:p>
        </p:txBody>
      </p:sp>
      <p:sp>
        <p:nvSpPr>
          <p:cNvPr id="7" name="textruta 6">
            <a:extLst>
              <a:ext uri="{FF2B5EF4-FFF2-40B4-BE49-F238E27FC236}">
                <a16:creationId xmlns:a16="http://schemas.microsoft.com/office/drawing/2014/main" id="{30C373DB-E632-9340-A60C-3C1161D68E52}"/>
              </a:ext>
            </a:extLst>
          </p:cNvPr>
          <p:cNvSpPr txBox="1"/>
          <p:nvPr/>
        </p:nvSpPr>
        <p:spPr>
          <a:xfrm>
            <a:off x="5876084" y="2900859"/>
            <a:ext cx="630301" cy="369332"/>
          </a:xfrm>
          <a:prstGeom prst="rect">
            <a:avLst/>
          </a:prstGeom>
          <a:noFill/>
        </p:spPr>
        <p:txBody>
          <a:bodyPr wrap="none" rtlCol="0">
            <a:spAutoFit/>
          </a:bodyPr>
          <a:lstStyle/>
          <a:p>
            <a:r>
              <a:rPr lang="sv-SE" b="1" dirty="0"/>
              <a:t>WRF</a:t>
            </a:r>
          </a:p>
        </p:txBody>
      </p:sp>
      <p:pic>
        <p:nvPicPr>
          <p:cNvPr id="11" name="Bildobjekt 10">
            <a:extLst>
              <a:ext uri="{FF2B5EF4-FFF2-40B4-BE49-F238E27FC236}">
                <a16:creationId xmlns:a16="http://schemas.microsoft.com/office/drawing/2014/main" id="{E3DCC247-67FA-DE43-93FA-6DB2265E3D42}"/>
              </a:ext>
            </a:extLst>
          </p:cNvPr>
          <p:cNvPicPr>
            <a:picLocks noChangeAspect="1"/>
          </p:cNvPicPr>
          <p:nvPr/>
        </p:nvPicPr>
        <p:blipFill>
          <a:blip r:embed="rId6"/>
          <a:stretch>
            <a:fillRect/>
          </a:stretch>
        </p:blipFill>
        <p:spPr>
          <a:xfrm>
            <a:off x="61775" y="706007"/>
            <a:ext cx="2040075" cy="2726638"/>
          </a:xfrm>
          <a:prstGeom prst="rect">
            <a:avLst/>
          </a:prstGeom>
        </p:spPr>
      </p:pic>
      <p:cxnSp>
        <p:nvCxnSpPr>
          <p:cNvPr id="15" name="Rak pil 14">
            <a:extLst>
              <a:ext uri="{FF2B5EF4-FFF2-40B4-BE49-F238E27FC236}">
                <a16:creationId xmlns:a16="http://schemas.microsoft.com/office/drawing/2014/main" id="{373D2C7D-0CBA-EF48-B481-48DDD1318A1C}"/>
              </a:ext>
            </a:extLst>
          </p:cNvPr>
          <p:cNvCxnSpPr>
            <a:cxnSpLocks/>
          </p:cNvCxnSpPr>
          <p:nvPr/>
        </p:nvCxnSpPr>
        <p:spPr>
          <a:xfrm>
            <a:off x="1983625" y="1837853"/>
            <a:ext cx="3394133" cy="151192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0" name="Rak pil 19">
            <a:extLst>
              <a:ext uri="{FF2B5EF4-FFF2-40B4-BE49-F238E27FC236}">
                <a16:creationId xmlns:a16="http://schemas.microsoft.com/office/drawing/2014/main" id="{F629CB4C-5228-1C4C-9199-5AA326E72E64}"/>
              </a:ext>
            </a:extLst>
          </p:cNvPr>
          <p:cNvCxnSpPr>
            <a:cxnSpLocks/>
          </p:cNvCxnSpPr>
          <p:nvPr/>
        </p:nvCxnSpPr>
        <p:spPr>
          <a:xfrm>
            <a:off x="1983625" y="1837853"/>
            <a:ext cx="269621" cy="154000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2" name="textruta 21">
            <a:extLst>
              <a:ext uri="{FF2B5EF4-FFF2-40B4-BE49-F238E27FC236}">
                <a16:creationId xmlns:a16="http://schemas.microsoft.com/office/drawing/2014/main" id="{95E57805-2949-2B44-B718-7D9CE51AFCE9}"/>
              </a:ext>
            </a:extLst>
          </p:cNvPr>
          <p:cNvSpPr txBox="1"/>
          <p:nvPr/>
        </p:nvSpPr>
        <p:spPr>
          <a:xfrm>
            <a:off x="2389351" y="864764"/>
            <a:ext cx="5235729" cy="369332"/>
          </a:xfrm>
          <a:prstGeom prst="rect">
            <a:avLst/>
          </a:prstGeom>
          <a:noFill/>
        </p:spPr>
        <p:txBody>
          <a:bodyPr wrap="none" rtlCol="0">
            <a:spAutoFit/>
          </a:bodyPr>
          <a:lstStyle/>
          <a:p>
            <a:r>
              <a:rPr lang="sv-SE" dirty="0"/>
              <a:t>All </a:t>
            </a:r>
            <a:r>
              <a:rPr lang="sv-SE" dirty="0" err="1"/>
              <a:t>grid</a:t>
            </a:r>
            <a:r>
              <a:rPr lang="sv-SE" dirty="0"/>
              <a:t> </a:t>
            </a:r>
            <a:r>
              <a:rPr lang="sv-SE" dirty="0" err="1"/>
              <a:t>points</a:t>
            </a:r>
            <a:r>
              <a:rPr lang="sv-SE" dirty="0"/>
              <a:t> </a:t>
            </a:r>
            <a:r>
              <a:rPr lang="sv-SE" dirty="0" err="1"/>
              <a:t>below</a:t>
            </a:r>
            <a:r>
              <a:rPr lang="sv-SE" dirty="0"/>
              <a:t> 2000 meters from </a:t>
            </a:r>
            <a:r>
              <a:rPr lang="sv-SE" dirty="0" err="1"/>
              <a:t>whole</a:t>
            </a:r>
            <a:r>
              <a:rPr lang="sv-SE" dirty="0"/>
              <a:t> </a:t>
            </a:r>
            <a:r>
              <a:rPr lang="sv-SE" dirty="0" err="1"/>
              <a:t>domain</a:t>
            </a:r>
            <a:endParaRPr lang="sv-SE" dirty="0"/>
          </a:p>
        </p:txBody>
      </p:sp>
      <p:sp>
        <p:nvSpPr>
          <p:cNvPr id="24" name="Rektangel 23">
            <a:extLst>
              <a:ext uri="{FF2B5EF4-FFF2-40B4-BE49-F238E27FC236}">
                <a16:creationId xmlns:a16="http://schemas.microsoft.com/office/drawing/2014/main" id="{9505B460-3AD4-4146-9C61-5C45902289CE}"/>
              </a:ext>
            </a:extLst>
          </p:cNvPr>
          <p:cNvSpPr/>
          <p:nvPr/>
        </p:nvSpPr>
        <p:spPr>
          <a:xfrm>
            <a:off x="153811" y="552261"/>
            <a:ext cx="1829814" cy="2880384"/>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3" name="Bildobjekt 12">
            <a:extLst>
              <a:ext uri="{FF2B5EF4-FFF2-40B4-BE49-F238E27FC236}">
                <a16:creationId xmlns:a16="http://schemas.microsoft.com/office/drawing/2014/main" id="{C9DE8E43-9750-0940-9E16-47A911858323}"/>
              </a:ext>
            </a:extLst>
          </p:cNvPr>
          <p:cNvPicPr>
            <a:picLocks noChangeAspect="1"/>
          </p:cNvPicPr>
          <p:nvPr/>
        </p:nvPicPr>
        <p:blipFill>
          <a:blip r:embed="rId7"/>
          <a:stretch>
            <a:fillRect/>
          </a:stretch>
        </p:blipFill>
        <p:spPr>
          <a:xfrm>
            <a:off x="6580116" y="1565949"/>
            <a:ext cx="1685968" cy="1396459"/>
          </a:xfrm>
          <a:prstGeom prst="rect">
            <a:avLst/>
          </a:prstGeom>
        </p:spPr>
      </p:pic>
    </p:spTree>
    <p:extLst>
      <p:ext uri="{BB962C8B-B14F-4D97-AF65-F5344CB8AC3E}">
        <p14:creationId xmlns:p14="http://schemas.microsoft.com/office/powerpoint/2010/main" val="41954303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9B9B7E0B-FC10-A246-B05B-5A00C06C5D97}"/>
              </a:ext>
            </a:extLst>
          </p:cNvPr>
          <p:cNvPicPr>
            <a:picLocks noChangeAspect="1"/>
          </p:cNvPicPr>
          <p:nvPr/>
        </p:nvPicPr>
        <p:blipFill>
          <a:blip r:embed="rId3"/>
          <a:stretch>
            <a:fillRect/>
          </a:stretch>
        </p:blipFill>
        <p:spPr>
          <a:xfrm>
            <a:off x="7989006" y="5864395"/>
            <a:ext cx="977900" cy="863600"/>
          </a:xfrm>
          <a:prstGeom prst="rect">
            <a:avLst/>
          </a:prstGeom>
        </p:spPr>
      </p:pic>
      <p:pic>
        <p:nvPicPr>
          <p:cNvPr id="4" name="Bildobjekt 3">
            <a:extLst>
              <a:ext uri="{FF2B5EF4-FFF2-40B4-BE49-F238E27FC236}">
                <a16:creationId xmlns:a16="http://schemas.microsoft.com/office/drawing/2014/main" id="{0BECB212-03A7-474D-B70C-B83F61E4E1DE}"/>
              </a:ext>
            </a:extLst>
          </p:cNvPr>
          <p:cNvPicPr>
            <a:picLocks noChangeAspect="1"/>
          </p:cNvPicPr>
          <p:nvPr/>
        </p:nvPicPr>
        <p:blipFill>
          <a:blip r:embed="rId4"/>
          <a:stretch>
            <a:fillRect/>
          </a:stretch>
        </p:blipFill>
        <p:spPr>
          <a:xfrm>
            <a:off x="153811" y="6157541"/>
            <a:ext cx="1948039" cy="570454"/>
          </a:xfrm>
          <a:prstGeom prst="rect">
            <a:avLst/>
          </a:prstGeom>
        </p:spPr>
      </p:pic>
      <p:sp>
        <p:nvSpPr>
          <p:cNvPr id="5" name="Rubrik 1">
            <a:extLst>
              <a:ext uri="{FF2B5EF4-FFF2-40B4-BE49-F238E27FC236}">
                <a16:creationId xmlns:a16="http://schemas.microsoft.com/office/drawing/2014/main" id="{06A4F0EE-E1E9-8F44-B44C-811D58A07DB8}"/>
              </a:ext>
            </a:extLst>
          </p:cNvPr>
          <p:cNvSpPr txBox="1">
            <a:spLocks/>
          </p:cNvSpPr>
          <p:nvPr/>
        </p:nvSpPr>
        <p:spPr>
          <a:xfrm>
            <a:off x="680232" y="212371"/>
            <a:ext cx="78867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6000" b="1" dirty="0">
                <a:solidFill>
                  <a:schemeClr val="accent1"/>
                </a:solidFill>
              </a:rPr>
              <a:t>WRF SINGLE COLUMN</a:t>
            </a:r>
          </a:p>
        </p:txBody>
      </p:sp>
      <p:sp>
        <p:nvSpPr>
          <p:cNvPr id="6" name="textruta 5">
            <a:extLst>
              <a:ext uri="{FF2B5EF4-FFF2-40B4-BE49-F238E27FC236}">
                <a16:creationId xmlns:a16="http://schemas.microsoft.com/office/drawing/2014/main" id="{79B6DBA4-DC48-D44E-ADFE-12603EA49E6D}"/>
              </a:ext>
            </a:extLst>
          </p:cNvPr>
          <p:cNvSpPr txBox="1"/>
          <p:nvPr/>
        </p:nvSpPr>
        <p:spPr>
          <a:xfrm>
            <a:off x="355119" y="4951852"/>
            <a:ext cx="8788881" cy="830997"/>
          </a:xfrm>
          <a:prstGeom prst="rect">
            <a:avLst/>
          </a:prstGeom>
          <a:noFill/>
        </p:spPr>
        <p:txBody>
          <a:bodyPr wrap="none" rtlCol="0">
            <a:spAutoFit/>
          </a:bodyPr>
          <a:lstStyle/>
          <a:p>
            <a:r>
              <a:rPr lang="sv-SE" sz="2400" dirty="0" err="1"/>
              <a:t>With</a:t>
            </a:r>
            <a:r>
              <a:rPr lang="sv-SE" sz="2400" dirty="0"/>
              <a:t> a </a:t>
            </a:r>
            <a:r>
              <a:rPr lang="sv-SE" sz="2400" dirty="0" err="1"/>
              <a:t>constant</a:t>
            </a:r>
            <a:r>
              <a:rPr lang="sv-SE" sz="2400" dirty="0"/>
              <a:t> </a:t>
            </a:r>
            <a:r>
              <a:rPr lang="sv-SE" sz="2400" dirty="0" err="1"/>
              <a:t>geostrophic</a:t>
            </a:r>
            <a:r>
              <a:rPr lang="sv-SE" sz="2400" dirty="0"/>
              <a:t> </a:t>
            </a:r>
            <a:r>
              <a:rPr lang="sv-SE" sz="2400" dirty="0" err="1"/>
              <a:t>wind</a:t>
            </a:r>
            <a:r>
              <a:rPr lang="sv-SE" sz="2400" dirty="0"/>
              <a:t> and </a:t>
            </a:r>
            <a:r>
              <a:rPr lang="sv-SE" sz="2400" dirty="0" err="1"/>
              <a:t>periodic</a:t>
            </a:r>
            <a:r>
              <a:rPr lang="sv-SE" sz="2400" dirty="0"/>
              <a:t> </a:t>
            </a:r>
            <a:r>
              <a:rPr lang="sv-SE" sz="2400" dirty="0" err="1"/>
              <a:t>boundary</a:t>
            </a:r>
            <a:r>
              <a:rPr lang="sv-SE" sz="2400" dirty="0"/>
              <a:t> </a:t>
            </a:r>
            <a:r>
              <a:rPr lang="sv-SE" sz="2400" dirty="0" err="1"/>
              <a:t>conditions</a:t>
            </a:r>
            <a:r>
              <a:rPr lang="sv-SE" sz="2400" dirty="0"/>
              <a:t>. </a:t>
            </a:r>
          </a:p>
          <a:p>
            <a:r>
              <a:rPr lang="sv-SE" sz="2400" dirty="0"/>
              <a:t>(No </a:t>
            </a:r>
            <a:r>
              <a:rPr lang="sv-SE" sz="2400" dirty="0" err="1"/>
              <a:t>advection</a:t>
            </a:r>
            <a:r>
              <a:rPr lang="sv-SE" sz="2400" dirty="0"/>
              <a:t>, no </a:t>
            </a:r>
            <a:r>
              <a:rPr lang="sv-SE" sz="2400" dirty="0" err="1"/>
              <a:t>subsidence</a:t>
            </a:r>
            <a:r>
              <a:rPr lang="sv-SE" sz="2400" dirty="0"/>
              <a:t>). </a:t>
            </a:r>
          </a:p>
        </p:txBody>
      </p:sp>
      <p:pic>
        <p:nvPicPr>
          <p:cNvPr id="7" name="Bildobjekt 6">
            <a:extLst>
              <a:ext uri="{FF2B5EF4-FFF2-40B4-BE49-F238E27FC236}">
                <a16:creationId xmlns:a16="http://schemas.microsoft.com/office/drawing/2014/main" id="{B85517D0-29F1-1B4F-A4FB-70F78410A30B}"/>
              </a:ext>
            </a:extLst>
          </p:cNvPr>
          <p:cNvPicPr>
            <a:picLocks noChangeAspect="1"/>
          </p:cNvPicPr>
          <p:nvPr/>
        </p:nvPicPr>
        <p:blipFill>
          <a:blip r:embed="rId5"/>
          <a:stretch>
            <a:fillRect/>
          </a:stretch>
        </p:blipFill>
        <p:spPr>
          <a:xfrm>
            <a:off x="5002842" y="1619479"/>
            <a:ext cx="1626558" cy="2643157"/>
          </a:xfrm>
          <a:prstGeom prst="rect">
            <a:avLst/>
          </a:prstGeom>
        </p:spPr>
      </p:pic>
      <p:sp>
        <p:nvSpPr>
          <p:cNvPr id="10" name="Rektangel 9">
            <a:extLst>
              <a:ext uri="{FF2B5EF4-FFF2-40B4-BE49-F238E27FC236}">
                <a16:creationId xmlns:a16="http://schemas.microsoft.com/office/drawing/2014/main" id="{681A4573-B22B-8640-812D-D2CA57C2958E}"/>
              </a:ext>
            </a:extLst>
          </p:cNvPr>
          <p:cNvSpPr/>
          <p:nvPr/>
        </p:nvSpPr>
        <p:spPr>
          <a:xfrm>
            <a:off x="4932754" y="1584555"/>
            <a:ext cx="819150" cy="267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D008C378-A7EA-1346-84F4-29D7337A2376}"/>
              </a:ext>
            </a:extLst>
          </p:cNvPr>
          <p:cNvSpPr/>
          <p:nvPr/>
        </p:nvSpPr>
        <p:spPr>
          <a:xfrm>
            <a:off x="5912720" y="1619480"/>
            <a:ext cx="828675" cy="267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2" name="Rektangel 11">
            <a:extLst>
              <a:ext uri="{FF2B5EF4-FFF2-40B4-BE49-F238E27FC236}">
                <a16:creationId xmlns:a16="http://schemas.microsoft.com/office/drawing/2014/main" id="{F665C32D-FC1C-6C45-96A1-EBC4D5407B4E}"/>
              </a:ext>
            </a:extLst>
          </p:cNvPr>
          <p:cNvSpPr/>
          <p:nvPr/>
        </p:nvSpPr>
        <p:spPr>
          <a:xfrm>
            <a:off x="5324475" y="3743325"/>
            <a:ext cx="942975" cy="428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3" name="Bildobjekt 12">
            <a:extLst>
              <a:ext uri="{FF2B5EF4-FFF2-40B4-BE49-F238E27FC236}">
                <a16:creationId xmlns:a16="http://schemas.microsoft.com/office/drawing/2014/main" id="{4F3CD635-81AE-8343-9E82-79A4932387CD}"/>
              </a:ext>
            </a:extLst>
          </p:cNvPr>
          <p:cNvPicPr>
            <a:picLocks noChangeAspect="1"/>
          </p:cNvPicPr>
          <p:nvPr/>
        </p:nvPicPr>
        <p:blipFill>
          <a:blip r:embed="rId6"/>
          <a:stretch>
            <a:fillRect/>
          </a:stretch>
        </p:blipFill>
        <p:spPr>
          <a:xfrm>
            <a:off x="810488" y="1134056"/>
            <a:ext cx="2986469" cy="3739641"/>
          </a:xfrm>
          <a:prstGeom prst="rect">
            <a:avLst/>
          </a:prstGeom>
        </p:spPr>
      </p:pic>
      <p:cxnSp>
        <p:nvCxnSpPr>
          <p:cNvPr id="15" name="Rak pil 14">
            <a:extLst>
              <a:ext uri="{FF2B5EF4-FFF2-40B4-BE49-F238E27FC236}">
                <a16:creationId xmlns:a16="http://schemas.microsoft.com/office/drawing/2014/main" id="{AD4EE713-5BAC-564D-82D3-BC2D2C6F7936}"/>
              </a:ext>
            </a:extLst>
          </p:cNvPr>
          <p:cNvCxnSpPr>
            <a:cxnSpLocks/>
          </p:cNvCxnSpPr>
          <p:nvPr/>
        </p:nvCxnSpPr>
        <p:spPr>
          <a:xfrm>
            <a:off x="3246346" y="2038350"/>
            <a:ext cx="2430554" cy="159475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1" name="Rektangel 20">
            <a:extLst>
              <a:ext uri="{FF2B5EF4-FFF2-40B4-BE49-F238E27FC236}">
                <a16:creationId xmlns:a16="http://schemas.microsoft.com/office/drawing/2014/main" id="{D2700714-5ECA-1940-88C3-E4D8E492C839}"/>
              </a:ext>
            </a:extLst>
          </p:cNvPr>
          <p:cNvSpPr/>
          <p:nvPr/>
        </p:nvSpPr>
        <p:spPr>
          <a:xfrm>
            <a:off x="5603235" y="1506400"/>
            <a:ext cx="435615" cy="270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3473376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9B9B7E0B-FC10-A246-B05B-5A00C06C5D97}"/>
              </a:ext>
            </a:extLst>
          </p:cNvPr>
          <p:cNvPicPr>
            <a:picLocks noChangeAspect="1"/>
          </p:cNvPicPr>
          <p:nvPr/>
        </p:nvPicPr>
        <p:blipFill>
          <a:blip r:embed="rId3"/>
          <a:stretch>
            <a:fillRect/>
          </a:stretch>
        </p:blipFill>
        <p:spPr>
          <a:xfrm>
            <a:off x="7989006" y="5864395"/>
            <a:ext cx="977900" cy="863600"/>
          </a:xfrm>
          <a:prstGeom prst="rect">
            <a:avLst/>
          </a:prstGeom>
        </p:spPr>
      </p:pic>
      <p:pic>
        <p:nvPicPr>
          <p:cNvPr id="4" name="Bildobjekt 3">
            <a:extLst>
              <a:ext uri="{FF2B5EF4-FFF2-40B4-BE49-F238E27FC236}">
                <a16:creationId xmlns:a16="http://schemas.microsoft.com/office/drawing/2014/main" id="{0BECB212-03A7-474D-B70C-B83F61E4E1DE}"/>
              </a:ext>
            </a:extLst>
          </p:cNvPr>
          <p:cNvPicPr>
            <a:picLocks noChangeAspect="1"/>
          </p:cNvPicPr>
          <p:nvPr/>
        </p:nvPicPr>
        <p:blipFill>
          <a:blip r:embed="rId4"/>
          <a:stretch>
            <a:fillRect/>
          </a:stretch>
        </p:blipFill>
        <p:spPr>
          <a:xfrm>
            <a:off x="153811" y="6157541"/>
            <a:ext cx="1948039" cy="570454"/>
          </a:xfrm>
          <a:prstGeom prst="rect">
            <a:avLst/>
          </a:prstGeom>
        </p:spPr>
      </p:pic>
      <p:sp>
        <p:nvSpPr>
          <p:cNvPr id="5" name="Rektangel 4">
            <a:extLst>
              <a:ext uri="{FF2B5EF4-FFF2-40B4-BE49-F238E27FC236}">
                <a16:creationId xmlns:a16="http://schemas.microsoft.com/office/drawing/2014/main" id="{75601FE9-9551-0748-97BC-BCCEF56563DB}"/>
              </a:ext>
            </a:extLst>
          </p:cNvPr>
          <p:cNvSpPr/>
          <p:nvPr/>
        </p:nvSpPr>
        <p:spPr>
          <a:xfrm>
            <a:off x="2101850" y="684239"/>
            <a:ext cx="4682885" cy="584775"/>
          </a:xfrm>
          <a:prstGeom prst="rect">
            <a:avLst/>
          </a:prstGeom>
        </p:spPr>
        <p:txBody>
          <a:bodyPr wrap="none">
            <a:spAutoFit/>
          </a:bodyPr>
          <a:lstStyle/>
          <a:p>
            <a:r>
              <a:rPr lang="sv-SE" sz="3200" dirty="0">
                <a:solidFill>
                  <a:schemeClr val="accent1"/>
                </a:solidFill>
              </a:rPr>
              <a:t>INITIALISATION METHODS  </a:t>
            </a:r>
          </a:p>
        </p:txBody>
      </p:sp>
      <p:sp>
        <p:nvSpPr>
          <p:cNvPr id="3" name="textruta 2">
            <a:extLst>
              <a:ext uri="{FF2B5EF4-FFF2-40B4-BE49-F238E27FC236}">
                <a16:creationId xmlns:a16="http://schemas.microsoft.com/office/drawing/2014/main" id="{141D616D-7D3B-E14F-A308-2B3BDA061479}"/>
              </a:ext>
            </a:extLst>
          </p:cNvPr>
          <p:cNvSpPr txBox="1"/>
          <p:nvPr/>
        </p:nvSpPr>
        <p:spPr>
          <a:xfrm>
            <a:off x="999463" y="2088292"/>
            <a:ext cx="7714676" cy="1477328"/>
          </a:xfrm>
          <a:prstGeom prst="rect">
            <a:avLst/>
          </a:prstGeom>
          <a:noFill/>
        </p:spPr>
        <p:txBody>
          <a:bodyPr wrap="none" rtlCol="0">
            <a:spAutoFit/>
          </a:bodyPr>
          <a:lstStyle/>
          <a:p>
            <a:pPr marL="342900" indent="-342900">
              <a:buFont typeface="Arial" panose="020B0604020202020204" pitchFamily="34" charset="0"/>
              <a:buChar char="•"/>
            </a:pPr>
            <a:r>
              <a:rPr lang="sv-SE" b="1" dirty="0" err="1"/>
              <a:t>Method</a:t>
            </a:r>
            <a:r>
              <a:rPr lang="sv-SE" b="1" dirty="0"/>
              <a:t> 1 </a:t>
            </a:r>
            <a:r>
              <a:rPr lang="sv-SE" dirty="0"/>
              <a:t>- Interpolation of </a:t>
            </a:r>
            <a:r>
              <a:rPr lang="sv-SE" dirty="0" err="1"/>
              <a:t>cloud</a:t>
            </a:r>
            <a:r>
              <a:rPr lang="sv-SE" dirty="0"/>
              <a:t> </a:t>
            </a:r>
            <a:r>
              <a:rPr lang="sv-SE" dirty="0" err="1"/>
              <a:t>water</a:t>
            </a:r>
            <a:r>
              <a:rPr lang="sv-SE" dirty="0"/>
              <a:t> from IFS</a:t>
            </a:r>
          </a:p>
          <a:p>
            <a:pPr marL="342900" indent="-342900">
              <a:buFont typeface="Arial" panose="020B0604020202020204" pitchFamily="34" charset="0"/>
              <a:buChar char="•"/>
            </a:pPr>
            <a:r>
              <a:rPr lang="sv-SE" b="1" dirty="0" err="1"/>
              <a:t>Method</a:t>
            </a:r>
            <a:r>
              <a:rPr lang="sv-SE" b="1" dirty="0"/>
              <a:t> 2 </a:t>
            </a:r>
            <a:r>
              <a:rPr lang="sv-SE" dirty="0"/>
              <a:t>- Interpolation of </a:t>
            </a:r>
            <a:r>
              <a:rPr lang="sv-SE" dirty="0" err="1"/>
              <a:t>cloud</a:t>
            </a:r>
            <a:r>
              <a:rPr lang="sv-SE" dirty="0"/>
              <a:t> </a:t>
            </a:r>
            <a:r>
              <a:rPr lang="sv-SE" dirty="0" err="1"/>
              <a:t>water</a:t>
            </a:r>
            <a:r>
              <a:rPr lang="sv-SE" dirty="0"/>
              <a:t> + </a:t>
            </a:r>
            <a:r>
              <a:rPr lang="sv-SE" dirty="0" err="1"/>
              <a:t>temperature</a:t>
            </a:r>
            <a:r>
              <a:rPr lang="sv-SE" dirty="0"/>
              <a:t> </a:t>
            </a:r>
            <a:r>
              <a:rPr lang="sv-SE" dirty="0" err="1"/>
              <a:t>lowered</a:t>
            </a:r>
            <a:r>
              <a:rPr lang="sv-SE" dirty="0"/>
              <a:t> to </a:t>
            </a:r>
            <a:r>
              <a:rPr lang="sv-SE" dirty="0" err="1"/>
              <a:t>dewpoint</a:t>
            </a:r>
            <a:endParaRPr lang="sv-SE" dirty="0"/>
          </a:p>
          <a:p>
            <a:pPr marL="342900" indent="-342900">
              <a:buFont typeface="Arial" panose="020B0604020202020204" pitchFamily="34" charset="0"/>
              <a:buChar char="•"/>
            </a:pPr>
            <a:r>
              <a:rPr lang="sv-SE" b="1" dirty="0" err="1"/>
              <a:t>Method</a:t>
            </a:r>
            <a:r>
              <a:rPr lang="sv-SE" b="1" dirty="0"/>
              <a:t> 3 - </a:t>
            </a:r>
            <a:r>
              <a:rPr lang="sv-SE" dirty="0"/>
              <a:t>Interpolation of </a:t>
            </a:r>
            <a:r>
              <a:rPr lang="sv-SE" dirty="0" err="1"/>
              <a:t>cloud</a:t>
            </a:r>
            <a:r>
              <a:rPr lang="sv-SE" dirty="0"/>
              <a:t> </a:t>
            </a:r>
            <a:r>
              <a:rPr lang="sv-SE" dirty="0" err="1"/>
              <a:t>water</a:t>
            </a:r>
            <a:r>
              <a:rPr lang="sv-SE" dirty="0"/>
              <a:t> + </a:t>
            </a:r>
            <a:r>
              <a:rPr lang="sv-SE" dirty="0" err="1"/>
              <a:t>water</a:t>
            </a:r>
            <a:r>
              <a:rPr lang="sv-SE" dirty="0"/>
              <a:t> </a:t>
            </a:r>
            <a:r>
              <a:rPr lang="sv-SE" dirty="0" err="1"/>
              <a:t>vapor</a:t>
            </a:r>
            <a:r>
              <a:rPr lang="sv-SE" dirty="0"/>
              <a:t> </a:t>
            </a:r>
            <a:r>
              <a:rPr lang="sv-SE" dirty="0" err="1"/>
              <a:t>mixing</a:t>
            </a:r>
            <a:r>
              <a:rPr lang="sv-SE" dirty="0"/>
              <a:t> </a:t>
            </a:r>
            <a:r>
              <a:rPr lang="sv-SE" dirty="0" err="1"/>
              <a:t>rato</a:t>
            </a:r>
            <a:r>
              <a:rPr lang="sv-SE" dirty="0"/>
              <a:t> </a:t>
            </a:r>
            <a:r>
              <a:rPr lang="sv-SE" dirty="0" err="1"/>
              <a:t>raised</a:t>
            </a:r>
            <a:r>
              <a:rPr lang="sv-SE" dirty="0"/>
              <a:t> to </a:t>
            </a:r>
          </a:p>
          <a:p>
            <a:r>
              <a:rPr lang="sv-SE" dirty="0"/>
              <a:t>                           </a:t>
            </a:r>
            <a:r>
              <a:rPr lang="sv-SE" sz="1100" dirty="0"/>
              <a:t> </a:t>
            </a:r>
            <a:r>
              <a:rPr lang="sv-SE" dirty="0" err="1"/>
              <a:t>saturation</a:t>
            </a:r>
            <a:r>
              <a:rPr lang="sv-SE" dirty="0"/>
              <a:t> </a:t>
            </a:r>
            <a:r>
              <a:rPr lang="sv-SE" dirty="0" err="1"/>
              <a:t>water</a:t>
            </a:r>
            <a:r>
              <a:rPr lang="sv-SE" sz="1100" dirty="0"/>
              <a:t> </a:t>
            </a:r>
            <a:r>
              <a:rPr lang="sv-SE" dirty="0" err="1"/>
              <a:t>vapor</a:t>
            </a:r>
            <a:r>
              <a:rPr lang="sv-SE" dirty="0"/>
              <a:t> </a:t>
            </a:r>
            <a:r>
              <a:rPr lang="sv-SE" dirty="0" err="1"/>
              <a:t>mixing</a:t>
            </a:r>
            <a:r>
              <a:rPr lang="sv-SE" dirty="0"/>
              <a:t> </a:t>
            </a:r>
            <a:r>
              <a:rPr lang="sv-SE" dirty="0" err="1"/>
              <a:t>ratio</a:t>
            </a:r>
            <a:r>
              <a:rPr lang="sv-SE" dirty="0"/>
              <a:t>.</a:t>
            </a:r>
          </a:p>
          <a:p>
            <a:endParaRPr lang="sv-SE" dirty="0"/>
          </a:p>
        </p:txBody>
      </p:sp>
    </p:spTree>
    <p:extLst>
      <p:ext uri="{BB962C8B-B14F-4D97-AF65-F5344CB8AC3E}">
        <p14:creationId xmlns:p14="http://schemas.microsoft.com/office/powerpoint/2010/main" val="26637087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A5EA886E-8816-2242-AB80-9736B2558C47}"/>
              </a:ext>
            </a:extLst>
          </p:cNvPr>
          <p:cNvPicPr>
            <a:picLocks noChangeAspect="1"/>
          </p:cNvPicPr>
          <p:nvPr/>
        </p:nvPicPr>
        <p:blipFill>
          <a:blip r:embed="rId3"/>
          <a:stretch>
            <a:fillRect/>
          </a:stretch>
        </p:blipFill>
        <p:spPr>
          <a:xfrm>
            <a:off x="1245968" y="377293"/>
            <a:ext cx="7670800" cy="5578764"/>
          </a:xfrm>
          <a:prstGeom prst="rect">
            <a:avLst/>
          </a:prstGeom>
        </p:spPr>
      </p:pic>
      <p:pic>
        <p:nvPicPr>
          <p:cNvPr id="4" name="Bildobjekt 3">
            <a:extLst>
              <a:ext uri="{FF2B5EF4-FFF2-40B4-BE49-F238E27FC236}">
                <a16:creationId xmlns:a16="http://schemas.microsoft.com/office/drawing/2014/main" id="{37E5A49E-76BD-3E43-9F17-408A627C7978}"/>
              </a:ext>
            </a:extLst>
          </p:cNvPr>
          <p:cNvPicPr>
            <a:picLocks noChangeAspect="1"/>
          </p:cNvPicPr>
          <p:nvPr/>
        </p:nvPicPr>
        <p:blipFill>
          <a:blip r:embed="rId4"/>
          <a:stretch>
            <a:fillRect/>
          </a:stretch>
        </p:blipFill>
        <p:spPr>
          <a:xfrm>
            <a:off x="153811" y="6157541"/>
            <a:ext cx="1948039" cy="570454"/>
          </a:xfrm>
          <a:prstGeom prst="rect">
            <a:avLst/>
          </a:prstGeom>
        </p:spPr>
      </p:pic>
      <p:pic>
        <p:nvPicPr>
          <p:cNvPr id="5" name="Bildobjekt 4">
            <a:extLst>
              <a:ext uri="{FF2B5EF4-FFF2-40B4-BE49-F238E27FC236}">
                <a16:creationId xmlns:a16="http://schemas.microsoft.com/office/drawing/2014/main" id="{03987309-6797-1D42-A41C-F0C61FD6DFA5}"/>
              </a:ext>
            </a:extLst>
          </p:cNvPr>
          <p:cNvPicPr>
            <a:picLocks noChangeAspect="1"/>
          </p:cNvPicPr>
          <p:nvPr/>
        </p:nvPicPr>
        <p:blipFill>
          <a:blip r:embed="rId5"/>
          <a:stretch>
            <a:fillRect/>
          </a:stretch>
        </p:blipFill>
        <p:spPr>
          <a:xfrm>
            <a:off x="7989006" y="5864395"/>
            <a:ext cx="977900" cy="863600"/>
          </a:xfrm>
          <a:prstGeom prst="rect">
            <a:avLst/>
          </a:prstGeom>
        </p:spPr>
      </p:pic>
      <p:sp>
        <p:nvSpPr>
          <p:cNvPr id="7" name="textruta 6">
            <a:extLst>
              <a:ext uri="{FF2B5EF4-FFF2-40B4-BE49-F238E27FC236}">
                <a16:creationId xmlns:a16="http://schemas.microsoft.com/office/drawing/2014/main" id="{5186A435-3CFA-5E42-B260-53119D870BDA}"/>
              </a:ext>
            </a:extLst>
          </p:cNvPr>
          <p:cNvSpPr txBox="1"/>
          <p:nvPr/>
        </p:nvSpPr>
        <p:spPr>
          <a:xfrm>
            <a:off x="0" y="2780674"/>
            <a:ext cx="1562100" cy="646331"/>
          </a:xfrm>
          <a:prstGeom prst="rect">
            <a:avLst/>
          </a:prstGeom>
          <a:noFill/>
        </p:spPr>
        <p:txBody>
          <a:bodyPr wrap="square" rtlCol="0">
            <a:spAutoFit/>
          </a:bodyPr>
          <a:lstStyle/>
          <a:p>
            <a:r>
              <a:rPr lang="sv-SE" dirty="0" err="1"/>
              <a:t>CW+increased</a:t>
            </a:r>
            <a:r>
              <a:rPr lang="sv-SE" dirty="0"/>
              <a:t> </a:t>
            </a:r>
          </a:p>
          <a:p>
            <a:r>
              <a:rPr lang="sv-SE" dirty="0" err="1"/>
              <a:t>mixing</a:t>
            </a:r>
            <a:r>
              <a:rPr lang="sv-SE" dirty="0"/>
              <a:t> </a:t>
            </a:r>
            <a:r>
              <a:rPr lang="sv-SE" dirty="0" err="1"/>
              <a:t>ratio</a:t>
            </a:r>
            <a:endParaRPr lang="sv-SE" dirty="0"/>
          </a:p>
        </p:txBody>
      </p:sp>
      <p:sp>
        <p:nvSpPr>
          <p:cNvPr id="8" name="textruta 7">
            <a:extLst>
              <a:ext uri="{FF2B5EF4-FFF2-40B4-BE49-F238E27FC236}">
                <a16:creationId xmlns:a16="http://schemas.microsoft.com/office/drawing/2014/main" id="{92542ABB-1AE4-8349-99A8-EA2658CD5D2A}"/>
              </a:ext>
            </a:extLst>
          </p:cNvPr>
          <p:cNvSpPr txBox="1"/>
          <p:nvPr/>
        </p:nvSpPr>
        <p:spPr>
          <a:xfrm>
            <a:off x="-1" y="3691325"/>
            <a:ext cx="1395382" cy="646331"/>
          </a:xfrm>
          <a:prstGeom prst="rect">
            <a:avLst/>
          </a:prstGeom>
          <a:noFill/>
        </p:spPr>
        <p:txBody>
          <a:bodyPr wrap="none" rtlCol="0">
            <a:spAutoFit/>
          </a:bodyPr>
          <a:lstStyle/>
          <a:p>
            <a:r>
              <a:rPr lang="sv-SE" dirty="0" err="1"/>
              <a:t>CW+lowered</a:t>
            </a:r>
            <a:endParaRPr lang="sv-SE" dirty="0"/>
          </a:p>
          <a:p>
            <a:r>
              <a:rPr lang="sv-SE" dirty="0" err="1"/>
              <a:t>temperature</a:t>
            </a:r>
            <a:endParaRPr lang="sv-SE" dirty="0"/>
          </a:p>
        </p:txBody>
      </p:sp>
      <p:sp>
        <p:nvSpPr>
          <p:cNvPr id="9" name="textruta 8">
            <a:extLst>
              <a:ext uri="{FF2B5EF4-FFF2-40B4-BE49-F238E27FC236}">
                <a16:creationId xmlns:a16="http://schemas.microsoft.com/office/drawing/2014/main" id="{5C4ACEC8-FDE6-D443-8E8B-8784DB75CCFF}"/>
              </a:ext>
            </a:extLst>
          </p:cNvPr>
          <p:cNvSpPr txBox="1"/>
          <p:nvPr/>
        </p:nvSpPr>
        <p:spPr>
          <a:xfrm>
            <a:off x="-1" y="2057400"/>
            <a:ext cx="1245969" cy="646331"/>
          </a:xfrm>
          <a:prstGeom prst="rect">
            <a:avLst/>
          </a:prstGeom>
          <a:noFill/>
        </p:spPr>
        <p:txBody>
          <a:bodyPr wrap="square" rtlCol="0">
            <a:spAutoFit/>
          </a:bodyPr>
          <a:lstStyle/>
          <a:p>
            <a:r>
              <a:rPr lang="sv-SE" dirty="0"/>
              <a:t>Just </a:t>
            </a:r>
            <a:r>
              <a:rPr lang="sv-SE" dirty="0" err="1"/>
              <a:t>cloud</a:t>
            </a:r>
            <a:r>
              <a:rPr lang="sv-SE" dirty="0"/>
              <a:t> </a:t>
            </a:r>
            <a:r>
              <a:rPr lang="sv-SE" dirty="0" err="1"/>
              <a:t>water</a:t>
            </a:r>
            <a:r>
              <a:rPr lang="sv-SE" dirty="0"/>
              <a:t> (CW)</a:t>
            </a:r>
          </a:p>
        </p:txBody>
      </p:sp>
    </p:spTree>
    <p:extLst>
      <p:ext uri="{BB962C8B-B14F-4D97-AF65-F5344CB8AC3E}">
        <p14:creationId xmlns:p14="http://schemas.microsoft.com/office/powerpoint/2010/main" val="452784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9B9B7E0B-FC10-A246-B05B-5A00C06C5D97}"/>
              </a:ext>
            </a:extLst>
          </p:cNvPr>
          <p:cNvPicPr>
            <a:picLocks noChangeAspect="1"/>
          </p:cNvPicPr>
          <p:nvPr/>
        </p:nvPicPr>
        <p:blipFill>
          <a:blip r:embed="rId2"/>
          <a:stretch>
            <a:fillRect/>
          </a:stretch>
        </p:blipFill>
        <p:spPr>
          <a:xfrm>
            <a:off x="7989006" y="5864395"/>
            <a:ext cx="977900" cy="863600"/>
          </a:xfrm>
          <a:prstGeom prst="rect">
            <a:avLst/>
          </a:prstGeom>
        </p:spPr>
      </p:pic>
      <p:pic>
        <p:nvPicPr>
          <p:cNvPr id="4" name="Bildobjekt 3">
            <a:extLst>
              <a:ext uri="{FF2B5EF4-FFF2-40B4-BE49-F238E27FC236}">
                <a16:creationId xmlns:a16="http://schemas.microsoft.com/office/drawing/2014/main" id="{0BECB212-03A7-474D-B70C-B83F61E4E1DE}"/>
              </a:ext>
            </a:extLst>
          </p:cNvPr>
          <p:cNvPicPr>
            <a:picLocks noChangeAspect="1"/>
          </p:cNvPicPr>
          <p:nvPr/>
        </p:nvPicPr>
        <p:blipFill>
          <a:blip r:embed="rId3"/>
          <a:stretch>
            <a:fillRect/>
          </a:stretch>
        </p:blipFill>
        <p:spPr>
          <a:xfrm>
            <a:off x="153811" y="6157541"/>
            <a:ext cx="1948039" cy="570454"/>
          </a:xfrm>
          <a:prstGeom prst="rect">
            <a:avLst/>
          </a:prstGeom>
        </p:spPr>
      </p:pic>
      <p:sp>
        <p:nvSpPr>
          <p:cNvPr id="5" name="Rubrik 1">
            <a:extLst>
              <a:ext uri="{FF2B5EF4-FFF2-40B4-BE49-F238E27FC236}">
                <a16:creationId xmlns:a16="http://schemas.microsoft.com/office/drawing/2014/main" id="{B1F62A14-FE44-3B48-893D-6153564B8165}"/>
              </a:ext>
            </a:extLst>
          </p:cNvPr>
          <p:cNvSpPr txBox="1">
            <a:spLocks/>
          </p:cNvSpPr>
          <p:nvPr/>
        </p:nvSpPr>
        <p:spPr>
          <a:xfrm>
            <a:off x="924630" y="1471387"/>
            <a:ext cx="7257344" cy="207191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sv-SE" sz="6000" b="1" dirty="0">
              <a:solidFill>
                <a:schemeClr val="accent1"/>
              </a:solidFill>
            </a:endParaRPr>
          </a:p>
          <a:p>
            <a:pPr algn="ctr"/>
            <a:r>
              <a:rPr lang="sv-SE" sz="6000" b="1" dirty="0">
                <a:solidFill>
                  <a:schemeClr val="accent1"/>
                </a:solidFill>
              </a:rPr>
              <a:t>WRF 3D</a:t>
            </a:r>
          </a:p>
        </p:txBody>
      </p:sp>
    </p:spTree>
    <p:extLst>
      <p:ext uri="{BB962C8B-B14F-4D97-AF65-F5344CB8AC3E}">
        <p14:creationId xmlns:p14="http://schemas.microsoft.com/office/powerpoint/2010/main" val="14443281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9B9B7E0B-FC10-A246-B05B-5A00C06C5D97}"/>
              </a:ext>
            </a:extLst>
          </p:cNvPr>
          <p:cNvPicPr>
            <a:picLocks noChangeAspect="1"/>
          </p:cNvPicPr>
          <p:nvPr/>
        </p:nvPicPr>
        <p:blipFill>
          <a:blip r:embed="rId3"/>
          <a:stretch>
            <a:fillRect/>
          </a:stretch>
        </p:blipFill>
        <p:spPr>
          <a:xfrm>
            <a:off x="7989006" y="5864395"/>
            <a:ext cx="977900" cy="863600"/>
          </a:xfrm>
          <a:prstGeom prst="rect">
            <a:avLst/>
          </a:prstGeom>
        </p:spPr>
      </p:pic>
      <p:pic>
        <p:nvPicPr>
          <p:cNvPr id="4" name="Bildobjekt 3">
            <a:extLst>
              <a:ext uri="{FF2B5EF4-FFF2-40B4-BE49-F238E27FC236}">
                <a16:creationId xmlns:a16="http://schemas.microsoft.com/office/drawing/2014/main" id="{0BECB212-03A7-474D-B70C-B83F61E4E1DE}"/>
              </a:ext>
            </a:extLst>
          </p:cNvPr>
          <p:cNvPicPr>
            <a:picLocks noChangeAspect="1"/>
          </p:cNvPicPr>
          <p:nvPr/>
        </p:nvPicPr>
        <p:blipFill>
          <a:blip r:embed="rId4"/>
          <a:stretch>
            <a:fillRect/>
          </a:stretch>
        </p:blipFill>
        <p:spPr>
          <a:xfrm>
            <a:off x="153811" y="6157541"/>
            <a:ext cx="1948039" cy="570454"/>
          </a:xfrm>
          <a:prstGeom prst="rect">
            <a:avLst/>
          </a:prstGeom>
        </p:spPr>
      </p:pic>
      <p:sp>
        <p:nvSpPr>
          <p:cNvPr id="8" name="textruta 7">
            <a:extLst>
              <a:ext uri="{FF2B5EF4-FFF2-40B4-BE49-F238E27FC236}">
                <a16:creationId xmlns:a16="http://schemas.microsoft.com/office/drawing/2014/main" id="{83D0088D-E452-874F-8D63-A489044BA334}"/>
              </a:ext>
            </a:extLst>
          </p:cNvPr>
          <p:cNvSpPr txBox="1"/>
          <p:nvPr/>
        </p:nvSpPr>
        <p:spPr>
          <a:xfrm>
            <a:off x="3308262" y="348609"/>
            <a:ext cx="3840282" cy="523220"/>
          </a:xfrm>
          <a:prstGeom prst="rect">
            <a:avLst/>
          </a:prstGeom>
          <a:noFill/>
        </p:spPr>
        <p:txBody>
          <a:bodyPr wrap="none" rtlCol="0">
            <a:spAutoFit/>
          </a:bodyPr>
          <a:lstStyle/>
          <a:p>
            <a:r>
              <a:rPr lang="sv-SE" sz="2800" b="1" dirty="0"/>
              <a:t>3D 18021800z </a:t>
            </a:r>
            <a:r>
              <a:rPr lang="sv-SE" sz="2800" b="1" dirty="0" err="1"/>
              <a:t>Method</a:t>
            </a:r>
            <a:r>
              <a:rPr lang="sv-SE" sz="2800" b="1" dirty="0"/>
              <a:t> B</a:t>
            </a:r>
          </a:p>
        </p:txBody>
      </p:sp>
      <p:sp>
        <p:nvSpPr>
          <p:cNvPr id="11" name="textruta 10">
            <a:extLst>
              <a:ext uri="{FF2B5EF4-FFF2-40B4-BE49-F238E27FC236}">
                <a16:creationId xmlns:a16="http://schemas.microsoft.com/office/drawing/2014/main" id="{37A28429-291E-9240-B273-612A74E2A487}"/>
              </a:ext>
            </a:extLst>
          </p:cNvPr>
          <p:cNvSpPr txBox="1"/>
          <p:nvPr/>
        </p:nvSpPr>
        <p:spPr>
          <a:xfrm>
            <a:off x="21934" y="1439097"/>
            <a:ext cx="1341008" cy="1600438"/>
          </a:xfrm>
          <a:prstGeom prst="rect">
            <a:avLst/>
          </a:prstGeom>
          <a:noFill/>
        </p:spPr>
        <p:txBody>
          <a:bodyPr wrap="none" rtlCol="0">
            <a:spAutoFit/>
          </a:bodyPr>
          <a:lstStyle/>
          <a:p>
            <a:r>
              <a:rPr lang="sv-SE" b="1" dirty="0">
                <a:solidFill>
                  <a:srgbClr val="0070C0"/>
                </a:solidFill>
              </a:rPr>
              <a:t>Cloud </a:t>
            </a:r>
            <a:r>
              <a:rPr lang="sv-SE" b="1" dirty="0" err="1">
                <a:solidFill>
                  <a:srgbClr val="0070C0"/>
                </a:solidFill>
              </a:rPr>
              <a:t>water</a:t>
            </a:r>
            <a:endParaRPr lang="sv-SE" b="1" dirty="0">
              <a:solidFill>
                <a:srgbClr val="0070C0"/>
              </a:solidFill>
            </a:endParaRPr>
          </a:p>
          <a:p>
            <a:r>
              <a:rPr lang="en-US" sz="2400" b="1" dirty="0">
                <a:solidFill>
                  <a:srgbClr val="FF0000"/>
                </a:solidFill>
                <a:sym typeface="Symbol" pitchFamily="2" charset="2"/>
              </a:rPr>
              <a:t></a:t>
            </a:r>
            <a:r>
              <a:rPr lang="en-US" sz="2400" b="1" dirty="0">
                <a:solidFill>
                  <a:srgbClr val="7030A0"/>
                </a:solidFill>
                <a:sym typeface="Symbol" pitchFamily="2" charset="2"/>
              </a:rPr>
              <a:t> </a:t>
            </a:r>
            <a:endParaRPr lang="sv-SE" sz="2400" b="1" dirty="0">
              <a:solidFill>
                <a:srgbClr val="7030A0"/>
              </a:solidFill>
            </a:endParaRPr>
          </a:p>
          <a:p>
            <a:r>
              <a:rPr lang="en-US" sz="2400" b="1" dirty="0">
                <a:solidFill>
                  <a:srgbClr val="7030A0"/>
                </a:solidFill>
                <a:sym typeface="Symbol" pitchFamily="2" charset="2"/>
              </a:rPr>
              <a:t></a:t>
            </a:r>
            <a:r>
              <a:rPr lang="en-US" sz="2400" b="1" baseline="-25000" dirty="0">
                <a:solidFill>
                  <a:srgbClr val="7030A0"/>
                </a:solidFill>
                <a:sym typeface="Symbol" pitchFamily="2" charset="2"/>
              </a:rPr>
              <a:t>liquid</a:t>
            </a:r>
            <a:endParaRPr lang="sv-SE" sz="2400" b="1" dirty="0">
              <a:solidFill>
                <a:srgbClr val="7030A0"/>
              </a:solidFill>
            </a:endParaRPr>
          </a:p>
          <a:p>
            <a:endParaRPr lang="sv-SE" b="1" dirty="0"/>
          </a:p>
          <a:p>
            <a:r>
              <a:rPr lang="sv-SE" sz="1400" b="1" dirty="0"/>
              <a:t> </a:t>
            </a:r>
          </a:p>
        </p:txBody>
      </p:sp>
      <p:sp>
        <p:nvSpPr>
          <p:cNvPr id="12" name="textruta 11">
            <a:extLst>
              <a:ext uri="{FF2B5EF4-FFF2-40B4-BE49-F238E27FC236}">
                <a16:creationId xmlns:a16="http://schemas.microsoft.com/office/drawing/2014/main" id="{3F9341A8-B925-2C46-9A94-0C1BDB49AF6B}"/>
              </a:ext>
            </a:extLst>
          </p:cNvPr>
          <p:cNvSpPr txBox="1"/>
          <p:nvPr/>
        </p:nvSpPr>
        <p:spPr>
          <a:xfrm>
            <a:off x="45229" y="3778859"/>
            <a:ext cx="1432572" cy="646331"/>
          </a:xfrm>
          <a:prstGeom prst="rect">
            <a:avLst/>
          </a:prstGeom>
          <a:noFill/>
        </p:spPr>
        <p:txBody>
          <a:bodyPr wrap="none" rtlCol="0">
            <a:spAutoFit/>
          </a:bodyPr>
          <a:lstStyle/>
          <a:p>
            <a:r>
              <a:rPr lang="sv-SE" b="1" dirty="0" err="1"/>
              <a:t>Downwelling</a:t>
            </a:r>
            <a:endParaRPr lang="sv-SE" b="1" dirty="0"/>
          </a:p>
          <a:p>
            <a:r>
              <a:rPr lang="sv-SE" b="1" dirty="0"/>
              <a:t>long </a:t>
            </a:r>
            <a:r>
              <a:rPr lang="sv-SE" b="1" dirty="0" err="1"/>
              <a:t>wave</a:t>
            </a:r>
            <a:endParaRPr lang="sv-SE" b="1" dirty="0"/>
          </a:p>
        </p:txBody>
      </p:sp>
      <p:sp>
        <p:nvSpPr>
          <p:cNvPr id="14" name="textruta 13">
            <a:extLst>
              <a:ext uri="{FF2B5EF4-FFF2-40B4-BE49-F238E27FC236}">
                <a16:creationId xmlns:a16="http://schemas.microsoft.com/office/drawing/2014/main" id="{6184EC6B-08EC-A641-A867-A139DCD9203F}"/>
              </a:ext>
            </a:extLst>
          </p:cNvPr>
          <p:cNvSpPr txBox="1"/>
          <p:nvPr/>
        </p:nvSpPr>
        <p:spPr>
          <a:xfrm>
            <a:off x="21934" y="4937422"/>
            <a:ext cx="1542987" cy="707886"/>
          </a:xfrm>
          <a:prstGeom prst="rect">
            <a:avLst/>
          </a:prstGeom>
          <a:noFill/>
        </p:spPr>
        <p:txBody>
          <a:bodyPr wrap="none" rtlCol="0">
            <a:spAutoFit/>
          </a:bodyPr>
          <a:lstStyle/>
          <a:p>
            <a:r>
              <a:rPr lang="sv-SE" sz="2000" b="1" dirty="0" err="1"/>
              <a:t>T</a:t>
            </a:r>
            <a:r>
              <a:rPr lang="sv-SE" sz="2000" b="1" baseline="-25000" dirty="0" err="1"/>
              <a:t>skin</a:t>
            </a:r>
            <a:r>
              <a:rPr lang="sv-SE" sz="2000" b="1" baseline="-25000" dirty="0"/>
              <a:t>  </a:t>
            </a:r>
            <a:r>
              <a:rPr lang="sv-SE" b="1" dirty="0"/>
              <a:t>(</a:t>
            </a:r>
            <a:r>
              <a:rPr lang="sv-SE" b="1" dirty="0" err="1"/>
              <a:t>dashed</a:t>
            </a:r>
            <a:r>
              <a:rPr lang="sv-SE" b="1" dirty="0"/>
              <a:t>) </a:t>
            </a:r>
          </a:p>
          <a:p>
            <a:r>
              <a:rPr lang="sv-SE" sz="2000" b="1" dirty="0"/>
              <a:t>T</a:t>
            </a:r>
            <a:r>
              <a:rPr lang="sv-SE" sz="2000" b="1" baseline="-25000" dirty="0"/>
              <a:t>2m   </a:t>
            </a:r>
            <a:r>
              <a:rPr lang="sv-SE" b="1" dirty="0"/>
              <a:t>(solid)</a:t>
            </a:r>
          </a:p>
        </p:txBody>
      </p:sp>
      <p:pic>
        <p:nvPicPr>
          <p:cNvPr id="6" name="Bildobjekt 5">
            <a:extLst>
              <a:ext uri="{FF2B5EF4-FFF2-40B4-BE49-F238E27FC236}">
                <a16:creationId xmlns:a16="http://schemas.microsoft.com/office/drawing/2014/main" id="{51F472C3-C6E0-A543-9253-7DDE8891454B}"/>
              </a:ext>
            </a:extLst>
          </p:cNvPr>
          <p:cNvPicPr>
            <a:picLocks noChangeAspect="1"/>
          </p:cNvPicPr>
          <p:nvPr/>
        </p:nvPicPr>
        <p:blipFill>
          <a:blip r:embed="rId5"/>
          <a:stretch>
            <a:fillRect/>
          </a:stretch>
        </p:blipFill>
        <p:spPr>
          <a:xfrm>
            <a:off x="1460040" y="348609"/>
            <a:ext cx="7442617" cy="6379386"/>
          </a:xfrm>
          <a:prstGeom prst="rect">
            <a:avLst/>
          </a:prstGeom>
        </p:spPr>
      </p:pic>
    </p:spTree>
    <p:extLst>
      <p:ext uri="{BB962C8B-B14F-4D97-AF65-F5344CB8AC3E}">
        <p14:creationId xmlns:p14="http://schemas.microsoft.com/office/powerpoint/2010/main" val="17888629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9B9B7E0B-FC10-A246-B05B-5A00C06C5D97}"/>
              </a:ext>
            </a:extLst>
          </p:cNvPr>
          <p:cNvPicPr>
            <a:picLocks noChangeAspect="1"/>
          </p:cNvPicPr>
          <p:nvPr/>
        </p:nvPicPr>
        <p:blipFill>
          <a:blip r:embed="rId3"/>
          <a:stretch>
            <a:fillRect/>
          </a:stretch>
        </p:blipFill>
        <p:spPr>
          <a:xfrm>
            <a:off x="7989006" y="5864395"/>
            <a:ext cx="977900" cy="863600"/>
          </a:xfrm>
          <a:prstGeom prst="rect">
            <a:avLst/>
          </a:prstGeom>
        </p:spPr>
      </p:pic>
      <p:pic>
        <p:nvPicPr>
          <p:cNvPr id="4" name="Bildobjekt 3">
            <a:extLst>
              <a:ext uri="{FF2B5EF4-FFF2-40B4-BE49-F238E27FC236}">
                <a16:creationId xmlns:a16="http://schemas.microsoft.com/office/drawing/2014/main" id="{0BECB212-03A7-474D-B70C-B83F61E4E1DE}"/>
              </a:ext>
            </a:extLst>
          </p:cNvPr>
          <p:cNvPicPr>
            <a:picLocks noChangeAspect="1"/>
          </p:cNvPicPr>
          <p:nvPr/>
        </p:nvPicPr>
        <p:blipFill>
          <a:blip r:embed="rId4"/>
          <a:stretch>
            <a:fillRect/>
          </a:stretch>
        </p:blipFill>
        <p:spPr>
          <a:xfrm>
            <a:off x="153811" y="6157541"/>
            <a:ext cx="1948039" cy="570454"/>
          </a:xfrm>
          <a:prstGeom prst="rect">
            <a:avLst/>
          </a:prstGeom>
        </p:spPr>
      </p:pic>
      <p:sp>
        <p:nvSpPr>
          <p:cNvPr id="7" name="textruta 6">
            <a:extLst>
              <a:ext uri="{FF2B5EF4-FFF2-40B4-BE49-F238E27FC236}">
                <a16:creationId xmlns:a16="http://schemas.microsoft.com/office/drawing/2014/main" id="{01A65017-4757-AB47-92F3-CEF2FC355918}"/>
              </a:ext>
            </a:extLst>
          </p:cNvPr>
          <p:cNvSpPr txBox="1"/>
          <p:nvPr/>
        </p:nvSpPr>
        <p:spPr>
          <a:xfrm>
            <a:off x="2751171" y="295422"/>
            <a:ext cx="3821046" cy="523220"/>
          </a:xfrm>
          <a:prstGeom prst="rect">
            <a:avLst/>
          </a:prstGeom>
          <a:noFill/>
        </p:spPr>
        <p:txBody>
          <a:bodyPr wrap="none" rtlCol="0">
            <a:spAutoFit/>
          </a:bodyPr>
          <a:lstStyle/>
          <a:p>
            <a:r>
              <a:rPr lang="sv-SE" sz="2800" b="1" dirty="0"/>
              <a:t>3D 18021800z </a:t>
            </a:r>
            <a:r>
              <a:rPr lang="sv-SE" sz="2800" b="1" dirty="0" err="1"/>
              <a:t>Method</a:t>
            </a:r>
            <a:r>
              <a:rPr lang="sv-SE" sz="2800" b="1" dirty="0"/>
              <a:t> 1</a:t>
            </a:r>
            <a:endParaRPr lang="sv-SE" sz="2800" dirty="0"/>
          </a:p>
        </p:txBody>
      </p:sp>
      <p:pic>
        <p:nvPicPr>
          <p:cNvPr id="6" name="Bildobjekt 5">
            <a:extLst>
              <a:ext uri="{FF2B5EF4-FFF2-40B4-BE49-F238E27FC236}">
                <a16:creationId xmlns:a16="http://schemas.microsoft.com/office/drawing/2014/main" id="{32023218-2DF0-0444-A4FC-0A7F1EDEB7C5}"/>
              </a:ext>
            </a:extLst>
          </p:cNvPr>
          <p:cNvPicPr>
            <a:picLocks noChangeAspect="1"/>
          </p:cNvPicPr>
          <p:nvPr/>
        </p:nvPicPr>
        <p:blipFill>
          <a:blip r:embed="rId5"/>
          <a:stretch>
            <a:fillRect/>
          </a:stretch>
        </p:blipFill>
        <p:spPr>
          <a:xfrm>
            <a:off x="77989" y="1629081"/>
            <a:ext cx="4412529" cy="2800767"/>
          </a:xfrm>
          <a:prstGeom prst="rect">
            <a:avLst/>
          </a:prstGeom>
        </p:spPr>
      </p:pic>
      <p:pic>
        <p:nvPicPr>
          <p:cNvPr id="11" name="Bildobjekt 10">
            <a:extLst>
              <a:ext uri="{FF2B5EF4-FFF2-40B4-BE49-F238E27FC236}">
                <a16:creationId xmlns:a16="http://schemas.microsoft.com/office/drawing/2014/main" id="{ACDEA0EA-6520-484F-96FB-AFD7980919D7}"/>
              </a:ext>
            </a:extLst>
          </p:cNvPr>
          <p:cNvPicPr>
            <a:picLocks noChangeAspect="1"/>
          </p:cNvPicPr>
          <p:nvPr/>
        </p:nvPicPr>
        <p:blipFill>
          <a:blip r:embed="rId6"/>
          <a:stretch>
            <a:fillRect/>
          </a:stretch>
        </p:blipFill>
        <p:spPr>
          <a:xfrm>
            <a:off x="2020369" y="4896786"/>
            <a:ext cx="5458992" cy="835560"/>
          </a:xfrm>
          <a:prstGeom prst="rect">
            <a:avLst/>
          </a:prstGeom>
        </p:spPr>
      </p:pic>
      <p:pic>
        <p:nvPicPr>
          <p:cNvPr id="23" name="Bildobjekt 22">
            <a:extLst>
              <a:ext uri="{FF2B5EF4-FFF2-40B4-BE49-F238E27FC236}">
                <a16:creationId xmlns:a16="http://schemas.microsoft.com/office/drawing/2014/main" id="{256CAABA-4A06-B843-9F97-6BA18FD468C9}"/>
              </a:ext>
            </a:extLst>
          </p:cNvPr>
          <p:cNvPicPr>
            <a:picLocks noChangeAspect="1"/>
          </p:cNvPicPr>
          <p:nvPr/>
        </p:nvPicPr>
        <p:blipFill>
          <a:blip r:embed="rId7"/>
          <a:stretch>
            <a:fillRect/>
          </a:stretch>
        </p:blipFill>
        <p:spPr>
          <a:xfrm>
            <a:off x="633743" y="4354716"/>
            <a:ext cx="3856775" cy="510611"/>
          </a:xfrm>
          <a:prstGeom prst="rect">
            <a:avLst/>
          </a:prstGeom>
        </p:spPr>
      </p:pic>
      <p:sp>
        <p:nvSpPr>
          <p:cNvPr id="24" name="Ellips 23">
            <a:extLst>
              <a:ext uri="{FF2B5EF4-FFF2-40B4-BE49-F238E27FC236}">
                <a16:creationId xmlns:a16="http://schemas.microsoft.com/office/drawing/2014/main" id="{0D27ED4D-B3FA-1C4D-BBDE-F8D3790D6EB2}"/>
              </a:ext>
            </a:extLst>
          </p:cNvPr>
          <p:cNvSpPr/>
          <p:nvPr/>
        </p:nvSpPr>
        <p:spPr>
          <a:xfrm>
            <a:off x="1744790" y="3863224"/>
            <a:ext cx="1006381" cy="516047"/>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Ellips 25">
            <a:extLst>
              <a:ext uri="{FF2B5EF4-FFF2-40B4-BE49-F238E27FC236}">
                <a16:creationId xmlns:a16="http://schemas.microsoft.com/office/drawing/2014/main" id="{779508D7-C15C-FD41-9642-7CEB887A542C}"/>
              </a:ext>
            </a:extLst>
          </p:cNvPr>
          <p:cNvSpPr/>
          <p:nvPr/>
        </p:nvSpPr>
        <p:spPr>
          <a:xfrm>
            <a:off x="1744790" y="2764780"/>
            <a:ext cx="1006381" cy="516047"/>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8" name="Bildobjekt 27">
            <a:extLst>
              <a:ext uri="{FF2B5EF4-FFF2-40B4-BE49-F238E27FC236}">
                <a16:creationId xmlns:a16="http://schemas.microsoft.com/office/drawing/2014/main" id="{1D8A3029-9B39-FF47-83A0-EC3DAB86FCEF}"/>
              </a:ext>
            </a:extLst>
          </p:cNvPr>
          <p:cNvPicPr>
            <a:picLocks noChangeAspect="1"/>
          </p:cNvPicPr>
          <p:nvPr/>
        </p:nvPicPr>
        <p:blipFill>
          <a:blip r:embed="rId8"/>
          <a:stretch>
            <a:fillRect/>
          </a:stretch>
        </p:blipFill>
        <p:spPr>
          <a:xfrm>
            <a:off x="4417972" y="1629081"/>
            <a:ext cx="4746836" cy="3251976"/>
          </a:xfrm>
          <a:prstGeom prst="rect">
            <a:avLst/>
          </a:prstGeom>
        </p:spPr>
      </p:pic>
      <p:sp>
        <p:nvSpPr>
          <p:cNvPr id="29" name="Ellips 28">
            <a:extLst>
              <a:ext uri="{FF2B5EF4-FFF2-40B4-BE49-F238E27FC236}">
                <a16:creationId xmlns:a16="http://schemas.microsoft.com/office/drawing/2014/main" id="{028B14F4-5437-AC4D-AC69-DF826B2C3CA2}"/>
              </a:ext>
            </a:extLst>
          </p:cNvPr>
          <p:cNvSpPr/>
          <p:nvPr/>
        </p:nvSpPr>
        <p:spPr>
          <a:xfrm>
            <a:off x="5821281" y="2645576"/>
            <a:ext cx="1458408" cy="967636"/>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5" name="Rak 4">
            <a:extLst>
              <a:ext uri="{FF2B5EF4-FFF2-40B4-BE49-F238E27FC236}">
                <a16:creationId xmlns:a16="http://schemas.microsoft.com/office/drawing/2014/main" id="{90E3C165-1C39-EA4B-A72A-95A5C50DAEC5}"/>
              </a:ext>
            </a:extLst>
          </p:cNvPr>
          <p:cNvCxnSpPr/>
          <p:nvPr/>
        </p:nvCxnSpPr>
        <p:spPr>
          <a:xfrm flipH="1">
            <a:off x="923636" y="3408218"/>
            <a:ext cx="153323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Rak 13">
            <a:extLst>
              <a:ext uri="{FF2B5EF4-FFF2-40B4-BE49-F238E27FC236}">
                <a16:creationId xmlns:a16="http://schemas.microsoft.com/office/drawing/2014/main" id="{D7B600A0-C4C8-CE4F-B5CF-CCFD1E72E4D5}"/>
              </a:ext>
            </a:extLst>
          </p:cNvPr>
          <p:cNvCxnSpPr/>
          <p:nvPr/>
        </p:nvCxnSpPr>
        <p:spPr>
          <a:xfrm flipH="1">
            <a:off x="923636" y="2978728"/>
            <a:ext cx="153323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ak 14">
            <a:extLst>
              <a:ext uri="{FF2B5EF4-FFF2-40B4-BE49-F238E27FC236}">
                <a16:creationId xmlns:a16="http://schemas.microsoft.com/office/drawing/2014/main" id="{9281DFCD-3286-DF44-BF89-CC52A81738B5}"/>
              </a:ext>
            </a:extLst>
          </p:cNvPr>
          <p:cNvCxnSpPr/>
          <p:nvPr/>
        </p:nvCxnSpPr>
        <p:spPr>
          <a:xfrm flipH="1">
            <a:off x="6434561" y="2764780"/>
            <a:ext cx="153323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k 15">
            <a:extLst>
              <a:ext uri="{FF2B5EF4-FFF2-40B4-BE49-F238E27FC236}">
                <a16:creationId xmlns:a16="http://schemas.microsoft.com/office/drawing/2014/main" id="{A04CC578-58FB-5444-8F3A-303F5434CF9D}"/>
              </a:ext>
            </a:extLst>
          </p:cNvPr>
          <p:cNvCxnSpPr/>
          <p:nvPr/>
        </p:nvCxnSpPr>
        <p:spPr>
          <a:xfrm flipH="1">
            <a:off x="6434561" y="2844800"/>
            <a:ext cx="153323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ak 16">
            <a:extLst>
              <a:ext uri="{FF2B5EF4-FFF2-40B4-BE49-F238E27FC236}">
                <a16:creationId xmlns:a16="http://schemas.microsoft.com/office/drawing/2014/main" id="{114D9A0A-29AD-564A-887C-9A79A23B949A}"/>
              </a:ext>
            </a:extLst>
          </p:cNvPr>
          <p:cNvCxnSpPr>
            <a:cxnSpLocks/>
          </p:cNvCxnSpPr>
          <p:nvPr/>
        </p:nvCxnSpPr>
        <p:spPr>
          <a:xfrm flipH="1">
            <a:off x="5043055" y="2769398"/>
            <a:ext cx="134308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Rak 17">
            <a:extLst>
              <a:ext uri="{FF2B5EF4-FFF2-40B4-BE49-F238E27FC236}">
                <a16:creationId xmlns:a16="http://schemas.microsoft.com/office/drawing/2014/main" id="{7DD4CED5-AF3D-B846-B2F5-9E8C84EEB1BB}"/>
              </a:ext>
            </a:extLst>
          </p:cNvPr>
          <p:cNvCxnSpPr>
            <a:cxnSpLocks/>
          </p:cNvCxnSpPr>
          <p:nvPr/>
        </p:nvCxnSpPr>
        <p:spPr>
          <a:xfrm flipH="1">
            <a:off x="5043055" y="3408218"/>
            <a:ext cx="1758394"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8997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9B9B7E0B-FC10-A246-B05B-5A00C06C5D97}"/>
              </a:ext>
            </a:extLst>
          </p:cNvPr>
          <p:cNvPicPr>
            <a:picLocks noChangeAspect="1"/>
          </p:cNvPicPr>
          <p:nvPr/>
        </p:nvPicPr>
        <p:blipFill>
          <a:blip r:embed="rId3"/>
          <a:stretch>
            <a:fillRect/>
          </a:stretch>
        </p:blipFill>
        <p:spPr>
          <a:xfrm>
            <a:off x="7989006" y="5864395"/>
            <a:ext cx="977900" cy="863600"/>
          </a:xfrm>
          <a:prstGeom prst="rect">
            <a:avLst/>
          </a:prstGeom>
        </p:spPr>
      </p:pic>
      <p:pic>
        <p:nvPicPr>
          <p:cNvPr id="4" name="Bildobjekt 3">
            <a:extLst>
              <a:ext uri="{FF2B5EF4-FFF2-40B4-BE49-F238E27FC236}">
                <a16:creationId xmlns:a16="http://schemas.microsoft.com/office/drawing/2014/main" id="{0BECB212-03A7-474D-B70C-B83F61E4E1DE}"/>
              </a:ext>
            </a:extLst>
          </p:cNvPr>
          <p:cNvPicPr>
            <a:picLocks noChangeAspect="1"/>
          </p:cNvPicPr>
          <p:nvPr/>
        </p:nvPicPr>
        <p:blipFill>
          <a:blip r:embed="rId4"/>
          <a:stretch>
            <a:fillRect/>
          </a:stretch>
        </p:blipFill>
        <p:spPr>
          <a:xfrm>
            <a:off x="153811" y="6157541"/>
            <a:ext cx="1948039" cy="570454"/>
          </a:xfrm>
          <a:prstGeom prst="rect">
            <a:avLst/>
          </a:prstGeom>
        </p:spPr>
      </p:pic>
      <p:sp>
        <p:nvSpPr>
          <p:cNvPr id="6" name="textruta 5">
            <a:extLst>
              <a:ext uri="{FF2B5EF4-FFF2-40B4-BE49-F238E27FC236}">
                <a16:creationId xmlns:a16="http://schemas.microsoft.com/office/drawing/2014/main" id="{6F7A14D6-10AE-EA43-897F-EAB6A92E9BF6}"/>
              </a:ext>
            </a:extLst>
          </p:cNvPr>
          <p:cNvSpPr txBox="1"/>
          <p:nvPr/>
        </p:nvSpPr>
        <p:spPr>
          <a:xfrm>
            <a:off x="2751171" y="295422"/>
            <a:ext cx="3902800" cy="523220"/>
          </a:xfrm>
          <a:prstGeom prst="rect">
            <a:avLst/>
          </a:prstGeom>
          <a:noFill/>
        </p:spPr>
        <p:txBody>
          <a:bodyPr wrap="none" rtlCol="0">
            <a:spAutoFit/>
          </a:bodyPr>
          <a:lstStyle/>
          <a:p>
            <a:r>
              <a:rPr lang="sv-SE" sz="2800" b="1" dirty="0"/>
              <a:t>3D 180218 00z </a:t>
            </a:r>
            <a:r>
              <a:rPr lang="sv-SE" sz="2800" b="1" dirty="0" err="1"/>
              <a:t>Method</a:t>
            </a:r>
            <a:r>
              <a:rPr lang="sv-SE" sz="2800" b="1" dirty="0"/>
              <a:t> 1</a:t>
            </a:r>
            <a:endParaRPr lang="sv-SE" sz="2800" dirty="0"/>
          </a:p>
        </p:txBody>
      </p:sp>
      <p:sp>
        <p:nvSpPr>
          <p:cNvPr id="7" name="textruta 6">
            <a:extLst>
              <a:ext uri="{FF2B5EF4-FFF2-40B4-BE49-F238E27FC236}">
                <a16:creationId xmlns:a16="http://schemas.microsoft.com/office/drawing/2014/main" id="{A262C639-CB39-B54F-803B-73996D5CCD9F}"/>
              </a:ext>
            </a:extLst>
          </p:cNvPr>
          <p:cNvSpPr txBox="1"/>
          <p:nvPr/>
        </p:nvSpPr>
        <p:spPr>
          <a:xfrm>
            <a:off x="7855988" y="2104964"/>
            <a:ext cx="877163" cy="523220"/>
          </a:xfrm>
          <a:prstGeom prst="rect">
            <a:avLst/>
          </a:prstGeom>
          <a:noFill/>
        </p:spPr>
        <p:txBody>
          <a:bodyPr wrap="none" rtlCol="0">
            <a:spAutoFit/>
          </a:bodyPr>
          <a:lstStyle/>
          <a:p>
            <a:r>
              <a:rPr lang="sv-SE" sz="2800" b="1" dirty="0"/>
              <a:t>WRF</a:t>
            </a:r>
          </a:p>
        </p:txBody>
      </p:sp>
      <p:sp>
        <p:nvSpPr>
          <p:cNvPr id="8" name="textruta 7">
            <a:extLst>
              <a:ext uri="{FF2B5EF4-FFF2-40B4-BE49-F238E27FC236}">
                <a16:creationId xmlns:a16="http://schemas.microsoft.com/office/drawing/2014/main" id="{079BF7D4-DD32-D749-A072-71233B3EAA7E}"/>
              </a:ext>
            </a:extLst>
          </p:cNvPr>
          <p:cNvSpPr txBox="1"/>
          <p:nvPr/>
        </p:nvSpPr>
        <p:spPr>
          <a:xfrm>
            <a:off x="7989006" y="4230969"/>
            <a:ext cx="611129" cy="523220"/>
          </a:xfrm>
          <a:prstGeom prst="rect">
            <a:avLst/>
          </a:prstGeom>
          <a:noFill/>
        </p:spPr>
        <p:txBody>
          <a:bodyPr wrap="none" rtlCol="0">
            <a:spAutoFit/>
          </a:bodyPr>
          <a:lstStyle/>
          <a:p>
            <a:r>
              <a:rPr lang="sv-SE" sz="2800" b="1" dirty="0"/>
              <a:t>IFS</a:t>
            </a:r>
          </a:p>
        </p:txBody>
      </p:sp>
      <p:pic>
        <p:nvPicPr>
          <p:cNvPr id="9" name="Bildobjekt 8">
            <a:extLst>
              <a:ext uri="{FF2B5EF4-FFF2-40B4-BE49-F238E27FC236}">
                <a16:creationId xmlns:a16="http://schemas.microsoft.com/office/drawing/2014/main" id="{5F94E5F3-2861-2B48-8B9C-52E066E25788}"/>
              </a:ext>
            </a:extLst>
          </p:cNvPr>
          <p:cNvPicPr>
            <a:picLocks noChangeAspect="1"/>
          </p:cNvPicPr>
          <p:nvPr/>
        </p:nvPicPr>
        <p:blipFill>
          <a:blip r:embed="rId5"/>
          <a:stretch>
            <a:fillRect/>
          </a:stretch>
        </p:blipFill>
        <p:spPr>
          <a:xfrm>
            <a:off x="698499" y="1340142"/>
            <a:ext cx="7060584" cy="4467845"/>
          </a:xfrm>
          <a:prstGeom prst="rect">
            <a:avLst/>
          </a:prstGeom>
        </p:spPr>
      </p:pic>
      <p:pic>
        <p:nvPicPr>
          <p:cNvPr id="11" name="Bildobjekt 10">
            <a:extLst>
              <a:ext uri="{FF2B5EF4-FFF2-40B4-BE49-F238E27FC236}">
                <a16:creationId xmlns:a16="http://schemas.microsoft.com/office/drawing/2014/main" id="{AC4909F0-437B-DA4A-A5FD-563E41478DE2}"/>
              </a:ext>
            </a:extLst>
          </p:cNvPr>
          <p:cNvPicPr>
            <a:picLocks noChangeAspect="1"/>
          </p:cNvPicPr>
          <p:nvPr/>
        </p:nvPicPr>
        <p:blipFill>
          <a:blip r:embed="rId6"/>
          <a:stretch>
            <a:fillRect/>
          </a:stretch>
        </p:blipFill>
        <p:spPr>
          <a:xfrm>
            <a:off x="1570883" y="990588"/>
            <a:ext cx="5945880" cy="392569"/>
          </a:xfrm>
          <a:prstGeom prst="rect">
            <a:avLst/>
          </a:prstGeom>
        </p:spPr>
      </p:pic>
      <p:sp>
        <p:nvSpPr>
          <p:cNvPr id="12" name="Rektangel 11">
            <a:extLst>
              <a:ext uri="{FF2B5EF4-FFF2-40B4-BE49-F238E27FC236}">
                <a16:creationId xmlns:a16="http://schemas.microsoft.com/office/drawing/2014/main" id="{CF252743-D7C1-904A-BC55-532EF5A6A8C3}"/>
              </a:ext>
            </a:extLst>
          </p:cNvPr>
          <p:cNvSpPr/>
          <p:nvPr/>
        </p:nvSpPr>
        <p:spPr>
          <a:xfrm>
            <a:off x="7516763" y="1091953"/>
            <a:ext cx="242320" cy="291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textruta 9">
            <a:extLst>
              <a:ext uri="{FF2B5EF4-FFF2-40B4-BE49-F238E27FC236}">
                <a16:creationId xmlns:a16="http://schemas.microsoft.com/office/drawing/2014/main" id="{99B29256-0FDB-5549-A67C-D90BB48409DF}"/>
              </a:ext>
            </a:extLst>
          </p:cNvPr>
          <p:cNvSpPr txBox="1"/>
          <p:nvPr/>
        </p:nvSpPr>
        <p:spPr>
          <a:xfrm>
            <a:off x="1384917" y="5772975"/>
            <a:ext cx="1990930" cy="523220"/>
          </a:xfrm>
          <a:prstGeom prst="rect">
            <a:avLst/>
          </a:prstGeom>
          <a:noFill/>
        </p:spPr>
        <p:txBody>
          <a:bodyPr wrap="none" rtlCol="0">
            <a:spAutoFit/>
          </a:bodyPr>
          <a:lstStyle/>
          <a:p>
            <a:r>
              <a:rPr lang="sv-SE" sz="2800" b="1" dirty="0"/>
              <a:t>Cloud </a:t>
            </a:r>
            <a:r>
              <a:rPr lang="sv-SE" sz="2800" b="1" dirty="0" err="1"/>
              <a:t>water</a:t>
            </a:r>
            <a:endParaRPr lang="sv-SE" sz="2800" b="1" dirty="0"/>
          </a:p>
        </p:txBody>
      </p:sp>
      <p:sp>
        <p:nvSpPr>
          <p:cNvPr id="13" name="textruta 12">
            <a:extLst>
              <a:ext uri="{FF2B5EF4-FFF2-40B4-BE49-F238E27FC236}">
                <a16:creationId xmlns:a16="http://schemas.microsoft.com/office/drawing/2014/main" id="{7D91CB12-E471-C049-8D52-86C0B2974C92}"/>
              </a:ext>
            </a:extLst>
          </p:cNvPr>
          <p:cNvSpPr txBox="1"/>
          <p:nvPr/>
        </p:nvSpPr>
        <p:spPr>
          <a:xfrm>
            <a:off x="3772618" y="5772975"/>
            <a:ext cx="1542410" cy="523220"/>
          </a:xfrm>
          <a:prstGeom prst="rect">
            <a:avLst/>
          </a:prstGeom>
          <a:noFill/>
        </p:spPr>
        <p:txBody>
          <a:bodyPr wrap="none" rtlCol="0">
            <a:spAutoFit/>
          </a:bodyPr>
          <a:lstStyle/>
          <a:p>
            <a:r>
              <a:rPr lang="sv-SE" sz="2800" b="1" dirty="0"/>
              <a:t>Cloud </a:t>
            </a:r>
            <a:r>
              <a:rPr lang="sv-SE" sz="2800" b="1" dirty="0" err="1"/>
              <a:t>ice</a:t>
            </a:r>
            <a:endParaRPr lang="sv-SE" sz="2800" b="1" dirty="0"/>
          </a:p>
        </p:txBody>
      </p:sp>
      <p:sp>
        <p:nvSpPr>
          <p:cNvPr id="14" name="textruta 13">
            <a:extLst>
              <a:ext uri="{FF2B5EF4-FFF2-40B4-BE49-F238E27FC236}">
                <a16:creationId xmlns:a16="http://schemas.microsoft.com/office/drawing/2014/main" id="{859D4B83-CDD7-174A-9933-3611535B7123}"/>
              </a:ext>
            </a:extLst>
          </p:cNvPr>
          <p:cNvSpPr txBox="1"/>
          <p:nvPr/>
        </p:nvSpPr>
        <p:spPr>
          <a:xfrm>
            <a:off x="5590919" y="5780005"/>
            <a:ext cx="2283126" cy="523220"/>
          </a:xfrm>
          <a:prstGeom prst="rect">
            <a:avLst/>
          </a:prstGeom>
          <a:noFill/>
        </p:spPr>
        <p:txBody>
          <a:bodyPr wrap="none" rtlCol="0">
            <a:spAutoFit/>
          </a:bodyPr>
          <a:lstStyle/>
          <a:p>
            <a:r>
              <a:rPr lang="sv-SE" sz="2800" b="1" dirty="0"/>
              <a:t>Cloud </a:t>
            </a:r>
            <a:r>
              <a:rPr lang="sv-SE" sz="2800" b="1" dirty="0" err="1"/>
              <a:t>fraction</a:t>
            </a:r>
            <a:endParaRPr lang="sv-SE" sz="2800" b="1" dirty="0"/>
          </a:p>
        </p:txBody>
      </p:sp>
    </p:spTree>
    <p:extLst>
      <p:ext uri="{BB962C8B-B14F-4D97-AF65-F5344CB8AC3E}">
        <p14:creationId xmlns:p14="http://schemas.microsoft.com/office/powerpoint/2010/main" val="2820169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2D10C7F6-9CBA-8646-A0FD-A6E254AA07DC}"/>
              </a:ext>
            </a:extLst>
          </p:cNvPr>
          <p:cNvPicPr>
            <a:picLocks noChangeAspect="1"/>
          </p:cNvPicPr>
          <p:nvPr/>
        </p:nvPicPr>
        <p:blipFill>
          <a:blip r:embed="rId3"/>
          <a:stretch>
            <a:fillRect/>
          </a:stretch>
        </p:blipFill>
        <p:spPr>
          <a:xfrm>
            <a:off x="2031819" y="-1"/>
            <a:ext cx="5080360" cy="6724891"/>
          </a:xfrm>
          <a:prstGeom prst="rect">
            <a:avLst/>
          </a:prstGeom>
        </p:spPr>
      </p:pic>
      <p:sp>
        <p:nvSpPr>
          <p:cNvPr id="4" name="Rektangel 3">
            <a:extLst>
              <a:ext uri="{FF2B5EF4-FFF2-40B4-BE49-F238E27FC236}">
                <a16:creationId xmlns:a16="http://schemas.microsoft.com/office/drawing/2014/main" id="{A3EF791A-CD01-ED40-A66D-FCC9C92F8A82}"/>
              </a:ext>
            </a:extLst>
          </p:cNvPr>
          <p:cNvSpPr/>
          <p:nvPr/>
        </p:nvSpPr>
        <p:spPr>
          <a:xfrm>
            <a:off x="2031819" y="133109"/>
            <a:ext cx="5080360" cy="65917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2609351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9B9B7E0B-FC10-A246-B05B-5A00C06C5D97}"/>
              </a:ext>
            </a:extLst>
          </p:cNvPr>
          <p:cNvPicPr>
            <a:picLocks noChangeAspect="1"/>
          </p:cNvPicPr>
          <p:nvPr/>
        </p:nvPicPr>
        <p:blipFill>
          <a:blip r:embed="rId3"/>
          <a:stretch>
            <a:fillRect/>
          </a:stretch>
        </p:blipFill>
        <p:spPr>
          <a:xfrm>
            <a:off x="7989006" y="5864395"/>
            <a:ext cx="977900" cy="863600"/>
          </a:xfrm>
          <a:prstGeom prst="rect">
            <a:avLst/>
          </a:prstGeom>
        </p:spPr>
      </p:pic>
      <p:pic>
        <p:nvPicPr>
          <p:cNvPr id="4" name="Bildobjekt 3">
            <a:extLst>
              <a:ext uri="{FF2B5EF4-FFF2-40B4-BE49-F238E27FC236}">
                <a16:creationId xmlns:a16="http://schemas.microsoft.com/office/drawing/2014/main" id="{0BECB212-03A7-474D-B70C-B83F61E4E1DE}"/>
              </a:ext>
            </a:extLst>
          </p:cNvPr>
          <p:cNvPicPr>
            <a:picLocks noChangeAspect="1"/>
          </p:cNvPicPr>
          <p:nvPr/>
        </p:nvPicPr>
        <p:blipFill>
          <a:blip r:embed="rId4"/>
          <a:stretch>
            <a:fillRect/>
          </a:stretch>
        </p:blipFill>
        <p:spPr>
          <a:xfrm>
            <a:off x="153811" y="6157541"/>
            <a:ext cx="1948039" cy="570454"/>
          </a:xfrm>
          <a:prstGeom prst="rect">
            <a:avLst/>
          </a:prstGeom>
        </p:spPr>
      </p:pic>
      <p:pic>
        <p:nvPicPr>
          <p:cNvPr id="5" name="Bildobjekt 4">
            <a:extLst>
              <a:ext uri="{FF2B5EF4-FFF2-40B4-BE49-F238E27FC236}">
                <a16:creationId xmlns:a16="http://schemas.microsoft.com/office/drawing/2014/main" id="{52FDCC27-4FA6-D74C-8BF3-19A79E1FD79B}"/>
              </a:ext>
            </a:extLst>
          </p:cNvPr>
          <p:cNvPicPr>
            <a:picLocks noChangeAspect="1"/>
          </p:cNvPicPr>
          <p:nvPr/>
        </p:nvPicPr>
        <p:blipFill>
          <a:blip r:embed="rId5"/>
          <a:stretch>
            <a:fillRect/>
          </a:stretch>
        </p:blipFill>
        <p:spPr>
          <a:xfrm>
            <a:off x="1261408" y="2573522"/>
            <a:ext cx="6727598" cy="2971356"/>
          </a:xfrm>
          <a:prstGeom prst="rect">
            <a:avLst/>
          </a:prstGeom>
        </p:spPr>
      </p:pic>
      <p:sp>
        <p:nvSpPr>
          <p:cNvPr id="6" name="textruta 5">
            <a:extLst>
              <a:ext uri="{FF2B5EF4-FFF2-40B4-BE49-F238E27FC236}">
                <a16:creationId xmlns:a16="http://schemas.microsoft.com/office/drawing/2014/main" id="{A2322261-47C5-564E-A8DA-4710487BDA11}"/>
              </a:ext>
            </a:extLst>
          </p:cNvPr>
          <p:cNvSpPr txBox="1"/>
          <p:nvPr/>
        </p:nvSpPr>
        <p:spPr>
          <a:xfrm>
            <a:off x="2434856" y="784191"/>
            <a:ext cx="4698915" cy="646331"/>
          </a:xfrm>
          <a:prstGeom prst="rect">
            <a:avLst/>
          </a:prstGeom>
          <a:noFill/>
        </p:spPr>
        <p:txBody>
          <a:bodyPr wrap="none" rtlCol="0">
            <a:spAutoFit/>
          </a:bodyPr>
          <a:lstStyle/>
          <a:p>
            <a:r>
              <a:rPr lang="sv-SE" b="1" dirty="0"/>
              <a:t>Observations vs WRF for Sodankylä </a:t>
            </a:r>
            <a:r>
              <a:rPr lang="sv-SE" b="1" dirty="0" err="1"/>
              <a:t>every</a:t>
            </a:r>
            <a:r>
              <a:rPr lang="sv-SE" b="1" dirty="0"/>
              <a:t> </a:t>
            </a:r>
            <a:r>
              <a:rPr lang="sv-SE" b="1" dirty="0" err="1"/>
              <a:t>hour</a:t>
            </a:r>
            <a:r>
              <a:rPr lang="sv-SE" b="1" dirty="0"/>
              <a:t> </a:t>
            </a:r>
          </a:p>
          <a:p>
            <a:r>
              <a:rPr lang="sv-SE" b="1" dirty="0"/>
              <a:t>For 24 </a:t>
            </a:r>
            <a:r>
              <a:rPr lang="sv-SE" b="1" dirty="0" err="1"/>
              <a:t>hour</a:t>
            </a:r>
            <a:r>
              <a:rPr lang="sv-SE" b="1" dirty="0"/>
              <a:t> simulations </a:t>
            </a:r>
            <a:r>
              <a:rPr lang="sv-SE" b="1" dirty="0" err="1"/>
              <a:t>started</a:t>
            </a:r>
            <a:r>
              <a:rPr lang="sv-SE" b="1" dirty="0"/>
              <a:t> at 180218 00z</a:t>
            </a:r>
          </a:p>
        </p:txBody>
      </p:sp>
      <p:pic>
        <p:nvPicPr>
          <p:cNvPr id="7" name="Bildobjekt 6">
            <a:extLst>
              <a:ext uri="{FF2B5EF4-FFF2-40B4-BE49-F238E27FC236}">
                <a16:creationId xmlns:a16="http://schemas.microsoft.com/office/drawing/2014/main" id="{048BD5DD-3EA6-2B4F-8145-26F474FE5EA6}"/>
              </a:ext>
            </a:extLst>
          </p:cNvPr>
          <p:cNvPicPr>
            <a:picLocks noChangeAspect="1"/>
          </p:cNvPicPr>
          <p:nvPr/>
        </p:nvPicPr>
        <p:blipFill>
          <a:blip r:embed="rId6"/>
          <a:stretch>
            <a:fillRect/>
          </a:stretch>
        </p:blipFill>
        <p:spPr>
          <a:xfrm>
            <a:off x="7285043" y="295093"/>
            <a:ext cx="1681863" cy="1583996"/>
          </a:xfrm>
          <a:prstGeom prst="rect">
            <a:avLst/>
          </a:prstGeom>
        </p:spPr>
      </p:pic>
      <p:sp>
        <p:nvSpPr>
          <p:cNvPr id="3" name="textruta 2">
            <a:extLst>
              <a:ext uri="{FF2B5EF4-FFF2-40B4-BE49-F238E27FC236}">
                <a16:creationId xmlns:a16="http://schemas.microsoft.com/office/drawing/2014/main" id="{1785AA28-4744-274A-877F-DC4562319F58}"/>
              </a:ext>
            </a:extLst>
          </p:cNvPr>
          <p:cNvSpPr txBox="1"/>
          <p:nvPr/>
        </p:nvSpPr>
        <p:spPr>
          <a:xfrm>
            <a:off x="2434856" y="2254005"/>
            <a:ext cx="1702197" cy="369332"/>
          </a:xfrm>
          <a:prstGeom prst="rect">
            <a:avLst/>
          </a:prstGeom>
          <a:noFill/>
        </p:spPr>
        <p:txBody>
          <a:bodyPr wrap="none" rtlCol="0">
            <a:spAutoFit/>
          </a:bodyPr>
          <a:lstStyle/>
          <a:p>
            <a:r>
              <a:rPr lang="sv-SE" b="1" dirty="0"/>
              <a:t>No </a:t>
            </a:r>
            <a:r>
              <a:rPr lang="sv-SE" b="1" dirty="0" err="1"/>
              <a:t>Initialisation</a:t>
            </a:r>
            <a:endParaRPr lang="sv-SE" b="1" dirty="0"/>
          </a:p>
        </p:txBody>
      </p:sp>
      <p:sp>
        <p:nvSpPr>
          <p:cNvPr id="9" name="textruta 8">
            <a:extLst>
              <a:ext uri="{FF2B5EF4-FFF2-40B4-BE49-F238E27FC236}">
                <a16:creationId xmlns:a16="http://schemas.microsoft.com/office/drawing/2014/main" id="{68E2E17F-D9B1-9643-B09D-4AE3C0B8E1C7}"/>
              </a:ext>
            </a:extLst>
          </p:cNvPr>
          <p:cNvSpPr txBox="1"/>
          <p:nvPr/>
        </p:nvSpPr>
        <p:spPr>
          <a:xfrm>
            <a:off x="5267220" y="2254005"/>
            <a:ext cx="1373581" cy="369332"/>
          </a:xfrm>
          <a:prstGeom prst="rect">
            <a:avLst/>
          </a:prstGeom>
          <a:noFill/>
        </p:spPr>
        <p:txBody>
          <a:bodyPr wrap="none" rtlCol="0">
            <a:spAutoFit/>
          </a:bodyPr>
          <a:lstStyle/>
          <a:p>
            <a:r>
              <a:rPr lang="sv-SE" b="1" dirty="0" err="1"/>
              <a:t>Initialisation</a:t>
            </a:r>
            <a:endParaRPr lang="sv-SE" b="1" dirty="0"/>
          </a:p>
        </p:txBody>
      </p:sp>
    </p:spTree>
    <p:extLst>
      <p:ext uri="{BB962C8B-B14F-4D97-AF65-F5344CB8AC3E}">
        <p14:creationId xmlns:p14="http://schemas.microsoft.com/office/powerpoint/2010/main" val="25251777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9B9B7E0B-FC10-A246-B05B-5A00C06C5D97}"/>
              </a:ext>
            </a:extLst>
          </p:cNvPr>
          <p:cNvPicPr>
            <a:picLocks noChangeAspect="1"/>
          </p:cNvPicPr>
          <p:nvPr/>
        </p:nvPicPr>
        <p:blipFill>
          <a:blip r:embed="rId3"/>
          <a:stretch>
            <a:fillRect/>
          </a:stretch>
        </p:blipFill>
        <p:spPr>
          <a:xfrm>
            <a:off x="7989006" y="5864395"/>
            <a:ext cx="977900" cy="863600"/>
          </a:xfrm>
          <a:prstGeom prst="rect">
            <a:avLst/>
          </a:prstGeom>
        </p:spPr>
      </p:pic>
      <p:pic>
        <p:nvPicPr>
          <p:cNvPr id="4" name="Bildobjekt 3">
            <a:extLst>
              <a:ext uri="{FF2B5EF4-FFF2-40B4-BE49-F238E27FC236}">
                <a16:creationId xmlns:a16="http://schemas.microsoft.com/office/drawing/2014/main" id="{0BECB212-03A7-474D-B70C-B83F61E4E1DE}"/>
              </a:ext>
            </a:extLst>
          </p:cNvPr>
          <p:cNvPicPr>
            <a:picLocks noChangeAspect="1"/>
          </p:cNvPicPr>
          <p:nvPr/>
        </p:nvPicPr>
        <p:blipFill>
          <a:blip r:embed="rId4"/>
          <a:stretch>
            <a:fillRect/>
          </a:stretch>
        </p:blipFill>
        <p:spPr>
          <a:xfrm>
            <a:off x="153811" y="6157541"/>
            <a:ext cx="1948039" cy="570454"/>
          </a:xfrm>
          <a:prstGeom prst="rect">
            <a:avLst/>
          </a:prstGeom>
        </p:spPr>
      </p:pic>
      <p:pic>
        <p:nvPicPr>
          <p:cNvPr id="5" name="Bildobjekt 4">
            <a:extLst>
              <a:ext uri="{FF2B5EF4-FFF2-40B4-BE49-F238E27FC236}">
                <a16:creationId xmlns:a16="http://schemas.microsoft.com/office/drawing/2014/main" id="{84A6ED06-5B6E-6947-A87D-8C042B507B72}"/>
              </a:ext>
            </a:extLst>
          </p:cNvPr>
          <p:cNvPicPr>
            <a:picLocks noChangeAspect="1"/>
          </p:cNvPicPr>
          <p:nvPr/>
        </p:nvPicPr>
        <p:blipFill>
          <a:blip r:embed="rId5"/>
          <a:stretch>
            <a:fillRect/>
          </a:stretch>
        </p:blipFill>
        <p:spPr>
          <a:xfrm>
            <a:off x="336845" y="948365"/>
            <a:ext cx="4692355" cy="3759900"/>
          </a:xfrm>
          <a:prstGeom prst="rect">
            <a:avLst/>
          </a:prstGeom>
        </p:spPr>
      </p:pic>
      <p:pic>
        <p:nvPicPr>
          <p:cNvPr id="7" name="Bildobjekt 6">
            <a:extLst>
              <a:ext uri="{FF2B5EF4-FFF2-40B4-BE49-F238E27FC236}">
                <a16:creationId xmlns:a16="http://schemas.microsoft.com/office/drawing/2014/main" id="{9E38DD04-841B-DE42-A2E5-3248E4D02047}"/>
              </a:ext>
            </a:extLst>
          </p:cNvPr>
          <p:cNvPicPr/>
          <p:nvPr/>
        </p:nvPicPr>
        <p:blipFill>
          <a:blip r:embed="rId6">
            <a:extLst>
              <a:ext uri="{28A0092B-C50C-407E-A947-70E740481C1C}">
                <a14:useLocalDpi xmlns:a14="http://schemas.microsoft.com/office/drawing/2010/main" val="0"/>
              </a:ext>
            </a:extLst>
          </a:blip>
          <a:stretch>
            <a:fillRect/>
          </a:stretch>
        </p:blipFill>
        <p:spPr>
          <a:xfrm>
            <a:off x="5326911" y="1084630"/>
            <a:ext cx="2764465" cy="3623635"/>
          </a:xfrm>
          <a:prstGeom prst="rect">
            <a:avLst/>
          </a:prstGeom>
        </p:spPr>
      </p:pic>
      <p:sp>
        <p:nvSpPr>
          <p:cNvPr id="8" name="textruta 7">
            <a:extLst>
              <a:ext uri="{FF2B5EF4-FFF2-40B4-BE49-F238E27FC236}">
                <a16:creationId xmlns:a16="http://schemas.microsoft.com/office/drawing/2014/main" id="{5FB45021-5975-324D-804F-634DE5E564E1}"/>
              </a:ext>
            </a:extLst>
          </p:cNvPr>
          <p:cNvSpPr txBox="1"/>
          <p:nvPr/>
        </p:nvSpPr>
        <p:spPr>
          <a:xfrm>
            <a:off x="795357" y="625199"/>
            <a:ext cx="3775329" cy="646331"/>
          </a:xfrm>
          <a:prstGeom prst="rect">
            <a:avLst/>
          </a:prstGeom>
          <a:noFill/>
        </p:spPr>
        <p:txBody>
          <a:bodyPr wrap="none" rtlCol="0">
            <a:spAutoFit/>
          </a:bodyPr>
          <a:lstStyle/>
          <a:p>
            <a:r>
              <a:rPr lang="sv-SE" b="1" dirty="0" err="1"/>
              <a:t>Reference</a:t>
            </a:r>
            <a:r>
              <a:rPr lang="sv-SE" b="1" dirty="0"/>
              <a:t> vs </a:t>
            </a:r>
            <a:r>
              <a:rPr lang="sv-SE" b="1" dirty="0" err="1"/>
              <a:t>initialisation</a:t>
            </a:r>
            <a:r>
              <a:rPr lang="sv-SE" b="1" dirty="0"/>
              <a:t> (</a:t>
            </a:r>
            <a:r>
              <a:rPr lang="sv-SE" b="1" dirty="0" err="1"/>
              <a:t>Method</a:t>
            </a:r>
            <a:r>
              <a:rPr lang="sv-SE" b="1" dirty="0"/>
              <a:t> 2)</a:t>
            </a:r>
          </a:p>
          <a:p>
            <a:r>
              <a:rPr lang="sv-SE" b="1" dirty="0"/>
              <a:t>                18021800z + 06</a:t>
            </a:r>
          </a:p>
        </p:txBody>
      </p:sp>
    </p:spTree>
    <p:extLst>
      <p:ext uri="{BB962C8B-B14F-4D97-AF65-F5344CB8AC3E}">
        <p14:creationId xmlns:p14="http://schemas.microsoft.com/office/powerpoint/2010/main" val="22543823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9B9B7E0B-FC10-A246-B05B-5A00C06C5D97}"/>
              </a:ext>
            </a:extLst>
          </p:cNvPr>
          <p:cNvPicPr>
            <a:picLocks noChangeAspect="1"/>
          </p:cNvPicPr>
          <p:nvPr/>
        </p:nvPicPr>
        <p:blipFill>
          <a:blip r:embed="rId3"/>
          <a:stretch>
            <a:fillRect/>
          </a:stretch>
        </p:blipFill>
        <p:spPr>
          <a:xfrm>
            <a:off x="7989006" y="5864395"/>
            <a:ext cx="977900" cy="863600"/>
          </a:xfrm>
          <a:prstGeom prst="rect">
            <a:avLst/>
          </a:prstGeom>
        </p:spPr>
      </p:pic>
      <p:pic>
        <p:nvPicPr>
          <p:cNvPr id="4" name="Bildobjekt 3">
            <a:extLst>
              <a:ext uri="{FF2B5EF4-FFF2-40B4-BE49-F238E27FC236}">
                <a16:creationId xmlns:a16="http://schemas.microsoft.com/office/drawing/2014/main" id="{0BECB212-03A7-474D-B70C-B83F61E4E1DE}"/>
              </a:ext>
            </a:extLst>
          </p:cNvPr>
          <p:cNvPicPr>
            <a:picLocks noChangeAspect="1"/>
          </p:cNvPicPr>
          <p:nvPr/>
        </p:nvPicPr>
        <p:blipFill>
          <a:blip r:embed="rId4"/>
          <a:stretch>
            <a:fillRect/>
          </a:stretch>
        </p:blipFill>
        <p:spPr>
          <a:xfrm>
            <a:off x="153811" y="6157541"/>
            <a:ext cx="1948039" cy="570454"/>
          </a:xfrm>
          <a:prstGeom prst="rect">
            <a:avLst/>
          </a:prstGeom>
        </p:spPr>
      </p:pic>
      <p:pic>
        <p:nvPicPr>
          <p:cNvPr id="5" name="Bildobjekt 4">
            <a:extLst>
              <a:ext uri="{FF2B5EF4-FFF2-40B4-BE49-F238E27FC236}">
                <a16:creationId xmlns:a16="http://schemas.microsoft.com/office/drawing/2014/main" id="{A808F27D-DD24-6543-9D82-AA891C09CDCC}"/>
              </a:ext>
            </a:extLst>
          </p:cNvPr>
          <p:cNvPicPr>
            <a:picLocks noChangeAspect="1"/>
          </p:cNvPicPr>
          <p:nvPr/>
        </p:nvPicPr>
        <p:blipFill>
          <a:blip r:embed="rId5"/>
          <a:stretch>
            <a:fillRect/>
          </a:stretch>
        </p:blipFill>
        <p:spPr>
          <a:xfrm>
            <a:off x="0" y="1050804"/>
            <a:ext cx="9144000" cy="3325091"/>
          </a:xfrm>
          <a:prstGeom prst="rect">
            <a:avLst/>
          </a:prstGeom>
        </p:spPr>
      </p:pic>
      <p:sp>
        <p:nvSpPr>
          <p:cNvPr id="7" name="Rektangel 6">
            <a:extLst>
              <a:ext uri="{FF2B5EF4-FFF2-40B4-BE49-F238E27FC236}">
                <a16:creationId xmlns:a16="http://schemas.microsoft.com/office/drawing/2014/main" id="{73337889-937F-2440-8DBC-3DB60EBA64B4}"/>
              </a:ext>
            </a:extLst>
          </p:cNvPr>
          <p:cNvSpPr/>
          <p:nvPr/>
        </p:nvSpPr>
        <p:spPr>
          <a:xfrm>
            <a:off x="2647226" y="539701"/>
            <a:ext cx="4753994" cy="523220"/>
          </a:xfrm>
          <a:prstGeom prst="rect">
            <a:avLst/>
          </a:prstGeom>
        </p:spPr>
        <p:txBody>
          <a:bodyPr wrap="none">
            <a:spAutoFit/>
          </a:bodyPr>
          <a:lstStyle/>
          <a:p>
            <a:r>
              <a:rPr lang="sv-SE" sz="2800" b="1" dirty="0"/>
              <a:t>3D 180218 00z +03 (</a:t>
            </a:r>
            <a:r>
              <a:rPr lang="sv-SE" sz="2800" b="1" dirty="0" err="1"/>
              <a:t>Method</a:t>
            </a:r>
            <a:r>
              <a:rPr lang="sv-SE" sz="2800" b="1" dirty="0"/>
              <a:t> 2)</a:t>
            </a:r>
            <a:endParaRPr lang="sv-SE" sz="2800" dirty="0"/>
          </a:p>
        </p:txBody>
      </p:sp>
      <p:sp>
        <p:nvSpPr>
          <p:cNvPr id="8" name="textruta 7">
            <a:extLst>
              <a:ext uri="{FF2B5EF4-FFF2-40B4-BE49-F238E27FC236}">
                <a16:creationId xmlns:a16="http://schemas.microsoft.com/office/drawing/2014/main" id="{B6C0D565-F857-2B42-9793-9905C7E186AF}"/>
              </a:ext>
            </a:extLst>
          </p:cNvPr>
          <p:cNvSpPr txBox="1"/>
          <p:nvPr/>
        </p:nvSpPr>
        <p:spPr>
          <a:xfrm>
            <a:off x="0" y="4665795"/>
            <a:ext cx="8966906" cy="307777"/>
          </a:xfrm>
          <a:prstGeom prst="rect">
            <a:avLst/>
          </a:prstGeom>
          <a:noFill/>
        </p:spPr>
        <p:txBody>
          <a:bodyPr wrap="square" rtlCol="0">
            <a:spAutoFit/>
          </a:bodyPr>
          <a:lstStyle/>
          <a:p>
            <a:r>
              <a:rPr lang="sv-SE" sz="1400" dirty="0"/>
              <a:t>  </a:t>
            </a:r>
            <a:r>
              <a:rPr lang="sv-SE" sz="1400" b="1" dirty="0"/>
              <a:t>Ref + Xu and </a:t>
            </a:r>
            <a:r>
              <a:rPr lang="sv-SE" sz="1400" b="1" dirty="0" err="1"/>
              <a:t>randall</a:t>
            </a:r>
            <a:r>
              <a:rPr lang="sv-SE" sz="1400" b="1" dirty="0"/>
              <a:t>              Ref +  </a:t>
            </a:r>
            <a:r>
              <a:rPr lang="sv-SE" sz="1400" b="1" dirty="0" err="1"/>
              <a:t>changed</a:t>
            </a:r>
            <a:r>
              <a:rPr lang="sv-SE" sz="1400" b="1" dirty="0"/>
              <a:t> </a:t>
            </a:r>
            <a:r>
              <a:rPr lang="sv-SE" sz="1400" b="1" dirty="0" err="1"/>
              <a:t>diagnostic</a:t>
            </a:r>
            <a:r>
              <a:rPr lang="sv-SE" sz="1400" b="1" dirty="0"/>
              <a:t>             CLW + Xu and Randall           CLW + </a:t>
            </a:r>
            <a:r>
              <a:rPr lang="sv-SE" sz="1400" b="1" dirty="0" err="1"/>
              <a:t>changed</a:t>
            </a:r>
            <a:r>
              <a:rPr lang="sv-SE" sz="1400" b="1" dirty="0"/>
              <a:t> </a:t>
            </a:r>
            <a:r>
              <a:rPr lang="sv-SE" sz="1400" b="1" dirty="0" err="1"/>
              <a:t>diagnostic</a:t>
            </a:r>
            <a:r>
              <a:rPr lang="sv-SE" sz="1400" b="1" dirty="0"/>
              <a:t>                  </a:t>
            </a:r>
          </a:p>
        </p:txBody>
      </p:sp>
      <p:sp>
        <p:nvSpPr>
          <p:cNvPr id="3" name="textruta 2">
            <a:extLst>
              <a:ext uri="{FF2B5EF4-FFF2-40B4-BE49-F238E27FC236}">
                <a16:creationId xmlns:a16="http://schemas.microsoft.com/office/drawing/2014/main" id="{34CD9070-A6F7-F240-9276-A8E68F4FE5DA}"/>
              </a:ext>
            </a:extLst>
          </p:cNvPr>
          <p:cNvSpPr txBox="1"/>
          <p:nvPr/>
        </p:nvSpPr>
        <p:spPr>
          <a:xfrm>
            <a:off x="153811" y="4151513"/>
            <a:ext cx="1654107" cy="369332"/>
          </a:xfrm>
          <a:prstGeom prst="rect">
            <a:avLst/>
          </a:prstGeom>
          <a:noFill/>
        </p:spPr>
        <p:txBody>
          <a:bodyPr wrap="none" rtlCol="0">
            <a:spAutoFit/>
          </a:bodyPr>
          <a:lstStyle/>
          <a:p>
            <a:r>
              <a:rPr lang="sv-SE" dirty="0"/>
              <a:t>No </a:t>
            </a:r>
            <a:r>
              <a:rPr lang="sv-SE" dirty="0" err="1"/>
              <a:t>initialisation</a:t>
            </a:r>
            <a:endParaRPr lang="sv-SE" dirty="0"/>
          </a:p>
        </p:txBody>
      </p:sp>
      <p:sp>
        <p:nvSpPr>
          <p:cNvPr id="9" name="textruta 8">
            <a:extLst>
              <a:ext uri="{FF2B5EF4-FFF2-40B4-BE49-F238E27FC236}">
                <a16:creationId xmlns:a16="http://schemas.microsoft.com/office/drawing/2014/main" id="{BD55635C-3EE0-7648-BE7B-A9ABDD9751D9}"/>
              </a:ext>
            </a:extLst>
          </p:cNvPr>
          <p:cNvSpPr txBox="1"/>
          <p:nvPr/>
        </p:nvSpPr>
        <p:spPr>
          <a:xfrm>
            <a:off x="2263599" y="4151513"/>
            <a:ext cx="1654107" cy="369332"/>
          </a:xfrm>
          <a:prstGeom prst="rect">
            <a:avLst/>
          </a:prstGeom>
          <a:noFill/>
        </p:spPr>
        <p:txBody>
          <a:bodyPr wrap="none" rtlCol="0">
            <a:spAutoFit/>
          </a:bodyPr>
          <a:lstStyle/>
          <a:p>
            <a:r>
              <a:rPr lang="sv-SE" dirty="0"/>
              <a:t>No </a:t>
            </a:r>
            <a:r>
              <a:rPr lang="sv-SE" dirty="0" err="1"/>
              <a:t>initialisation</a:t>
            </a:r>
            <a:endParaRPr lang="sv-SE" dirty="0"/>
          </a:p>
        </p:txBody>
      </p:sp>
      <p:sp>
        <p:nvSpPr>
          <p:cNvPr id="10" name="textruta 9">
            <a:extLst>
              <a:ext uri="{FF2B5EF4-FFF2-40B4-BE49-F238E27FC236}">
                <a16:creationId xmlns:a16="http://schemas.microsoft.com/office/drawing/2014/main" id="{65FAACD0-10C4-264D-9995-6405E97B525E}"/>
              </a:ext>
            </a:extLst>
          </p:cNvPr>
          <p:cNvSpPr txBox="1"/>
          <p:nvPr/>
        </p:nvSpPr>
        <p:spPr>
          <a:xfrm>
            <a:off x="6653897" y="4167577"/>
            <a:ext cx="1335109" cy="369332"/>
          </a:xfrm>
          <a:prstGeom prst="rect">
            <a:avLst/>
          </a:prstGeom>
          <a:noFill/>
        </p:spPr>
        <p:txBody>
          <a:bodyPr wrap="none" rtlCol="0">
            <a:spAutoFit/>
          </a:bodyPr>
          <a:lstStyle/>
          <a:p>
            <a:r>
              <a:rPr lang="sv-SE" dirty="0" err="1"/>
              <a:t>Initialisation</a:t>
            </a:r>
            <a:endParaRPr lang="sv-SE" dirty="0"/>
          </a:p>
        </p:txBody>
      </p:sp>
      <p:sp>
        <p:nvSpPr>
          <p:cNvPr id="11" name="textruta 10">
            <a:extLst>
              <a:ext uri="{FF2B5EF4-FFF2-40B4-BE49-F238E27FC236}">
                <a16:creationId xmlns:a16="http://schemas.microsoft.com/office/drawing/2014/main" id="{E814026B-989C-DA45-AF0A-F578AEB69E70}"/>
              </a:ext>
            </a:extLst>
          </p:cNvPr>
          <p:cNvSpPr txBox="1"/>
          <p:nvPr/>
        </p:nvSpPr>
        <p:spPr>
          <a:xfrm>
            <a:off x="4483453" y="4167577"/>
            <a:ext cx="1440907" cy="369332"/>
          </a:xfrm>
          <a:prstGeom prst="rect">
            <a:avLst/>
          </a:prstGeom>
          <a:noFill/>
        </p:spPr>
        <p:txBody>
          <a:bodyPr wrap="none" rtlCol="0">
            <a:spAutoFit/>
          </a:bodyPr>
          <a:lstStyle/>
          <a:p>
            <a:r>
              <a:rPr lang="sv-SE" dirty="0"/>
              <a:t>  </a:t>
            </a:r>
            <a:r>
              <a:rPr lang="sv-SE" dirty="0" err="1"/>
              <a:t>Initialisation</a:t>
            </a:r>
            <a:endParaRPr lang="sv-SE" dirty="0"/>
          </a:p>
        </p:txBody>
      </p:sp>
    </p:spTree>
    <p:extLst>
      <p:ext uri="{BB962C8B-B14F-4D97-AF65-F5344CB8AC3E}">
        <p14:creationId xmlns:p14="http://schemas.microsoft.com/office/powerpoint/2010/main" val="1139914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9B9B7E0B-FC10-A246-B05B-5A00C06C5D97}"/>
              </a:ext>
            </a:extLst>
          </p:cNvPr>
          <p:cNvPicPr>
            <a:picLocks noChangeAspect="1"/>
          </p:cNvPicPr>
          <p:nvPr/>
        </p:nvPicPr>
        <p:blipFill>
          <a:blip r:embed="rId3"/>
          <a:stretch>
            <a:fillRect/>
          </a:stretch>
        </p:blipFill>
        <p:spPr>
          <a:xfrm>
            <a:off x="7989006" y="5864395"/>
            <a:ext cx="977900" cy="863600"/>
          </a:xfrm>
          <a:prstGeom prst="rect">
            <a:avLst/>
          </a:prstGeom>
        </p:spPr>
      </p:pic>
      <p:pic>
        <p:nvPicPr>
          <p:cNvPr id="4" name="Bildobjekt 3">
            <a:extLst>
              <a:ext uri="{FF2B5EF4-FFF2-40B4-BE49-F238E27FC236}">
                <a16:creationId xmlns:a16="http://schemas.microsoft.com/office/drawing/2014/main" id="{0BECB212-03A7-474D-B70C-B83F61E4E1DE}"/>
              </a:ext>
            </a:extLst>
          </p:cNvPr>
          <p:cNvPicPr>
            <a:picLocks noChangeAspect="1"/>
          </p:cNvPicPr>
          <p:nvPr/>
        </p:nvPicPr>
        <p:blipFill>
          <a:blip r:embed="rId4"/>
          <a:stretch>
            <a:fillRect/>
          </a:stretch>
        </p:blipFill>
        <p:spPr>
          <a:xfrm>
            <a:off x="153811" y="6157541"/>
            <a:ext cx="1948039" cy="570454"/>
          </a:xfrm>
          <a:prstGeom prst="rect">
            <a:avLst/>
          </a:prstGeom>
        </p:spPr>
      </p:pic>
      <p:pic>
        <p:nvPicPr>
          <p:cNvPr id="5" name="Bildobjekt 4">
            <a:extLst>
              <a:ext uri="{FF2B5EF4-FFF2-40B4-BE49-F238E27FC236}">
                <a16:creationId xmlns:a16="http://schemas.microsoft.com/office/drawing/2014/main" id="{0C3B0BE3-9222-AF4F-87F9-33D86A187F3E}"/>
              </a:ext>
            </a:extLst>
          </p:cNvPr>
          <p:cNvPicPr>
            <a:picLocks noChangeAspect="1"/>
          </p:cNvPicPr>
          <p:nvPr/>
        </p:nvPicPr>
        <p:blipFill>
          <a:blip r:embed="rId5"/>
          <a:stretch>
            <a:fillRect/>
          </a:stretch>
        </p:blipFill>
        <p:spPr>
          <a:xfrm>
            <a:off x="568715" y="1507326"/>
            <a:ext cx="7909241" cy="2344775"/>
          </a:xfrm>
          <a:prstGeom prst="rect">
            <a:avLst/>
          </a:prstGeom>
        </p:spPr>
      </p:pic>
      <p:sp>
        <p:nvSpPr>
          <p:cNvPr id="7" name="textruta 6">
            <a:extLst>
              <a:ext uri="{FF2B5EF4-FFF2-40B4-BE49-F238E27FC236}">
                <a16:creationId xmlns:a16="http://schemas.microsoft.com/office/drawing/2014/main" id="{7BFA2EFA-68FE-CC45-8EDA-A6EB07F2D00E}"/>
              </a:ext>
            </a:extLst>
          </p:cNvPr>
          <p:cNvSpPr txBox="1"/>
          <p:nvPr/>
        </p:nvSpPr>
        <p:spPr>
          <a:xfrm>
            <a:off x="1877011" y="202226"/>
            <a:ext cx="5736635" cy="1200329"/>
          </a:xfrm>
          <a:prstGeom prst="rect">
            <a:avLst/>
          </a:prstGeom>
          <a:noFill/>
        </p:spPr>
        <p:txBody>
          <a:bodyPr wrap="none" rtlCol="0">
            <a:spAutoFit/>
          </a:bodyPr>
          <a:lstStyle/>
          <a:p>
            <a:r>
              <a:rPr lang="sv-SE" sz="2400" b="1" dirty="0" err="1"/>
              <a:t>Reference</a:t>
            </a:r>
            <a:r>
              <a:rPr lang="sv-SE" sz="2400" b="1" dirty="0"/>
              <a:t> vs </a:t>
            </a:r>
            <a:r>
              <a:rPr lang="sv-SE" sz="2400" b="1" dirty="0" err="1"/>
              <a:t>initialisation</a:t>
            </a:r>
            <a:r>
              <a:rPr lang="sv-SE" sz="2400" b="1" dirty="0"/>
              <a:t>(</a:t>
            </a:r>
            <a:r>
              <a:rPr lang="sv-SE" sz="2400" b="1" dirty="0" err="1"/>
              <a:t>Method</a:t>
            </a:r>
            <a:r>
              <a:rPr lang="sv-SE" sz="2400" b="1" dirty="0"/>
              <a:t> 2) </a:t>
            </a:r>
            <a:r>
              <a:rPr lang="sv-SE" sz="2400" b="1" dirty="0" err="1"/>
              <a:t>cases</a:t>
            </a:r>
            <a:r>
              <a:rPr lang="sv-SE" sz="2400" b="1" dirty="0"/>
              <a:t> </a:t>
            </a:r>
          </a:p>
          <a:p>
            <a:r>
              <a:rPr lang="sv-SE" sz="2400" b="1" dirty="0"/>
              <a:t>    for </a:t>
            </a:r>
            <a:r>
              <a:rPr lang="sv-SE" sz="1100" b="1" dirty="0"/>
              <a:t> </a:t>
            </a:r>
            <a:r>
              <a:rPr lang="sv-SE" sz="2400" b="1" dirty="0" err="1"/>
              <a:t>four</a:t>
            </a:r>
            <a:r>
              <a:rPr lang="sv-SE" sz="2400" b="1" dirty="0"/>
              <a:t> 6 </a:t>
            </a:r>
            <a:r>
              <a:rPr lang="sv-SE" sz="2400" b="1" dirty="0" err="1"/>
              <a:t>hour</a:t>
            </a:r>
            <a:r>
              <a:rPr lang="sv-SE" sz="2400" b="1" dirty="0"/>
              <a:t> simulations </a:t>
            </a:r>
            <a:r>
              <a:rPr lang="sv-SE" sz="2400" b="1" dirty="0" err="1"/>
              <a:t>started</a:t>
            </a:r>
            <a:r>
              <a:rPr lang="sv-SE" sz="2400" b="1" dirty="0"/>
              <a:t> 00z </a:t>
            </a:r>
          </a:p>
          <a:p>
            <a:endParaRPr lang="sv-SE" sz="2400" b="1" dirty="0"/>
          </a:p>
        </p:txBody>
      </p:sp>
      <p:sp>
        <p:nvSpPr>
          <p:cNvPr id="8" name="textruta 7">
            <a:extLst>
              <a:ext uri="{FF2B5EF4-FFF2-40B4-BE49-F238E27FC236}">
                <a16:creationId xmlns:a16="http://schemas.microsoft.com/office/drawing/2014/main" id="{00A50151-4ABD-C24D-9606-CE4217610D34}"/>
              </a:ext>
            </a:extLst>
          </p:cNvPr>
          <p:cNvSpPr txBox="1"/>
          <p:nvPr/>
        </p:nvSpPr>
        <p:spPr>
          <a:xfrm>
            <a:off x="1647973" y="1246314"/>
            <a:ext cx="811248" cy="369332"/>
          </a:xfrm>
          <a:prstGeom prst="rect">
            <a:avLst/>
          </a:prstGeom>
          <a:noFill/>
        </p:spPr>
        <p:txBody>
          <a:bodyPr wrap="none" rtlCol="0">
            <a:spAutoFit/>
          </a:bodyPr>
          <a:lstStyle/>
          <a:p>
            <a:r>
              <a:rPr lang="sv-SE" b="1" dirty="0"/>
              <a:t>18 Feb</a:t>
            </a:r>
          </a:p>
        </p:txBody>
      </p:sp>
      <p:sp>
        <p:nvSpPr>
          <p:cNvPr id="9" name="textruta 8">
            <a:extLst>
              <a:ext uri="{FF2B5EF4-FFF2-40B4-BE49-F238E27FC236}">
                <a16:creationId xmlns:a16="http://schemas.microsoft.com/office/drawing/2014/main" id="{5CE25C39-7161-A64A-BC88-27CB8D560C3A}"/>
              </a:ext>
            </a:extLst>
          </p:cNvPr>
          <p:cNvSpPr txBox="1"/>
          <p:nvPr/>
        </p:nvSpPr>
        <p:spPr>
          <a:xfrm>
            <a:off x="3259471" y="1281120"/>
            <a:ext cx="811248" cy="369332"/>
          </a:xfrm>
          <a:prstGeom prst="rect">
            <a:avLst/>
          </a:prstGeom>
          <a:noFill/>
        </p:spPr>
        <p:txBody>
          <a:bodyPr wrap="none" rtlCol="0">
            <a:spAutoFit/>
          </a:bodyPr>
          <a:lstStyle/>
          <a:p>
            <a:r>
              <a:rPr lang="sv-SE" b="1" dirty="0"/>
              <a:t>20 Feb</a:t>
            </a:r>
          </a:p>
        </p:txBody>
      </p:sp>
      <p:sp>
        <p:nvSpPr>
          <p:cNvPr id="10" name="textruta 9">
            <a:extLst>
              <a:ext uri="{FF2B5EF4-FFF2-40B4-BE49-F238E27FC236}">
                <a16:creationId xmlns:a16="http://schemas.microsoft.com/office/drawing/2014/main" id="{6BEC6EF6-A0D0-C642-AA4B-2A314CF32BC9}"/>
              </a:ext>
            </a:extLst>
          </p:cNvPr>
          <p:cNvSpPr txBox="1"/>
          <p:nvPr/>
        </p:nvSpPr>
        <p:spPr>
          <a:xfrm>
            <a:off x="5030934" y="1290442"/>
            <a:ext cx="811248" cy="369332"/>
          </a:xfrm>
          <a:prstGeom prst="rect">
            <a:avLst/>
          </a:prstGeom>
          <a:noFill/>
        </p:spPr>
        <p:txBody>
          <a:bodyPr wrap="none" rtlCol="0">
            <a:spAutoFit/>
          </a:bodyPr>
          <a:lstStyle/>
          <a:p>
            <a:r>
              <a:rPr lang="sv-SE" b="1" dirty="0"/>
              <a:t>26 Feb</a:t>
            </a:r>
          </a:p>
        </p:txBody>
      </p:sp>
      <p:sp>
        <p:nvSpPr>
          <p:cNvPr id="11" name="textruta 10">
            <a:extLst>
              <a:ext uri="{FF2B5EF4-FFF2-40B4-BE49-F238E27FC236}">
                <a16:creationId xmlns:a16="http://schemas.microsoft.com/office/drawing/2014/main" id="{465C3C24-A514-B241-8C1D-251E0762AA8A}"/>
              </a:ext>
            </a:extLst>
          </p:cNvPr>
          <p:cNvSpPr txBox="1"/>
          <p:nvPr/>
        </p:nvSpPr>
        <p:spPr>
          <a:xfrm>
            <a:off x="6802398" y="1290442"/>
            <a:ext cx="811248" cy="369332"/>
          </a:xfrm>
          <a:prstGeom prst="rect">
            <a:avLst/>
          </a:prstGeom>
          <a:noFill/>
        </p:spPr>
        <p:txBody>
          <a:bodyPr wrap="none" rtlCol="0">
            <a:spAutoFit/>
          </a:bodyPr>
          <a:lstStyle/>
          <a:p>
            <a:r>
              <a:rPr lang="sv-SE" b="1" dirty="0"/>
              <a:t>27 Feb</a:t>
            </a:r>
          </a:p>
        </p:txBody>
      </p:sp>
      <p:pic>
        <p:nvPicPr>
          <p:cNvPr id="14" name="Bildobjekt 13">
            <a:extLst>
              <a:ext uri="{FF2B5EF4-FFF2-40B4-BE49-F238E27FC236}">
                <a16:creationId xmlns:a16="http://schemas.microsoft.com/office/drawing/2014/main" id="{5053F4E0-5DCE-EB46-94B9-BC052B44E2D2}"/>
              </a:ext>
            </a:extLst>
          </p:cNvPr>
          <p:cNvPicPr>
            <a:picLocks noChangeAspect="1"/>
          </p:cNvPicPr>
          <p:nvPr/>
        </p:nvPicPr>
        <p:blipFill>
          <a:blip r:embed="rId6"/>
          <a:stretch>
            <a:fillRect/>
          </a:stretch>
        </p:blipFill>
        <p:spPr>
          <a:xfrm>
            <a:off x="1033550" y="3768495"/>
            <a:ext cx="1557250" cy="2474403"/>
          </a:xfrm>
          <a:prstGeom prst="rect">
            <a:avLst/>
          </a:prstGeom>
        </p:spPr>
      </p:pic>
      <p:pic>
        <p:nvPicPr>
          <p:cNvPr id="16" name="Bildobjekt 15">
            <a:extLst>
              <a:ext uri="{FF2B5EF4-FFF2-40B4-BE49-F238E27FC236}">
                <a16:creationId xmlns:a16="http://schemas.microsoft.com/office/drawing/2014/main" id="{EA979680-6B50-FE45-8F89-968A3B4D357F}"/>
              </a:ext>
            </a:extLst>
          </p:cNvPr>
          <p:cNvPicPr>
            <a:picLocks noChangeAspect="1"/>
          </p:cNvPicPr>
          <p:nvPr/>
        </p:nvPicPr>
        <p:blipFill>
          <a:blip r:embed="rId7"/>
          <a:stretch>
            <a:fillRect/>
          </a:stretch>
        </p:blipFill>
        <p:spPr>
          <a:xfrm>
            <a:off x="6419391" y="3759743"/>
            <a:ext cx="1600906" cy="2474403"/>
          </a:xfrm>
          <a:prstGeom prst="rect">
            <a:avLst/>
          </a:prstGeom>
        </p:spPr>
      </p:pic>
      <p:pic>
        <p:nvPicPr>
          <p:cNvPr id="18" name="Bildobjekt 17">
            <a:extLst>
              <a:ext uri="{FF2B5EF4-FFF2-40B4-BE49-F238E27FC236}">
                <a16:creationId xmlns:a16="http://schemas.microsoft.com/office/drawing/2014/main" id="{D3840AD1-4CE0-A54A-9BED-45C7B4DAB2E7}"/>
              </a:ext>
            </a:extLst>
          </p:cNvPr>
          <p:cNvPicPr>
            <a:picLocks noChangeAspect="1"/>
          </p:cNvPicPr>
          <p:nvPr/>
        </p:nvPicPr>
        <p:blipFill>
          <a:blip r:embed="rId8"/>
          <a:stretch>
            <a:fillRect/>
          </a:stretch>
        </p:blipFill>
        <p:spPr>
          <a:xfrm>
            <a:off x="2781103" y="3768496"/>
            <a:ext cx="1600907" cy="2474402"/>
          </a:xfrm>
          <a:prstGeom prst="rect">
            <a:avLst/>
          </a:prstGeom>
        </p:spPr>
      </p:pic>
      <p:pic>
        <p:nvPicPr>
          <p:cNvPr id="20" name="Bildobjekt 19">
            <a:extLst>
              <a:ext uri="{FF2B5EF4-FFF2-40B4-BE49-F238E27FC236}">
                <a16:creationId xmlns:a16="http://schemas.microsoft.com/office/drawing/2014/main" id="{6F3E1E15-D2B4-BD42-BFB9-CEA0630B689D}"/>
              </a:ext>
            </a:extLst>
          </p:cNvPr>
          <p:cNvPicPr>
            <a:picLocks noChangeAspect="1"/>
          </p:cNvPicPr>
          <p:nvPr/>
        </p:nvPicPr>
        <p:blipFill>
          <a:blip r:embed="rId9"/>
          <a:stretch>
            <a:fillRect/>
          </a:stretch>
        </p:blipFill>
        <p:spPr>
          <a:xfrm>
            <a:off x="4628181" y="3759743"/>
            <a:ext cx="1600907" cy="2483155"/>
          </a:xfrm>
          <a:prstGeom prst="rect">
            <a:avLst/>
          </a:prstGeom>
        </p:spPr>
      </p:pic>
      <p:pic>
        <p:nvPicPr>
          <p:cNvPr id="15" name="Bildobjekt 14">
            <a:extLst>
              <a:ext uri="{FF2B5EF4-FFF2-40B4-BE49-F238E27FC236}">
                <a16:creationId xmlns:a16="http://schemas.microsoft.com/office/drawing/2014/main" id="{3E88D250-E2BB-A94E-A4B6-FD71C917A0DA}"/>
              </a:ext>
            </a:extLst>
          </p:cNvPr>
          <p:cNvPicPr>
            <a:picLocks noChangeAspect="1"/>
          </p:cNvPicPr>
          <p:nvPr/>
        </p:nvPicPr>
        <p:blipFill>
          <a:blip r:embed="rId10"/>
          <a:stretch>
            <a:fillRect/>
          </a:stretch>
        </p:blipFill>
        <p:spPr>
          <a:xfrm>
            <a:off x="6419391" y="986909"/>
            <a:ext cx="377070" cy="784497"/>
          </a:xfrm>
          <a:prstGeom prst="rect">
            <a:avLst/>
          </a:prstGeom>
        </p:spPr>
      </p:pic>
      <p:pic>
        <p:nvPicPr>
          <p:cNvPr id="17" name="Bildobjekt 16">
            <a:extLst>
              <a:ext uri="{FF2B5EF4-FFF2-40B4-BE49-F238E27FC236}">
                <a16:creationId xmlns:a16="http://schemas.microsoft.com/office/drawing/2014/main" id="{95356314-BB85-AB4F-B620-E5F10C816FB8}"/>
              </a:ext>
            </a:extLst>
          </p:cNvPr>
          <p:cNvPicPr>
            <a:picLocks noChangeAspect="1"/>
          </p:cNvPicPr>
          <p:nvPr/>
        </p:nvPicPr>
        <p:blipFill>
          <a:blip r:embed="rId10"/>
          <a:stretch>
            <a:fillRect/>
          </a:stretch>
        </p:blipFill>
        <p:spPr>
          <a:xfrm>
            <a:off x="2942214" y="1001495"/>
            <a:ext cx="370059" cy="769911"/>
          </a:xfrm>
          <a:prstGeom prst="rect">
            <a:avLst/>
          </a:prstGeom>
        </p:spPr>
      </p:pic>
      <p:pic>
        <p:nvPicPr>
          <p:cNvPr id="19" name="Bildobjekt 18">
            <a:extLst>
              <a:ext uri="{FF2B5EF4-FFF2-40B4-BE49-F238E27FC236}">
                <a16:creationId xmlns:a16="http://schemas.microsoft.com/office/drawing/2014/main" id="{CBD74DBD-61D9-F84D-968B-073016816237}"/>
              </a:ext>
            </a:extLst>
          </p:cNvPr>
          <p:cNvPicPr>
            <a:picLocks noChangeAspect="1"/>
          </p:cNvPicPr>
          <p:nvPr/>
        </p:nvPicPr>
        <p:blipFill>
          <a:blip r:embed="rId10"/>
          <a:stretch>
            <a:fillRect/>
          </a:stretch>
        </p:blipFill>
        <p:spPr>
          <a:xfrm>
            <a:off x="4745328" y="1000670"/>
            <a:ext cx="362438" cy="754055"/>
          </a:xfrm>
          <a:prstGeom prst="rect">
            <a:avLst/>
          </a:prstGeom>
        </p:spPr>
      </p:pic>
      <p:pic>
        <p:nvPicPr>
          <p:cNvPr id="21" name="Bildobjekt 20">
            <a:extLst>
              <a:ext uri="{FF2B5EF4-FFF2-40B4-BE49-F238E27FC236}">
                <a16:creationId xmlns:a16="http://schemas.microsoft.com/office/drawing/2014/main" id="{04256338-C3BC-1A48-83DB-2C4E018C52AD}"/>
              </a:ext>
            </a:extLst>
          </p:cNvPr>
          <p:cNvPicPr>
            <a:picLocks noChangeAspect="1"/>
          </p:cNvPicPr>
          <p:nvPr/>
        </p:nvPicPr>
        <p:blipFill>
          <a:blip r:embed="rId11"/>
          <a:stretch>
            <a:fillRect/>
          </a:stretch>
        </p:blipFill>
        <p:spPr>
          <a:xfrm>
            <a:off x="826298" y="945591"/>
            <a:ext cx="849776" cy="800328"/>
          </a:xfrm>
          <a:prstGeom prst="rect">
            <a:avLst/>
          </a:prstGeom>
        </p:spPr>
      </p:pic>
      <p:sp>
        <p:nvSpPr>
          <p:cNvPr id="3" name="textruta 2">
            <a:extLst>
              <a:ext uri="{FF2B5EF4-FFF2-40B4-BE49-F238E27FC236}">
                <a16:creationId xmlns:a16="http://schemas.microsoft.com/office/drawing/2014/main" id="{C5C63AD1-8286-7847-9CF9-A165D5067CDC}"/>
              </a:ext>
            </a:extLst>
          </p:cNvPr>
          <p:cNvSpPr txBox="1"/>
          <p:nvPr/>
        </p:nvSpPr>
        <p:spPr>
          <a:xfrm>
            <a:off x="2733521" y="6327885"/>
            <a:ext cx="1645002" cy="400110"/>
          </a:xfrm>
          <a:prstGeom prst="rect">
            <a:avLst/>
          </a:prstGeom>
          <a:noFill/>
        </p:spPr>
        <p:txBody>
          <a:bodyPr wrap="none" rtlCol="0">
            <a:spAutoFit/>
          </a:bodyPr>
          <a:lstStyle/>
          <a:p>
            <a:r>
              <a:rPr lang="sv-SE" sz="1000" dirty="0" err="1"/>
              <a:t>Low</a:t>
            </a:r>
            <a:r>
              <a:rPr lang="sv-SE" sz="1000" dirty="0"/>
              <a:t> </a:t>
            </a:r>
            <a:r>
              <a:rPr lang="sv-SE" sz="1000" dirty="0" err="1"/>
              <a:t>artificial</a:t>
            </a:r>
            <a:r>
              <a:rPr lang="sv-SE" sz="1000" dirty="0"/>
              <a:t> </a:t>
            </a:r>
            <a:r>
              <a:rPr lang="sv-SE" sz="1000" dirty="0" err="1"/>
              <a:t>St</a:t>
            </a:r>
            <a:r>
              <a:rPr lang="sv-SE" sz="1000" dirty="0"/>
              <a:t> </a:t>
            </a:r>
            <a:r>
              <a:rPr lang="sv-SE" sz="1000" dirty="0" err="1"/>
              <a:t>clouds</a:t>
            </a:r>
            <a:r>
              <a:rPr lang="sv-SE" sz="1000" dirty="0"/>
              <a:t> in IFS</a:t>
            </a:r>
          </a:p>
          <a:p>
            <a:r>
              <a:rPr lang="sv-SE" sz="1000" dirty="0"/>
              <a:t>from the </a:t>
            </a:r>
            <a:r>
              <a:rPr lang="sv-SE" sz="1000" dirty="0" err="1"/>
              <a:t>beginning</a:t>
            </a:r>
            <a:r>
              <a:rPr lang="sv-SE" sz="1000" dirty="0"/>
              <a:t>. No </a:t>
            </a:r>
            <a:r>
              <a:rPr lang="sv-SE" sz="1000" dirty="0" err="1"/>
              <a:t>Sc</a:t>
            </a:r>
            <a:r>
              <a:rPr lang="sv-SE" sz="1000" dirty="0"/>
              <a:t>.</a:t>
            </a:r>
          </a:p>
        </p:txBody>
      </p:sp>
      <p:sp>
        <p:nvSpPr>
          <p:cNvPr id="6" name="Rektangel 5">
            <a:extLst>
              <a:ext uri="{FF2B5EF4-FFF2-40B4-BE49-F238E27FC236}">
                <a16:creationId xmlns:a16="http://schemas.microsoft.com/office/drawing/2014/main" id="{400D3371-2B90-B34D-AF6F-2C94655A4DF8}"/>
              </a:ext>
            </a:extLst>
          </p:cNvPr>
          <p:cNvSpPr/>
          <p:nvPr/>
        </p:nvSpPr>
        <p:spPr>
          <a:xfrm>
            <a:off x="6362770" y="6351980"/>
            <a:ext cx="1617751" cy="246221"/>
          </a:xfrm>
          <a:prstGeom prst="rect">
            <a:avLst/>
          </a:prstGeom>
        </p:spPr>
        <p:txBody>
          <a:bodyPr wrap="none">
            <a:spAutoFit/>
          </a:bodyPr>
          <a:lstStyle/>
          <a:p>
            <a:r>
              <a:rPr lang="sv-SE" sz="1000" dirty="0"/>
              <a:t>No </a:t>
            </a:r>
            <a:r>
              <a:rPr lang="sv-SE" sz="1000" dirty="0" err="1"/>
              <a:t>clouds</a:t>
            </a:r>
            <a:r>
              <a:rPr lang="sv-SE" sz="1000" dirty="0"/>
              <a:t> in IFS to transfer.</a:t>
            </a:r>
          </a:p>
        </p:txBody>
      </p:sp>
      <p:sp>
        <p:nvSpPr>
          <p:cNvPr id="12" name="textruta 11">
            <a:extLst>
              <a:ext uri="{FF2B5EF4-FFF2-40B4-BE49-F238E27FC236}">
                <a16:creationId xmlns:a16="http://schemas.microsoft.com/office/drawing/2014/main" id="{18E82639-12B5-C24D-AA83-E3071BBF41A1}"/>
              </a:ext>
            </a:extLst>
          </p:cNvPr>
          <p:cNvSpPr txBox="1"/>
          <p:nvPr/>
        </p:nvSpPr>
        <p:spPr>
          <a:xfrm>
            <a:off x="4526542" y="6309065"/>
            <a:ext cx="1827744" cy="400110"/>
          </a:xfrm>
          <a:prstGeom prst="rect">
            <a:avLst/>
          </a:prstGeom>
          <a:noFill/>
        </p:spPr>
        <p:txBody>
          <a:bodyPr wrap="none" rtlCol="0">
            <a:spAutoFit/>
          </a:bodyPr>
          <a:lstStyle/>
          <a:p>
            <a:r>
              <a:rPr lang="sv-SE" sz="1000" dirty="0"/>
              <a:t>IFS has </a:t>
            </a:r>
            <a:r>
              <a:rPr lang="sv-SE" sz="1000" dirty="0" err="1"/>
              <a:t>Sc</a:t>
            </a:r>
            <a:r>
              <a:rPr lang="sv-SE" sz="1000" dirty="0"/>
              <a:t> </a:t>
            </a:r>
            <a:r>
              <a:rPr lang="sv-SE" sz="1000" dirty="0" err="1"/>
              <a:t>but</a:t>
            </a:r>
            <a:r>
              <a:rPr lang="sv-SE" sz="1000" dirty="0"/>
              <a:t> small </a:t>
            </a:r>
            <a:r>
              <a:rPr lang="sv-SE" sz="1000" dirty="0" err="1"/>
              <a:t>amounts</a:t>
            </a:r>
            <a:endParaRPr lang="sv-SE" sz="1000" dirty="0"/>
          </a:p>
          <a:p>
            <a:r>
              <a:rPr lang="sv-SE" sz="1000" dirty="0" err="1"/>
              <a:t>that</a:t>
            </a:r>
            <a:r>
              <a:rPr lang="sv-SE" sz="1000" dirty="0"/>
              <a:t> </a:t>
            </a:r>
            <a:r>
              <a:rPr lang="sv-SE" sz="1000" dirty="0" err="1"/>
              <a:t>dissolves</a:t>
            </a:r>
            <a:r>
              <a:rPr lang="sv-SE" sz="1000" dirty="0"/>
              <a:t> and </a:t>
            </a:r>
            <a:r>
              <a:rPr lang="sv-SE" sz="1000" dirty="0" err="1"/>
              <a:t>low</a:t>
            </a:r>
            <a:r>
              <a:rPr lang="sv-SE" sz="1000" dirty="0"/>
              <a:t> </a:t>
            </a:r>
            <a:r>
              <a:rPr lang="sv-SE" sz="1000" dirty="0" err="1"/>
              <a:t>St</a:t>
            </a:r>
            <a:r>
              <a:rPr lang="sv-SE" sz="1000" dirty="0"/>
              <a:t> forms.</a:t>
            </a:r>
          </a:p>
        </p:txBody>
      </p:sp>
    </p:spTree>
    <p:extLst>
      <p:ext uri="{BB962C8B-B14F-4D97-AF65-F5344CB8AC3E}">
        <p14:creationId xmlns:p14="http://schemas.microsoft.com/office/powerpoint/2010/main" val="38503005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9B9B7E0B-FC10-A246-B05B-5A00C06C5D97}"/>
              </a:ext>
            </a:extLst>
          </p:cNvPr>
          <p:cNvPicPr>
            <a:picLocks noChangeAspect="1"/>
          </p:cNvPicPr>
          <p:nvPr/>
        </p:nvPicPr>
        <p:blipFill>
          <a:blip r:embed="rId3"/>
          <a:stretch>
            <a:fillRect/>
          </a:stretch>
        </p:blipFill>
        <p:spPr>
          <a:xfrm>
            <a:off x="7989006" y="5864395"/>
            <a:ext cx="977900" cy="863600"/>
          </a:xfrm>
          <a:prstGeom prst="rect">
            <a:avLst/>
          </a:prstGeom>
        </p:spPr>
      </p:pic>
      <p:pic>
        <p:nvPicPr>
          <p:cNvPr id="4" name="Bildobjekt 3">
            <a:extLst>
              <a:ext uri="{FF2B5EF4-FFF2-40B4-BE49-F238E27FC236}">
                <a16:creationId xmlns:a16="http://schemas.microsoft.com/office/drawing/2014/main" id="{0BECB212-03A7-474D-B70C-B83F61E4E1DE}"/>
              </a:ext>
            </a:extLst>
          </p:cNvPr>
          <p:cNvPicPr>
            <a:picLocks noChangeAspect="1"/>
          </p:cNvPicPr>
          <p:nvPr/>
        </p:nvPicPr>
        <p:blipFill>
          <a:blip r:embed="rId4"/>
          <a:stretch>
            <a:fillRect/>
          </a:stretch>
        </p:blipFill>
        <p:spPr>
          <a:xfrm>
            <a:off x="153811" y="6157541"/>
            <a:ext cx="1948039" cy="570454"/>
          </a:xfrm>
          <a:prstGeom prst="rect">
            <a:avLst/>
          </a:prstGeom>
        </p:spPr>
      </p:pic>
      <p:sp>
        <p:nvSpPr>
          <p:cNvPr id="10" name="Rektangel 9">
            <a:extLst>
              <a:ext uri="{FF2B5EF4-FFF2-40B4-BE49-F238E27FC236}">
                <a16:creationId xmlns:a16="http://schemas.microsoft.com/office/drawing/2014/main" id="{A707E600-5C98-AF47-B111-54530CAB2CF6}"/>
              </a:ext>
            </a:extLst>
          </p:cNvPr>
          <p:cNvSpPr/>
          <p:nvPr/>
        </p:nvSpPr>
        <p:spPr>
          <a:xfrm>
            <a:off x="3421140" y="314949"/>
            <a:ext cx="1875835" cy="646331"/>
          </a:xfrm>
          <a:prstGeom prst="rect">
            <a:avLst/>
          </a:prstGeom>
          <a:noFill/>
        </p:spPr>
        <p:txBody>
          <a:bodyPr wrap="none" lIns="91440" tIns="45720" rIns="91440" bIns="45720">
            <a:spAutoFit/>
          </a:bodyPr>
          <a:lstStyle/>
          <a:p>
            <a:pPr algn="ctr"/>
            <a:r>
              <a:rPr lang="sv-SE" sz="3600" b="1" dirty="0">
                <a:ln w="0"/>
                <a:solidFill>
                  <a:schemeClr val="accent1"/>
                </a:solidFill>
                <a:effectLst>
                  <a:outerShdw blurRad="38100" dist="25400" dir="5400000" algn="ctr" rotWithShape="0">
                    <a:srgbClr val="6E747A">
                      <a:alpha val="43000"/>
                    </a:srgbClr>
                  </a:outerShdw>
                </a:effectLst>
              </a:rPr>
              <a:t>OUTLINE</a:t>
            </a:r>
            <a:endParaRPr lang="sv-SE" sz="3600" b="1" cap="none" spc="0" dirty="0">
              <a:ln w="0"/>
              <a:solidFill>
                <a:schemeClr val="accent1"/>
              </a:solidFill>
              <a:effectLst>
                <a:outerShdw blurRad="38100" dist="25400" dir="5400000" algn="ctr" rotWithShape="0">
                  <a:srgbClr val="6E747A">
                    <a:alpha val="43000"/>
                  </a:srgbClr>
                </a:outerShdw>
              </a:effectLst>
            </a:endParaRPr>
          </a:p>
        </p:txBody>
      </p:sp>
      <p:sp>
        <p:nvSpPr>
          <p:cNvPr id="11" name="textruta 10">
            <a:extLst>
              <a:ext uri="{FF2B5EF4-FFF2-40B4-BE49-F238E27FC236}">
                <a16:creationId xmlns:a16="http://schemas.microsoft.com/office/drawing/2014/main" id="{F995C66C-8F43-8C46-8936-2BE35365F379}"/>
              </a:ext>
            </a:extLst>
          </p:cNvPr>
          <p:cNvSpPr txBox="1"/>
          <p:nvPr/>
        </p:nvSpPr>
        <p:spPr>
          <a:xfrm>
            <a:off x="825387" y="1063016"/>
            <a:ext cx="6020971" cy="5539978"/>
          </a:xfrm>
          <a:prstGeom prst="rect">
            <a:avLst/>
          </a:prstGeom>
          <a:noFill/>
        </p:spPr>
        <p:txBody>
          <a:bodyPr wrap="square" rtlCol="0">
            <a:spAutoFit/>
          </a:bodyPr>
          <a:lstStyle/>
          <a:p>
            <a:pPr marL="457200" indent="-457200">
              <a:buAutoNum type="arabicPeriod"/>
            </a:pPr>
            <a:r>
              <a:rPr lang="sv-SE" sz="2400" dirty="0" err="1">
                <a:solidFill>
                  <a:schemeClr val="bg1">
                    <a:lumMod val="75000"/>
                  </a:schemeClr>
                </a:solidFill>
              </a:rPr>
              <a:t>Background</a:t>
            </a:r>
            <a:endParaRPr lang="sv-SE" sz="2400" dirty="0">
              <a:solidFill>
                <a:schemeClr val="bg1">
                  <a:lumMod val="75000"/>
                </a:schemeClr>
              </a:solidFill>
            </a:endParaRPr>
          </a:p>
          <a:p>
            <a:pPr marL="457200" indent="-457200">
              <a:buAutoNum type="arabicPeriod"/>
            </a:pPr>
            <a:endParaRPr lang="sv-SE" sz="2400" dirty="0">
              <a:solidFill>
                <a:schemeClr val="bg1">
                  <a:lumMod val="75000"/>
                </a:schemeClr>
              </a:solidFill>
            </a:endParaRPr>
          </a:p>
          <a:p>
            <a:pPr marL="457200" indent="-457200">
              <a:buAutoNum type="arabicPeriod"/>
            </a:pPr>
            <a:r>
              <a:rPr lang="sv-SE" sz="2400" dirty="0" err="1">
                <a:solidFill>
                  <a:schemeClr val="bg1">
                    <a:lumMod val="75000"/>
                  </a:schemeClr>
                </a:solidFill>
              </a:rPr>
              <a:t>Stable</a:t>
            </a:r>
            <a:r>
              <a:rPr lang="sv-SE" sz="2400" dirty="0">
                <a:solidFill>
                  <a:schemeClr val="bg1">
                    <a:lumMod val="75000"/>
                  </a:schemeClr>
                </a:solidFill>
              </a:rPr>
              <a:t> </a:t>
            </a:r>
            <a:r>
              <a:rPr lang="sv-SE" sz="2400" dirty="0" err="1">
                <a:solidFill>
                  <a:schemeClr val="bg1">
                    <a:lumMod val="75000"/>
                  </a:schemeClr>
                </a:solidFill>
              </a:rPr>
              <a:t>Boundary</a:t>
            </a:r>
            <a:r>
              <a:rPr lang="sv-SE" sz="2400" dirty="0">
                <a:solidFill>
                  <a:schemeClr val="bg1">
                    <a:lumMod val="75000"/>
                  </a:schemeClr>
                </a:solidFill>
              </a:rPr>
              <a:t> </a:t>
            </a:r>
            <a:r>
              <a:rPr lang="sv-SE" sz="2400" dirty="0" err="1">
                <a:solidFill>
                  <a:schemeClr val="bg1">
                    <a:lumMod val="75000"/>
                  </a:schemeClr>
                </a:solidFill>
              </a:rPr>
              <a:t>Layers</a:t>
            </a:r>
            <a:endParaRPr lang="sv-SE" sz="2400" dirty="0">
              <a:solidFill>
                <a:schemeClr val="bg1">
                  <a:lumMod val="75000"/>
                </a:schemeClr>
              </a:solidFill>
            </a:endParaRPr>
          </a:p>
          <a:p>
            <a:pPr marL="457200" indent="-457200">
              <a:buFont typeface="+mj-lt"/>
              <a:buAutoNum type="arabicPeriod"/>
            </a:pPr>
            <a:endParaRPr lang="sv-SE" sz="2400" dirty="0">
              <a:solidFill>
                <a:schemeClr val="bg1">
                  <a:lumMod val="75000"/>
                </a:schemeClr>
              </a:solidFill>
            </a:endParaRPr>
          </a:p>
          <a:p>
            <a:pPr marL="457200" indent="-457200">
              <a:buFont typeface="+mj-lt"/>
              <a:buAutoNum type="arabicPeriod"/>
            </a:pPr>
            <a:r>
              <a:rPr lang="sv-SE" sz="2400" dirty="0" err="1">
                <a:solidFill>
                  <a:schemeClr val="bg1">
                    <a:lumMod val="75000"/>
                  </a:schemeClr>
                </a:solidFill>
              </a:rPr>
              <a:t>Initialisation</a:t>
            </a:r>
            <a:endParaRPr lang="el-GR" sz="2400" dirty="0">
              <a:solidFill>
                <a:schemeClr val="bg1">
                  <a:lumMod val="75000"/>
                </a:schemeClr>
              </a:solidFill>
            </a:endParaRPr>
          </a:p>
          <a:p>
            <a:pPr marL="457200" indent="-457200">
              <a:buFont typeface="+mj-lt"/>
              <a:buAutoNum type="arabicPeriod"/>
            </a:pPr>
            <a:endParaRPr lang="el-GR" sz="2400" dirty="0">
              <a:solidFill>
                <a:schemeClr val="bg1">
                  <a:lumMod val="75000"/>
                </a:schemeClr>
              </a:solidFill>
            </a:endParaRPr>
          </a:p>
          <a:p>
            <a:pPr marL="457200" indent="-457200">
              <a:buFont typeface="+mj-lt"/>
              <a:buAutoNum type="arabicPeriod"/>
            </a:pPr>
            <a:r>
              <a:rPr lang="sv-SE" sz="2400" dirty="0">
                <a:solidFill>
                  <a:schemeClr val="bg1">
                    <a:lumMod val="75000"/>
                  </a:schemeClr>
                </a:solidFill>
              </a:rPr>
              <a:t>Case </a:t>
            </a:r>
            <a:r>
              <a:rPr lang="sv-SE" sz="2400" dirty="0" err="1">
                <a:solidFill>
                  <a:schemeClr val="bg1">
                    <a:lumMod val="75000"/>
                  </a:schemeClr>
                </a:solidFill>
              </a:rPr>
              <a:t>study</a:t>
            </a:r>
            <a:r>
              <a:rPr lang="sv-SE" sz="2400" dirty="0">
                <a:solidFill>
                  <a:schemeClr val="bg1">
                    <a:lumMod val="75000"/>
                  </a:schemeClr>
                </a:solidFill>
              </a:rPr>
              <a:t> 1 – 2018-02-18</a:t>
            </a:r>
          </a:p>
          <a:p>
            <a:pPr marL="457200" indent="-457200">
              <a:buFont typeface="+mj-lt"/>
              <a:buAutoNum type="arabicPeriod"/>
            </a:pPr>
            <a:endParaRPr lang="sv-SE" sz="2400" dirty="0"/>
          </a:p>
          <a:p>
            <a:pPr marL="457200" indent="-457200">
              <a:buFont typeface="+mj-lt"/>
              <a:buAutoNum type="arabicPeriod"/>
            </a:pPr>
            <a:r>
              <a:rPr lang="sv-SE" sz="2400" dirty="0"/>
              <a:t>Case </a:t>
            </a:r>
            <a:r>
              <a:rPr lang="sv-SE" sz="2400" dirty="0" err="1"/>
              <a:t>study</a:t>
            </a:r>
            <a:r>
              <a:rPr lang="sv-SE" sz="2400" dirty="0"/>
              <a:t> 2 – 2018-02-27</a:t>
            </a:r>
          </a:p>
          <a:p>
            <a:pPr marL="457200" indent="-457200">
              <a:buFont typeface="+mj-lt"/>
              <a:buAutoNum type="arabicPeriod"/>
            </a:pPr>
            <a:endParaRPr lang="sv-SE" sz="2400" dirty="0"/>
          </a:p>
          <a:p>
            <a:pPr marL="457200" indent="-457200">
              <a:buFont typeface="+mj-lt"/>
              <a:buAutoNum type="arabicPeriod"/>
            </a:pPr>
            <a:r>
              <a:rPr lang="sv-SE" sz="2400" dirty="0">
                <a:solidFill>
                  <a:schemeClr val="bg1">
                    <a:lumMod val="75000"/>
                  </a:schemeClr>
                </a:solidFill>
              </a:rPr>
              <a:t>Case from 2022-02-22</a:t>
            </a:r>
          </a:p>
          <a:p>
            <a:pPr marL="457200" indent="-457200">
              <a:buFont typeface="+mj-lt"/>
              <a:buAutoNum type="arabicPeriod"/>
            </a:pPr>
            <a:endParaRPr lang="sv-SE" sz="2400" dirty="0"/>
          </a:p>
          <a:p>
            <a:pPr marL="457200" indent="-457200">
              <a:buFont typeface="+mj-lt"/>
              <a:buAutoNum type="arabicPeriod"/>
            </a:pPr>
            <a:r>
              <a:rPr lang="sv-SE" sz="2400" dirty="0" err="1">
                <a:solidFill>
                  <a:schemeClr val="bg1">
                    <a:lumMod val="75000"/>
                  </a:schemeClr>
                </a:solidFill>
              </a:rPr>
              <a:t>Conclusions</a:t>
            </a:r>
            <a:endParaRPr lang="sv-SE" sz="2400" dirty="0">
              <a:solidFill>
                <a:schemeClr val="bg1">
                  <a:lumMod val="75000"/>
                </a:schemeClr>
              </a:solidFill>
            </a:endParaRPr>
          </a:p>
          <a:p>
            <a:pPr marL="457200" indent="-457200">
              <a:buFont typeface="+mj-lt"/>
              <a:buAutoNum type="arabicPeriod"/>
            </a:pPr>
            <a:endParaRPr lang="sv-SE" sz="2400" dirty="0"/>
          </a:p>
          <a:p>
            <a:endParaRPr lang="sv-SE" dirty="0"/>
          </a:p>
        </p:txBody>
      </p:sp>
      <p:pic>
        <p:nvPicPr>
          <p:cNvPr id="13" name="Bildobjekt 12">
            <a:extLst>
              <a:ext uri="{FF2B5EF4-FFF2-40B4-BE49-F238E27FC236}">
                <a16:creationId xmlns:a16="http://schemas.microsoft.com/office/drawing/2014/main" id="{607A958E-043F-AA48-8611-FADAD285AA7C}"/>
              </a:ext>
            </a:extLst>
          </p:cNvPr>
          <p:cNvPicPr>
            <a:picLocks noChangeAspect="1"/>
          </p:cNvPicPr>
          <p:nvPr/>
        </p:nvPicPr>
        <p:blipFill>
          <a:blip r:embed="rId5"/>
          <a:stretch>
            <a:fillRect/>
          </a:stretch>
        </p:blipFill>
        <p:spPr>
          <a:xfrm>
            <a:off x="5964353" y="3330576"/>
            <a:ext cx="3107162" cy="2134392"/>
          </a:xfrm>
          <a:prstGeom prst="rect">
            <a:avLst/>
          </a:prstGeom>
        </p:spPr>
      </p:pic>
      <p:sp>
        <p:nvSpPr>
          <p:cNvPr id="17" name="textruta 16">
            <a:extLst>
              <a:ext uri="{FF2B5EF4-FFF2-40B4-BE49-F238E27FC236}">
                <a16:creationId xmlns:a16="http://schemas.microsoft.com/office/drawing/2014/main" id="{CCCE7E4E-9D24-6C4A-807A-F9F0F51DE996}"/>
              </a:ext>
            </a:extLst>
          </p:cNvPr>
          <p:cNvSpPr txBox="1"/>
          <p:nvPr/>
        </p:nvSpPr>
        <p:spPr>
          <a:xfrm>
            <a:off x="6444354" y="3985405"/>
            <a:ext cx="2147160" cy="461665"/>
          </a:xfrm>
          <a:prstGeom prst="rect">
            <a:avLst/>
          </a:prstGeom>
          <a:noFill/>
        </p:spPr>
        <p:txBody>
          <a:bodyPr wrap="square" rtlCol="0">
            <a:spAutoFit/>
          </a:bodyPr>
          <a:lstStyle/>
          <a:p>
            <a:pPr algn="ctr"/>
            <a:r>
              <a:rPr lang="sv-SE" sz="1200" dirty="0" err="1"/>
              <a:t>What</a:t>
            </a:r>
            <a:r>
              <a:rPr lang="sv-SE" sz="1200" dirty="0"/>
              <a:t> </a:t>
            </a:r>
            <a:r>
              <a:rPr lang="sv-SE" sz="1200" dirty="0" err="1"/>
              <a:t>causes</a:t>
            </a:r>
            <a:r>
              <a:rPr lang="sv-SE" sz="1200" dirty="0"/>
              <a:t> the </a:t>
            </a:r>
            <a:r>
              <a:rPr lang="sv-SE" sz="1200" dirty="0" err="1"/>
              <a:t>artificial</a:t>
            </a:r>
            <a:endParaRPr lang="sv-SE" sz="1200" dirty="0"/>
          </a:p>
          <a:p>
            <a:pPr algn="ctr"/>
            <a:r>
              <a:rPr lang="sv-SE" sz="1200" dirty="0"/>
              <a:t>clouds?</a:t>
            </a:r>
            <a:endParaRPr lang="sv-SE" sz="1400" dirty="0"/>
          </a:p>
        </p:txBody>
      </p:sp>
    </p:spTree>
    <p:extLst>
      <p:ext uri="{BB962C8B-B14F-4D97-AF65-F5344CB8AC3E}">
        <p14:creationId xmlns:p14="http://schemas.microsoft.com/office/powerpoint/2010/main" val="40532857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9B9B7E0B-FC10-A246-B05B-5A00C06C5D97}"/>
              </a:ext>
            </a:extLst>
          </p:cNvPr>
          <p:cNvPicPr>
            <a:picLocks noChangeAspect="1"/>
          </p:cNvPicPr>
          <p:nvPr/>
        </p:nvPicPr>
        <p:blipFill>
          <a:blip r:embed="rId3"/>
          <a:stretch>
            <a:fillRect/>
          </a:stretch>
        </p:blipFill>
        <p:spPr>
          <a:xfrm>
            <a:off x="7989006" y="5864395"/>
            <a:ext cx="977900" cy="863600"/>
          </a:xfrm>
          <a:prstGeom prst="rect">
            <a:avLst/>
          </a:prstGeom>
        </p:spPr>
      </p:pic>
      <p:pic>
        <p:nvPicPr>
          <p:cNvPr id="4" name="Bildobjekt 3">
            <a:extLst>
              <a:ext uri="{FF2B5EF4-FFF2-40B4-BE49-F238E27FC236}">
                <a16:creationId xmlns:a16="http://schemas.microsoft.com/office/drawing/2014/main" id="{0BECB212-03A7-474D-B70C-B83F61E4E1DE}"/>
              </a:ext>
            </a:extLst>
          </p:cNvPr>
          <p:cNvPicPr>
            <a:picLocks noChangeAspect="1"/>
          </p:cNvPicPr>
          <p:nvPr/>
        </p:nvPicPr>
        <p:blipFill>
          <a:blip r:embed="rId4"/>
          <a:stretch>
            <a:fillRect/>
          </a:stretch>
        </p:blipFill>
        <p:spPr>
          <a:xfrm>
            <a:off x="153811" y="6157541"/>
            <a:ext cx="1948039" cy="570454"/>
          </a:xfrm>
          <a:prstGeom prst="rect">
            <a:avLst/>
          </a:prstGeom>
        </p:spPr>
      </p:pic>
      <p:sp>
        <p:nvSpPr>
          <p:cNvPr id="5" name="Rektangel 4">
            <a:extLst>
              <a:ext uri="{FF2B5EF4-FFF2-40B4-BE49-F238E27FC236}">
                <a16:creationId xmlns:a16="http://schemas.microsoft.com/office/drawing/2014/main" id="{9388E51C-78FD-AE42-98C4-10F75C95523B}"/>
              </a:ext>
            </a:extLst>
          </p:cNvPr>
          <p:cNvSpPr/>
          <p:nvPr/>
        </p:nvSpPr>
        <p:spPr>
          <a:xfrm>
            <a:off x="1295977" y="2967335"/>
            <a:ext cx="6552051" cy="923330"/>
          </a:xfrm>
          <a:prstGeom prst="rect">
            <a:avLst/>
          </a:prstGeom>
          <a:noFill/>
        </p:spPr>
        <p:txBody>
          <a:bodyPr wrap="none" lIns="91440" tIns="45720" rIns="91440" bIns="45720">
            <a:spAutoFit/>
          </a:bodyPr>
          <a:lstStyle/>
          <a:p>
            <a:pPr algn="ctr"/>
            <a:r>
              <a:rPr lang="sv-SE" sz="54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Case </a:t>
            </a:r>
            <a:r>
              <a:rPr lang="sv-SE" sz="5400" b="1"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study</a:t>
            </a:r>
            <a:r>
              <a:rPr lang="sv-SE" sz="54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2 - 180227</a:t>
            </a:r>
          </a:p>
        </p:txBody>
      </p:sp>
    </p:spTree>
    <p:extLst>
      <p:ext uri="{BB962C8B-B14F-4D97-AF65-F5344CB8AC3E}">
        <p14:creationId xmlns:p14="http://schemas.microsoft.com/office/powerpoint/2010/main" val="42305381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9B9B7E0B-FC10-A246-B05B-5A00C06C5D97}"/>
              </a:ext>
            </a:extLst>
          </p:cNvPr>
          <p:cNvPicPr>
            <a:picLocks noChangeAspect="1"/>
          </p:cNvPicPr>
          <p:nvPr/>
        </p:nvPicPr>
        <p:blipFill>
          <a:blip r:embed="rId3"/>
          <a:stretch>
            <a:fillRect/>
          </a:stretch>
        </p:blipFill>
        <p:spPr>
          <a:xfrm>
            <a:off x="7989006" y="5864395"/>
            <a:ext cx="977900" cy="863600"/>
          </a:xfrm>
          <a:prstGeom prst="rect">
            <a:avLst/>
          </a:prstGeom>
        </p:spPr>
      </p:pic>
      <p:pic>
        <p:nvPicPr>
          <p:cNvPr id="4" name="Bildobjekt 3">
            <a:extLst>
              <a:ext uri="{FF2B5EF4-FFF2-40B4-BE49-F238E27FC236}">
                <a16:creationId xmlns:a16="http://schemas.microsoft.com/office/drawing/2014/main" id="{0BECB212-03A7-474D-B70C-B83F61E4E1DE}"/>
              </a:ext>
            </a:extLst>
          </p:cNvPr>
          <p:cNvPicPr>
            <a:picLocks noChangeAspect="1"/>
          </p:cNvPicPr>
          <p:nvPr/>
        </p:nvPicPr>
        <p:blipFill>
          <a:blip r:embed="rId4"/>
          <a:stretch>
            <a:fillRect/>
          </a:stretch>
        </p:blipFill>
        <p:spPr>
          <a:xfrm>
            <a:off x="153811" y="6157541"/>
            <a:ext cx="1948039" cy="570454"/>
          </a:xfrm>
          <a:prstGeom prst="rect">
            <a:avLst/>
          </a:prstGeom>
        </p:spPr>
      </p:pic>
      <p:sp>
        <p:nvSpPr>
          <p:cNvPr id="5" name="textruta 4">
            <a:extLst>
              <a:ext uri="{FF2B5EF4-FFF2-40B4-BE49-F238E27FC236}">
                <a16:creationId xmlns:a16="http://schemas.microsoft.com/office/drawing/2014/main" id="{1490B463-0F10-1F48-B691-96E0C7B52E84}"/>
              </a:ext>
            </a:extLst>
          </p:cNvPr>
          <p:cNvSpPr txBox="1"/>
          <p:nvPr/>
        </p:nvSpPr>
        <p:spPr>
          <a:xfrm>
            <a:off x="1423851" y="762002"/>
            <a:ext cx="6557555" cy="523220"/>
          </a:xfrm>
          <a:prstGeom prst="rect">
            <a:avLst/>
          </a:prstGeom>
          <a:noFill/>
        </p:spPr>
        <p:txBody>
          <a:bodyPr wrap="square" rtlCol="0">
            <a:spAutoFit/>
          </a:bodyPr>
          <a:lstStyle/>
          <a:p>
            <a:pPr algn="ctr"/>
            <a:r>
              <a:rPr lang="sv-SE" sz="2800" b="1" dirty="0">
                <a:solidFill>
                  <a:schemeClr val="accent1"/>
                </a:solidFill>
              </a:rPr>
              <a:t>DIVIDE THE PROBLEM INTO 2 PARTS</a:t>
            </a:r>
          </a:p>
        </p:txBody>
      </p:sp>
      <p:cxnSp>
        <p:nvCxnSpPr>
          <p:cNvPr id="6" name="Rak pil 5">
            <a:extLst>
              <a:ext uri="{FF2B5EF4-FFF2-40B4-BE49-F238E27FC236}">
                <a16:creationId xmlns:a16="http://schemas.microsoft.com/office/drawing/2014/main" id="{B4727F9D-81B2-6F40-9D86-C4EA04DA2DE7}"/>
              </a:ext>
            </a:extLst>
          </p:cNvPr>
          <p:cNvCxnSpPr>
            <a:cxnSpLocks/>
          </p:cNvCxnSpPr>
          <p:nvPr/>
        </p:nvCxnSpPr>
        <p:spPr>
          <a:xfrm>
            <a:off x="5435600" y="1550174"/>
            <a:ext cx="939800" cy="18661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Rak pil 6">
            <a:extLst>
              <a:ext uri="{FF2B5EF4-FFF2-40B4-BE49-F238E27FC236}">
                <a16:creationId xmlns:a16="http://schemas.microsoft.com/office/drawing/2014/main" id="{6169F1E2-C98B-9D4E-AD0B-661D6ECDB16E}"/>
              </a:ext>
            </a:extLst>
          </p:cNvPr>
          <p:cNvCxnSpPr>
            <a:cxnSpLocks/>
          </p:cNvCxnSpPr>
          <p:nvPr/>
        </p:nvCxnSpPr>
        <p:spPr>
          <a:xfrm flipH="1">
            <a:off x="2832100" y="1524516"/>
            <a:ext cx="876300" cy="18917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ruta 7">
            <a:extLst>
              <a:ext uri="{FF2B5EF4-FFF2-40B4-BE49-F238E27FC236}">
                <a16:creationId xmlns:a16="http://schemas.microsoft.com/office/drawing/2014/main" id="{8C0B6A24-A6F5-5F43-925E-4C3A4928EAB9}"/>
              </a:ext>
            </a:extLst>
          </p:cNvPr>
          <p:cNvSpPr txBox="1"/>
          <p:nvPr/>
        </p:nvSpPr>
        <p:spPr>
          <a:xfrm>
            <a:off x="1423851" y="3768467"/>
            <a:ext cx="2641813" cy="461665"/>
          </a:xfrm>
          <a:prstGeom prst="rect">
            <a:avLst/>
          </a:prstGeom>
          <a:noFill/>
        </p:spPr>
        <p:txBody>
          <a:bodyPr wrap="none" rtlCol="0">
            <a:spAutoFit/>
          </a:bodyPr>
          <a:lstStyle/>
          <a:p>
            <a:r>
              <a:rPr lang="sv-SE" sz="2400" b="1" dirty="0">
                <a:solidFill>
                  <a:schemeClr val="accent1"/>
                </a:solidFill>
              </a:rPr>
              <a:t>CLOUDS IN ECMWF</a:t>
            </a:r>
          </a:p>
        </p:txBody>
      </p:sp>
      <p:sp>
        <p:nvSpPr>
          <p:cNvPr id="9" name="textruta 8">
            <a:extLst>
              <a:ext uri="{FF2B5EF4-FFF2-40B4-BE49-F238E27FC236}">
                <a16:creationId xmlns:a16="http://schemas.microsoft.com/office/drawing/2014/main" id="{F272E2C2-3E5D-154D-B648-5B62F5D55F76}"/>
              </a:ext>
            </a:extLst>
          </p:cNvPr>
          <p:cNvSpPr txBox="1"/>
          <p:nvPr/>
        </p:nvSpPr>
        <p:spPr>
          <a:xfrm>
            <a:off x="5045351" y="3768466"/>
            <a:ext cx="3121111" cy="461665"/>
          </a:xfrm>
          <a:prstGeom prst="rect">
            <a:avLst/>
          </a:prstGeom>
          <a:noFill/>
        </p:spPr>
        <p:txBody>
          <a:bodyPr wrap="none" rtlCol="0">
            <a:spAutoFit/>
          </a:bodyPr>
          <a:lstStyle/>
          <a:p>
            <a:r>
              <a:rPr lang="sv-SE" sz="2400" b="1" dirty="0">
                <a:solidFill>
                  <a:schemeClr val="accent1"/>
                </a:solidFill>
              </a:rPr>
              <a:t>NO CLOUDS IN ECMWF</a:t>
            </a:r>
          </a:p>
        </p:txBody>
      </p:sp>
      <p:sp>
        <p:nvSpPr>
          <p:cNvPr id="10" name="Ellips 9">
            <a:extLst>
              <a:ext uri="{FF2B5EF4-FFF2-40B4-BE49-F238E27FC236}">
                <a16:creationId xmlns:a16="http://schemas.microsoft.com/office/drawing/2014/main" id="{471C407B-B1AE-4B43-BCEB-D9377E53FBBA}"/>
              </a:ext>
            </a:extLst>
          </p:cNvPr>
          <p:cNvSpPr/>
          <p:nvPr/>
        </p:nvSpPr>
        <p:spPr>
          <a:xfrm>
            <a:off x="4950823" y="3558165"/>
            <a:ext cx="3326278" cy="8255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textruta 10">
            <a:extLst>
              <a:ext uri="{FF2B5EF4-FFF2-40B4-BE49-F238E27FC236}">
                <a16:creationId xmlns:a16="http://schemas.microsoft.com/office/drawing/2014/main" id="{5972BD34-548E-614B-ACAD-473ED64D208A}"/>
              </a:ext>
            </a:extLst>
          </p:cNvPr>
          <p:cNvSpPr txBox="1"/>
          <p:nvPr/>
        </p:nvSpPr>
        <p:spPr>
          <a:xfrm>
            <a:off x="4019782" y="4535777"/>
            <a:ext cx="4947124" cy="400110"/>
          </a:xfrm>
          <a:prstGeom prst="rect">
            <a:avLst/>
          </a:prstGeom>
          <a:noFill/>
        </p:spPr>
        <p:txBody>
          <a:bodyPr wrap="none" rtlCol="0">
            <a:spAutoFit/>
          </a:bodyPr>
          <a:lstStyle/>
          <a:p>
            <a:r>
              <a:rPr lang="sv-SE" b="1" dirty="0"/>
              <a:t> </a:t>
            </a:r>
            <a:r>
              <a:rPr lang="sv-SE" sz="2000" b="1" dirty="0" err="1"/>
              <a:t>How</a:t>
            </a:r>
            <a:r>
              <a:rPr lang="sv-SE" sz="2000" b="1" dirty="0"/>
              <a:t> do </a:t>
            </a:r>
            <a:r>
              <a:rPr lang="sv-SE" sz="2000" b="1" dirty="0" err="1"/>
              <a:t>we</a:t>
            </a:r>
            <a:r>
              <a:rPr lang="sv-SE" sz="2000" b="1" dirty="0"/>
              <a:t> </a:t>
            </a:r>
            <a:r>
              <a:rPr lang="sv-SE" sz="2000" b="1" dirty="0" err="1"/>
              <a:t>initialise</a:t>
            </a:r>
            <a:r>
              <a:rPr lang="sv-SE" sz="2000" b="1" dirty="0"/>
              <a:t> </a:t>
            </a:r>
            <a:r>
              <a:rPr lang="sv-SE" sz="2000" b="1" dirty="0" err="1"/>
              <a:t>them</a:t>
            </a:r>
            <a:r>
              <a:rPr lang="sv-SE" sz="2000" b="1" dirty="0"/>
              <a:t> in WRF at </a:t>
            </a:r>
            <a:r>
              <a:rPr lang="sv-SE" sz="2000" b="1" dirty="0" err="1"/>
              <a:t>time</a:t>
            </a:r>
            <a:r>
              <a:rPr lang="sv-SE" sz="2000" b="1" dirty="0"/>
              <a:t> 0?</a:t>
            </a:r>
          </a:p>
        </p:txBody>
      </p:sp>
    </p:spTree>
    <p:extLst>
      <p:ext uri="{BB962C8B-B14F-4D97-AF65-F5344CB8AC3E}">
        <p14:creationId xmlns:p14="http://schemas.microsoft.com/office/powerpoint/2010/main" val="40264745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objekt 14">
            <a:extLst>
              <a:ext uri="{FF2B5EF4-FFF2-40B4-BE49-F238E27FC236}">
                <a16:creationId xmlns:a16="http://schemas.microsoft.com/office/drawing/2014/main" id="{A1F087A2-7264-F840-9E65-0C6360C1975D}"/>
              </a:ext>
            </a:extLst>
          </p:cNvPr>
          <p:cNvPicPr>
            <a:picLocks noChangeAspect="1"/>
          </p:cNvPicPr>
          <p:nvPr/>
        </p:nvPicPr>
        <p:blipFill>
          <a:blip r:embed="rId3"/>
          <a:stretch>
            <a:fillRect/>
          </a:stretch>
        </p:blipFill>
        <p:spPr>
          <a:xfrm>
            <a:off x="2255283" y="4618037"/>
            <a:ext cx="4572000" cy="1828800"/>
          </a:xfrm>
          <a:prstGeom prst="rect">
            <a:avLst/>
          </a:prstGeom>
        </p:spPr>
      </p:pic>
      <p:pic>
        <p:nvPicPr>
          <p:cNvPr id="2" name="Bildobjekt 1">
            <a:extLst>
              <a:ext uri="{FF2B5EF4-FFF2-40B4-BE49-F238E27FC236}">
                <a16:creationId xmlns:a16="http://schemas.microsoft.com/office/drawing/2014/main" id="{9B9B7E0B-FC10-A246-B05B-5A00C06C5D97}"/>
              </a:ext>
            </a:extLst>
          </p:cNvPr>
          <p:cNvPicPr>
            <a:picLocks noChangeAspect="1"/>
          </p:cNvPicPr>
          <p:nvPr/>
        </p:nvPicPr>
        <p:blipFill>
          <a:blip r:embed="rId4"/>
          <a:stretch>
            <a:fillRect/>
          </a:stretch>
        </p:blipFill>
        <p:spPr>
          <a:xfrm>
            <a:off x="7989006" y="5864395"/>
            <a:ext cx="977900" cy="863600"/>
          </a:xfrm>
          <a:prstGeom prst="rect">
            <a:avLst/>
          </a:prstGeom>
        </p:spPr>
      </p:pic>
      <p:pic>
        <p:nvPicPr>
          <p:cNvPr id="4" name="Bildobjekt 3">
            <a:extLst>
              <a:ext uri="{FF2B5EF4-FFF2-40B4-BE49-F238E27FC236}">
                <a16:creationId xmlns:a16="http://schemas.microsoft.com/office/drawing/2014/main" id="{0BECB212-03A7-474D-B70C-B83F61E4E1DE}"/>
              </a:ext>
            </a:extLst>
          </p:cNvPr>
          <p:cNvPicPr>
            <a:picLocks noChangeAspect="1"/>
          </p:cNvPicPr>
          <p:nvPr/>
        </p:nvPicPr>
        <p:blipFill>
          <a:blip r:embed="rId5"/>
          <a:stretch>
            <a:fillRect/>
          </a:stretch>
        </p:blipFill>
        <p:spPr>
          <a:xfrm>
            <a:off x="153811" y="6157541"/>
            <a:ext cx="1948039" cy="570454"/>
          </a:xfrm>
          <a:prstGeom prst="rect">
            <a:avLst/>
          </a:prstGeom>
        </p:spPr>
      </p:pic>
      <p:sp>
        <p:nvSpPr>
          <p:cNvPr id="10" name="textruta 9">
            <a:extLst>
              <a:ext uri="{FF2B5EF4-FFF2-40B4-BE49-F238E27FC236}">
                <a16:creationId xmlns:a16="http://schemas.microsoft.com/office/drawing/2014/main" id="{CA1533AE-3F9A-2546-B5AB-52F8EC4D2C91}"/>
              </a:ext>
            </a:extLst>
          </p:cNvPr>
          <p:cNvSpPr txBox="1"/>
          <p:nvPr/>
        </p:nvSpPr>
        <p:spPr>
          <a:xfrm>
            <a:off x="1348277" y="154942"/>
            <a:ext cx="1742785" cy="646331"/>
          </a:xfrm>
          <a:prstGeom prst="rect">
            <a:avLst/>
          </a:prstGeom>
          <a:noFill/>
        </p:spPr>
        <p:txBody>
          <a:bodyPr wrap="none" rtlCol="0">
            <a:spAutoFit/>
          </a:bodyPr>
          <a:lstStyle/>
          <a:p>
            <a:r>
              <a:rPr lang="sv-SE" b="1" dirty="0"/>
              <a:t>IR 180227 0332z</a:t>
            </a:r>
          </a:p>
          <a:p>
            <a:r>
              <a:rPr lang="sv-SE" b="1" dirty="0"/>
              <a:t>    Cloud </a:t>
            </a:r>
            <a:r>
              <a:rPr lang="sv-SE" b="1" dirty="0" err="1"/>
              <a:t>top</a:t>
            </a:r>
            <a:endParaRPr lang="sv-SE" b="1" dirty="0"/>
          </a:p>
        </p:txBody>
      </p:sp>
      <p:sp>
        <p:nvSpPr>
          <p:cNvPr id="11" name="Rektangel 10">
            <a:extLst>
              <a:ext uri="{FF2B5EF4-FFF2-40B4-BE49-F238E27FC236}">
                <a16:creationId xmlns:a16="http://schemas.microsoft.com/office/drawing/2014/main" id="{275B1547-4EC1-0048-AE5D-79B44B56A1C5}"/>
              </a:ext>
            </a:extLst>
          </p:cNvPr>
          <p:cNvSpPr/>
          <p:nvPr/>
        </p:nvSpPr>
        <p:spPr>
          <a:xfrm>
            <a:off x="5778769" y="189608"/>
            <a:ext cx="1725152" cy="923330"/>
          </a:xfrm>
          <a:prstGeom prst="rect">
            <a:avLst/>
          </a:prstGeom>
        </p:spPr>
        <p:txBody>
          <a:bodyPr wrap="none">
            <a:spAutoFit/>
          </a:bodyPr>
          <a:lstStyle/>
          <a:p>
            <a:r>
              <a:rPr lang="sv-SE" b="1" dirty="0"/>
              <a:t>18022700Z +06z</a:t>
            </a:r>
          </a:p>
          <a:p>
            <a:r>
              <a:rPr lang="sv-SE" b="1" dirty="0"/>
              <a:t>    Cloud </a:t>
            </a:r>
            <a:r>
              <a:rPr lang="sv-SE" b="1" dirty="0" err="1"/>
              <a:t>base</a:t>
            </a:r>
            <a:endParaRPr lang="sv-SE" b="1" dirty="0"/>
          </a:p>
          <a:p>
            <a:endParaRPr lang="sv-SE" b="1" dirty="0"/>
          </a:p>
        </p:txBody>
      </p:sp>
      <p:pic>
        <p:nvPicPr>
          <p:cNvPr id="6" name="Bildobjekt 5">
            <a:extLst>
              <a:ext uri="{FF2B5EF4-FFF2-40B4-BE49-F238E27FC236}">
                <a16:creationId xmlns:a16="http://schemas.microsoft.com/office/drawing/2014/main" id="{8C400501-9458-BD4A-A8FE-DE267BD86D27}"/>
              </a:ext>
            </a:extLst>
          </p:cNvPr>
          <p:cNvPicPr>
            <a:picLocks noChangeAspect="1"/>
          </p:cNvPicPr>
          <p:nvPr/>
        </p:nvPicPr>
        <p:blipFill>
          <a:blip r:embed="rId6"/>
          <a:stretch>
            <a:fillRect/>
          </a:stretch>
        </p:blipFill>
        <p:spPr>
          <a:xfrm>
            <a:off x="1113374" y="806318"/>
            <a:ext cx="2212593" cy="3379675"/>
          </a:xfrm>
          <a:prstGeom prst="rect">
            <a:avLst/>
          </a:prstGeom>
        </p:spPr>
      </p:pic>
      <p:pic>
        <p:nvPicPr>
          <p:cNvPr id="13" name="Bildobjekt 12">
            <a:extLst>
              <a:ext uri="{FF2B5EF4-FFF2-40B4-BE49-F238E27FC236}">
                <a16:creationId xmlns:a16="http://schemas.microsoft.com/office/drawing/2014/main" id="{745B9195-298D-3744-B018-DF8CACF1980E}"/>
              </a:ext>
            </a:extLst>
          </p:cNvPr>
          <p:cNvPicPr>
            <a:picLocks noChangeAspect="1"/>
          </p:cNvPicPr>
          <p:nvPr/>
        </p:nvPicPr>
        <p:blipFill>
          <a:blip r:embed="rId7"/>
          <a:stretch>
            <a:fillRect/>
          </a:stretch>
        </p:blipFill>
        <p:spPr>
          <a:xfrm>
            <a:off x="5526809" y="806318"/>
            <a:ext cx="2600948" cy="3379675"/>
          </a:xfrm>
          <a:prstGeom prst="rect">
            <a:avLst/>
          </a:prstGeom>
        </p:spPr>
      </p:pic>
      <p:cxnSp>
        <p:nvCxnSpPr>
          <p:cNvPr id="5" name="Rak pil 4">
            <a:extLst>
              <a:ext uri="{FF2B5EF4-FFF2-40B4-BE49-F238E27FC236}">
                <a16:creationId xmlns:a16="http://schemas.microsoft.com/office/drawing/2014/main" id="{E8A8F4D4-D862-0249-9529-6A7BF058D9A3}"/>
              </a:ext>
            </a:extLst>
          </p:cNvPr>
          <p:cNvCxnSpPr>
            <a:cxnSpLocks/>
          </p:cNvCxnSpPr>
          <p:nvPr/>
        </p:nvCxnSpPr>
        <p:spPr>
          <a:xfrm>
            <a:off x="2702859" y="1667435"/>
            <a:ext cx="608683" cy="35043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 name="Rak pil 8">
            <a:extLst>
              <a:ext uri="{FF2B5EF4-FFF2-40B4-BE49-F238E27FC236}">
                <a16:creationId xmlns:a16="http://schemas.microsoft.com/office/drawing/2014/main" id="{CB072E00-1DCB-A744-8E58-FA682C6CEA2B}"/>
              </a:ext>
            </a:extLst>
          </p:cNvPr>
          <p:cNvCxnSpPr>
            <a:cxnSpLocks/>
          </p:cNvCxnSpPr>
          <p:nvPr/>
        </p:nvCxnSpPr>
        <p:spPr>
          <a:xfrm flipV="1">
            <a:off x="4041913" y="2609088"/>
            <a:ext cx="3687815" cy="2678529"/>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8" name="Rak pil 17">
            <a:extLst>
              <a:ext uri="{FF2B5EF4-FFF2-40B4-BE49-F238E27FC236}">
                <a16:creationId xmlns:a16="http://schemas.microsoft.com/office/drawing/2014/main" id="{E503C07E-3E21-BC4B-A51E-5A5B4237EAC5}"/>
              </a:ext>
            </a:extLst>
          </p:cNvPr>
          <p:cNvCxnSpPr>
            <a:cxnSpLocks/>
          </p:cNvCxnSpPr>
          <p:nvPr/>
        </p:nvCxnSpPr>
        <p:spPr>
          <a:xfrm flipH="1" flipV="1">
            <a:off x="7156704" y="1548384"/>
            <a:ext cx="573024" cy="1060704"/>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20" name="textruta 19">
            <a:extLst>
              <a:ext uri="{FF2B5EF4-FFF2-40B4-BE49-F238E27FC236}">
                <a16:creationId xmlns:a16="http://schemas.microsoft.com/office/drawing/2014/main" id="{410B6213-1BCD-954D-8026-B977A90F24EA}"/>
              </a:ext>
            </a:extLst>
          </p:cNvPr>
          <p:cNvSpPr txBox="1"/>
          <p:nvPr/>
        </p:nvSpPr>
        <p:spPr>
          <a:xfrm>
            <a:off x="7617681" y="392012"/>
            <a:ext cx="510076" cy="369332"/>
          </a:xfrm>
          <a:prstGeom prst="rect">
            <a:avLst/>
          </a:prstGeom>
          <a:noFill/>
        </p:spPr>
        <p:txBody>
          <a:bodyPr wrap="none" rtlCol="0">
            <a:spAutoFit/>
          </a:bodyPr>
          <a:lstStyle/>
          <a:p>
            <a:r>
              <a:rPr lang="sv-SE" dirty="0"/>
              <a:t>(m)</a:t>
            </a:r>
          </a:p>
        </p:txBody>
      </p:sp>
      <p:cxnSp>
        <p:nvCxnSpPr>
          <p:cNvPr id="22" name="Rak 21">
            <a:extLst>
              <a:ext uri="{FF2B5EF4-FFF2-40B4-BE49-F238E27FC236}">
                <a16:creationId xmlns:a16="http://schemas.microsoft.com/office/drawing/2014/main" id="{B00D2C72-69CA-0E47-95F7-A2245EE3DBAC}"/>
              </a:ext>
            </a:extLst>
          </p:cNvPr>
          <p:cNvCxnSpPr>
            <a:cxnSpLocks/>
          </p:cNvCxnSpPr>
          <p:nvPr/>
        </p:nvCxnSpPr>
        <p:spPr>
          <a:xfrm flipV="1">
            <a:off x="3718560" y="4831003"/>
            <a:ext cx="0" cy="103339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DCFE84E1-15A6-F543-930B-DA4FB279FA8A}"/>
              </a:ext>
            </a:extLst>
          </p:cNvPr>
          <p:cNvSpPr txBox="1"/>
          <p:nvPr/>
        </p:nvSpPr>
        <p:spPr>
          <a:xfrm>
            <a:off x="2519062" y="4415633"/>
            <a:ext cx="4120680" cy="369332"/>
          </a:xfrm>
          <a:prstGeom prst="rect">
            <a:avLst/>
          </a:prstGeom>
          <a:noFill/>
        </p:spPr>
        <p:txBody>
          <a:bodyPr wrap="none" rtlCol="0">
            <a:spAutoFit/>
          </a:bodyPr>
          <a:lstStyle/>
          <a:p>
            <a:r>
              <a:rPr lang="sv-SE" b="1" dirty="0"/>
              <a:t>LIDAR </a:t>
            </a:r>
            <a:r>
              <a:rPr lang="sv-SE" b="1" dirty="0" err="1"/>
              <a:t>attenuated</a:t>
            </a:r>
            <a:r>
              <a:rPr lang="sv-SE" b="1" dirty="0"/>
              <a:t> </a:t>
            </a:r>
            <a:r>
              <a:rPr lang="sv-SE" b="1" dirty="0" err="1"/>
              <a:t>backscatter</a:t>
            </a:r>
            <a:r>
              <a:rPr lang="sv-SE" b="1" dirty="0"/>
              <a:t> </a:t>
            </a:r>
            <a:r>
              <a:rPr lang="sv-SE" b="1" dirty="0" err="1"/>
              <a:t>coeffecient</a:t>
            </a:r>
            <a:endParaRPr lang="sv-SE" b="1" dirty="0"/>
          </a:p>
        </p:txBody>
      </p:sp>
    </p:spTree>
    <p:extLst>
      <p:ext uri="{BB962C8B-B14F-4D97-AF65-F5344CB8AC3E}">
        <p14:creationId xmlns:p14="http://schemas.microsoft.com/office/powerpoint/2010/main" val="537901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9B9B7E0B-FC10-A246-B05B-5A00C06C5D97}"/>
              </a:ext>
            </a:extLst>
          </p:cNvPr>
          <p:cNvPicPr>
            <a:picLocks noChangeAspect="1"/>
          </p:cNvPicPr>
          <p:nvPr/>
        </p:nvPicPr>
        <p:blipFill>
          <a:blip r:embed="rId3"/>
          <a:stretch>
            <a:fillRect/>
          </a:stretch>
        </p:blipFill>
        <p:spPr>
          <a:xfrm>
            <a:off x="7989006" y="5864395"/>
            <a:ext cx="977900" cy="863600"/>
          </a:xfrm>
          <a:prstGeom prst="rect">
            <a:avLst/>
          </a:prstGeom>
        </p:spPr>
      </p:pic>
      <p:pic>
        <p:nvPicPr>
          <p:cNvPr id="4" name="Bildobjekt 3">
            <a:extLst>
              <a:ext uri="{FF2B5EF4-FFF2-40B4-BE49-F238E27FC236}">
                <a16:creationId xmlns:a16="http://schemas.microsoft.com/office/drawing/2014/main" id="{0BECB212-03A7-474D-B70C-B83F61E4E1DE}"/>
              </a:ext>
            </a:extLst>
          </p:cNvPr>
          <p:cNvPicPr>
            <a:picLocks noChangeAspect="1"/>
          </p:cNvPicPr>
          <p:nvPr/>
        </p:nvPicPr>
        <p:blipFill>
          <a:blip r:embed="rId4"/>
          <a:stretch>
            <a:fillRect/>
          </a:stretch>
        </p:blipFill>
        <p:spPr>
          <a:xfrm>
            <a:off x="153811" y="6157541"/>
            <a:ext cx="1948039" cy="570454"/>
          </a:xfrm>
          <a:prstGeom prst="rect">
            <a:avLst/>
          </a:prstGeom>
        </p:spPr>
      </p:pic>
      <p:sp>
        <p:nvSpPr>
          <p:cNvPr id="3" name="Rektangel 2">
            <a:extLst>
              <a:ext uri="{FF2B5EF4-FFF2-40B4-BE49-F238E27FC236}">
                <a16:creationId xmlns:a16="http://schemas.microsoft.com/office/drawing/2014/main" id="{76BFC69A-8DD7-9B4D-B3F4-C25F522EEBD6}"/>
              </a:ext>
            </a:extLst>
          </p:cNvPr>
          <p:cNvSpPr/>
          <p:nvPr/>
        </p:nvSpPr>
        <p:spPr>
          <a:xfrm>
            <a:off x="352743" y="155869"/>
            <a:ext cx="1349598" cy="584775"/>
          </a:xfrm>
          <a:prstGeom prst="rect">
            <a:avLst/>
          </a:prstGeom>
        </p:spPr>
        <p:txBody>
          <a:bodyPr wrap="square">
            <a:spAutoFit/>
          </a:bodyPr>
          <a:lstStyle/>
          <a:p>
            <a:r>
              <a:rPr lang="sv-SE" sz="3200" b="1" dirty="0"/>
              <a:t>SCM</a:t>
            </a:r>
          </a:p>
        </p:txBody>
      </p:sp>
      <p:sp>
        <p:nvSpPr>
          <p:cNvPr id="6" name="textruta 5">
            <a:extLst>
              <a:ext uri="{FF2B5EF4-FFF2-40B4-BE49-F238E27FC236}">
                <a16:creationId xmlns:a16="http://schemas.microsoft.com/office/drawing/2014/main" id="{4F5383D1-36B2-AE41-A2B3-2729C3C82132}"/>
              </a:ext>
            </a:extLst>
          </p:cNvPr>
          <p:cNvSpPr txBox="1"/>
          <p:nvPr/>
        </p:nvSpPr>
        <p:spPr>
          <a:xfrm>
            <a:off x="2101850" y="411227"/>
            <a:ext cx="5420074" cy="461665"/>
          </a:xfrm>
          <a:prstGeom prst="rect">
            <a:avLst/>
          </a:prstGeom>
          <a:noFill/>
        </p:spPr>
        <p:txBody>
          <a:bodyPr wrap="none" rtlCol="0">
            <a:spAutoFit/>
          </a:bodyPr>
          <a:lstStyle/>
          <a:p>
            <a:r>
              <a:rPr lang="sv-SE" sz="2400" b="1" dirty="0"/>
              <a:t>15 </a:t>
            </a:r>
            <a:r>
              <a:rPr lang="sv-SE" sz="2400" b="1" dirty="0" err="1"/>
              <a:t>hour</a:t>
            </a:r>
            <a:r>
              <a:rPr lang="sv-SE" sz="2400" b="1" dirty="0"/>
              <a:t> simulation </a:t>
            </a:r>
            <a:r>
              <a:rPr lang="sv-SE" sz="2400" b="1" dirty="0" err="1"/>
              <a:t>started</a:t>
            </a:r>
            <a:r>
              <a:rPr lang="sv-SE" sz="2400" b="1" dirty="0"/>
              <a:t> at 180227 00z</a:t>
            </a:r>
          </a:p>
        </p:txBody>
      </p:sp>
      <p:sp>
        <p:nvSpPr>
          <p:cNvPr id="7" name="textruta 6">
            <a:extLst>
              <a:ext uri="{FF2B5EF4-FFF2-40B4-BE49-F238E27FC236}">
                <a16:creationId xmlns:a16="http://schemas.microsoft.com/office/drawing/2014/main" id="{D703520B-70BE-8E41-98BC-11A9D68EA57C}"/>
              </a:ext>
            </a:extLst>
          </p:cNvPr>
          <p:cNvSpPr txBox="1"/>
          <p:nvPr/>
        </p:nvSpPr>
        <p:spPr>
          <a:xfrm>
            <a:off x="1027542" y="5340113"/>
            <a:ext cx="2084225" cy="738664"/>
          </a:xfrm>
          <a:prstGeom prst="rect">
            <a:avLst/>
          </a:prstGeom>
          <a:noFill/>
        </p:spPr>
        <p:txBody>
          <a:bodyPr wrap="none" rtlCol="0">
            <a:spAutoFit/>
          </a:bodyPr>
          <a:lstStyle/>
          <a:p>
            <a:r>
              <a:rPr lang="sv-SE" sz="1400" dirty="0" err="1"/>
              <a:t>Dotted</a:t>
            </a:r>
            <a:r>
              <a:rPr lang="sv-SE" sz="1400" dirty="0"/>
              <a:t>: LW</a:t>
            </a:r>
          </a:p>
          <a:p>
            <a:r>
              <a:rPr lang="sv-SE" sz="1400" dirty="0"/>
              <a:t>Solid: 2m-temperature</a:t>
            </a:r>
          </a:p>
          <a:p>
            <a:r>
              <a:rPr lang="sv-SE" sz="1400" dirty="0" err="1"/>
              <a:t>Dashed</a:t>
            </a:r>
            <a:r>
              <a:rPr lang="sv-SE" sz="1400" dirty="0"/>
              <a:t>: Skin </a:t>
            </a:r>
            <a:r>
              <a:rPr lang="sv-SE" sz="1400" dirty="0" err="1"/>
              <a:t>temperature</a:t>
            </a:r>
            <a:endParaRPr lang="sv-SE" sz="1400" dirty="0"/>
          </a:p>
        </p:txBody>
      </p:sp>
      <p:sp>
        <p:nvSpPr>
          <p:cNvPr id="8" name="textruta 7">
            <a:extLst>
              <a:ext uri="{FF2B5EF4-FFF2-40B4-BE49-F238E27FC236}">
                <a16:creationId xmlns:a16="http://schemas.microsoft.com/office/drawing/2014/main" id="{AD0A906A-0AAE-7B40-A35F-3E030DFF5309}"/>
              </a:ext>
            </a:extLst>
          </p:cNvPr>
          <p:cNvSpPr txBox="1"/>
          <p:nvPr/>
        </p:nvSpPr>
        <p:spPr>
          <a:xfrm>
            <a:off x="3185600" y="5363575"/>
            <a:ext cx="954107" cy="523220"/>
          </a:xfrm>
          <a:prstGeom prst="rect">
            <a:avLst/>
          </a:prstGeom>
          <a:noFill/>
        </p:spPr>
        <p:txBody>
          <a:bodyPr wrap="none" rtlCol="0">
            <a:spAutoFit/>
          </a:bodyPr>
          <a:lstStyle/>
          <a:p>
            <a:r>
              <a:rPr lang="sv-SE" sz="1400" dirty="0"/>
              <a:t>Black: OBS</a:t>
            </a:r>
          </a:p>
          <a:p>
            <a:r>
              <a:rPr lang="sv-SE" sz="1400" dirty="0" err="1">
                <a:solidFill>
                  <a:schemeClr val="accent5"/>
                </a:solidFill>
              </a:rPr>
              <a:t>Blue</a:t>
            </a:r>
            <a:r>
              <a:rPr lang="sv-SE" sz="1400" dirty="0">
                <a:solidFill>
                  <a:schemeClr val="accent5"/>
                </a:solidFill>
              </a:rPr>
              <a:t>: WRF</a:t>
            </a:r>
          </a:p>
        </p:txBody>
      </p:sp>
      <p:pic>
        <p:nvPicPr>
          <p:cNvPr id="10" name="Bildobjekt 9">
            <a:extLst>
              <a:ext uri="{FF2B5EF4-FFF2-40B4-BE49-F238E27FC236}">
                <a16:creationId xmlns:a16="http://schemas.microsoft.com/office/drawing/2014/main" id="{72DC601B-43E7-4E48-A832-41B69E20E52A}"/>
              </a:ext>
            </a:extLst>
          </p:cNvPr>
          <p:cNvPicPr>
            <a:picLocks noChangeAspect="1"/>
          </p:cNvPicPr>
          <p:nvPr/>
        </p:nvPicPr>
        <p:blipFill>
          <a:blip r:embed="rId5"/>
          <a:stretch>
            <a:fillRect/>
          </a:stretch>
        </p:blipFill>
        <p:spPr>
          <a:xfrm>
            <a:off x="0" y="843965"/>
            <a:ext cx="9144000" cy="4572000"/>
          </a:xfrm>
          <a:prstGeom prst="rect">
            <a:avLst/>
          </a:prstGeom>
        </p:spPr>
      </p:pic>
    </p:spTree>
    <p:extLst>
      <p:ext uri="{BB962C8B-B14F-4D97-AF65-F5344CB8AC3E}">
        <p14:creationId xmlns:p14="http://schemas.microsoft.com/office/powerpoint/2010/main" val="644973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9B9B7E0B-FC10-A246-B05B-5A00C06C5D97}"/>
              </a:ext>
            </a:extLst>
          </p:cNvPr>
          <p:cNvPicPr>
            <a:picLocks noChangeAspect="1"/>
          </p:cNvPicPr>
          <p:nvPr/>
        </p:nvPicPr>
        <p:blipFill>
          <a:blip r:embed="rId2"/>
          <a:stretch>
            <a:fillRect/>
          </a:stretch>
        </p:blipFill>
        <p:spPr>
          <a:xfrm>
            <a:off x="7989006" y="5864395"/>
            <a:ext cx="977900" cy="863600"/>
          </a:xfrm>
          <a:prstGeom prst="rect">
            <a:avLst/>
          </a:prstGeom>
        </p:spPr>
      </p:pic>
      <p:pic>
        <p:nvPicPr>
          <p:cNvPr id="4" name="Bildobjekt 3">
            <a:extLst>
              <a:ext uri="{FF2B5EF4-FFF2-40B4-BE49-F238E27FC236}">
                <a16:creationId xmlns:a16="http://schemas.microsoft.com/office/drawing/2014/main" id="{0BECB212-03A7-474D-B70C-B83F61E4E1DE}"/>
              </a:ext>
            </a:extLst>
          </p:cNvPr>
          <p:cNvPicPr>
            <a:picLocks noChangeAspect="1"/>
          </p:cNvPicPr>
          <p:nvPr/>
        </p:nvPicPr>
        <p:blipFill>
          <a:blip r:embed="rId3"/>
          <a:stretch>
            <a:fillRect/>
          </a:stretch>
        </p:blipFill>
        <p:spPr>
          <a:xfrm>
            <a:off x="153811" y="6157541"/>
            <a:ext cx="1948039" cy="570454"/>
          </a:xfrm>
          <a:prstGeom prst="rect">
            <a:avLst/>
          </a:prstGeom>
        </p:spPr>
      </p:pic>
      <p:sp>
        <p:nvSpPr>
          <p:cNvPr id="5" name="Rubrik 1">
            <a:extLst>
              <a:ext uri="{FF2B5EF4-FFF2-40B4-BE49-F238E27FC236}">
                <a16:creationId xmlns:a16="http://schemas.microsoft.com/office/drawing/2014/main" id="{B1F62A14-FE44-3B48-893D-6153564B8165}"/>
              </a:ext>
            </a:extLst>
          </p:cNvPr>
          <p:cNvSpPr txBox="1">
            <a:spLocks/>
          </p:cNvSpPr>
          <p:nvPr/>
        </p:nvSpPr>
        <p:spPr>
          <a:xfrm>
            <a:off x="924630" y="1471387"/>
            <a:ext cx="7257344" cy="207191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sv-SE" sz="6000" b="1" dirty="0">
              <a:solidFill>
                <a:schemeClr val="accent1"/>
              </a:solidFill>
            </a:endParaRPr>
          </a:p>
          <a:p>
            <a:pPr algn="ctr"/>
            <a:r>
              <a:rPr lang="sv-SE" sz="6000" b="1" dirty="0">
                <a:solidFill>
                  <a:schemeClr val="accent1"/>
                </a:solidFill>
              </a:rPr>
              <a:t>WRF 3D</a:t>
            </a:r>
          </a:p>
        </p:txBody>
      </p:sp>
    </p:spTree>
    <p:extLst>
      <p:ext uri="{BB962C8B-B14F-4D97-AF65-F5344CB8AC3E}">
        <p14:creationId xmlns:p14="http://schemas.microsoft.com/office/powerpoint/2010/main" val="2722638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9B9B7E0B-FC10-A246-B05B-5A00C06C5D97}"/>
              </a:ext>
            </a:extLst>
          </p:cNvPr>
          <p:cNvPicPr>
            <a:picLocks noChangeAspect="1"/>
          </p:cNvPicPr>
          <p:nvPr/>
        </p:nvPicPr>
        <p:blipFill>
          <a:blip r:embed="rId3"/>
          <a:stretch>
            <a:fillRect/>
          </a:stretch>
        </p:blipFill>
        <p:spPr>
          <a:xfrm>
            <a:off x="7989006" y="5864395"/>
            <a:ext cx="977900" cy="863600"/>
          </a:xfrm>
          <a:prstGeom prst="rect">
            <a:avLst/>
          </a:prstGeom>
        </p:spPr>
      </p:pic>
      <p:pic>
        <p:nvPicPr>
          <p:cNvPr id="4" name="Bildobjekt 3">
            <a:extLst>
              <a:ext uri="{FF2B5EF4-FFF2-40B4-BE49-F238E27FC236}">
                <a16:creationId xmlns:a16="http://schemas.microsoft.com/office/drawing/2014/main" id="{0BECB212-03A7-474D-B70C-B83F61E4E1DE}"/>
              </a:ext>
            </a:extLst>
          </p:cNvPr>
          <p:cNvPicPr>
            <a:picLocks noChangeAspect="1"/>
          </p:cNvPicPr>
          <p:nvPr/>
        </p:nvPicPr>
        <p:blipFill>
          <a:blip r:embed="rId4"/>
          <a:stretch>
            <a:fillRect/>
          </a:stretch>
        </p:blipFill>
        <p:spPr>
          <a:xfrm>
            <a:off x="153811" y="6157541"/>
            <a:ext cx="1948039" cy="570454"/>
          </a:xfrm>
          <a:prstGeom prst="rect">
            <a:avLst/>
          </a:prstGeom>
        </p:spPr>
      </p:pic>
      <p:sp>
        <p:nvSpPr>
          <p:cNvPr id="10" name="Rektangel 9">
            <a:extLst>
              <a:ext uri="{FF2B5EF4-FFF2-40B4-BE49-F238E27FC236}">
                <a16:creationId xmlns:a16="http://schemas.microsoft.com/office/drawing/2014/main" id="{A707E600-5C98-AF47-B111-54530CAB2CF6}"/>
              </a:ext>
            </a:extLst>
          </p:cNvPr>
          <p:cNvSpPr/>
          <p:nvPr/>
        </p:nvSpPr>
        <p:spPr>
          <a:xfrm>
            <a:off x="3421140" y="314949"/>
            <a:ext cx="1875835" cy="646331"/>
          </a:xfrm>
          <a:prstGeom prst="rect">
            <a:avLst/>
          </a:prstGeom>
          <a:noFill/>
        </p:spPr>
        <p:txBody>
          <a:bodyPr wrap="none" lIns="91440" tIns="45720" rIns="91440" bIns="45720">
            <a:spAutoFit/>
          </a:bodyPr>
          <a:lstStyle/>
          <a:p>
            <a:pPr algn="ctr"/>
            <a:r>
              <a:rPr lang="sv-SE" sz="3600" b="1" dirty="0">
                <a:ln w="0"/>
                <a:solidFill>
                  <a:schemeClr val="accent1"/>
                </a:solidFill>
                <a:effectLst>
                  <a:outerShdw blurRad="38100" dist="25400" dir="5400000" algn="ctr" rotWithShape="0">
                    <a:srgbClr val="6E747A">
                      <a:alpha val="43000"/>
                    </a:srgbClr>
                  </a:outerShdw>
                </a:effectLst>
              </a:rPr>
              <a:t>OUTLINE</a:t>
            </a:r>
            <a:endParaRPr lang="sv-SE" sz="3600" b="1" cap="none" spc="0" dirty="0">
              <a:ln w="0"/>
              <a:solidFill>
                <a:schemeClr val="accent1"/>
              </a:solidFill>
              <a:effectLst>
                <a:outerShdw blurRad="38100" dist="25400" dir="5400000" algn="ctr" rotWithShape="0">
                  <a:srgbClr val="6E747A">
                    <a:alpha val="43000"/>
                  </a:srgbClr>
                </a:outerShdw>
              </a:effectLst>
            </a:endParaRPr>
          </a:p>
        </p:txBody>
      </p:sp>
      <p:sp>
        <p:nvSpPr>
          <p:cNvPr id="11" name="textruta 10">
            <a:extLst>
              <a:ext uri="{FF2B5EF4-FFF2-40B4-BE49-F238E27FC236}">
                <a16:creationId xmlns:a16="http://schemas.microsoft.com/office/drawing/2014/main" id="{F995C66C-8F43-8C46-8936-2BE35365F379}"/>
              </a:ext>
            </a:extLst>
          </p:cNvPr>
          <p:cNvSpPr txBox="1"/>
          <p:nvPr/>
        </p:nvSpPr>
        <p:spPr>
          <a:xfrm>
            <a:off x="825387" y="1063016"/>
            <a:ext cx="6020971" cy="5539978"/>
          </a:xfrm>
          <a:prstGeom prst="rect">
            <a:avLst/>
          </a:prstGeom>
          <a:noFill/>
        </p:spPr>
        <p:txBody>
          <a:bodyPr wrap="square" rtlCol="0">
            <a:spAutoFit/>
          </a:bodyPr>
          <a:lstStyle/>
          <a:p>
            <a:pPr marL="457200" indent="-457200">
              <a:buFont typeface="+mj-lt"/>
              <a:buAutoNum type="arabicPeriod"/>
            </a:pPr>
            <a:r>
              <a:rPr lang="sv-SE" sz="2400" dirty="0" err="1"/>
              <a:t>Background</a:t>
            </a:r>
            <a:endParaRPr lang="sv-SE" sz="2400" dirty="0"/>
          </a:p>
          <a:p>
            <a:pPr marL="457200" indent="-457200">
              <a:buFont typeface="+mj-lt"/>
              <a:buAutoNum type="arabicPeriod"/>
            </a:pPr>
            <a:endParaRPr lang="sv-SE" sz="2400" dirty="0"/>
          </a:p>
          <a:p>
            <a:pPr marL="457200" indent="-457200">
              <a:buFont typeface="+mj-lt"/>
              <a:buAutoNum type="arabicPeriod"/>
            </a:pPr>
            <a:r>
              <a:rPr lang="sv-SE" sz="2400" dirty="0" err="1"/>
              <a:t>Stable</a:t>
            </a:r>
            <a:r>
              <a:rPr lang="sv-SE" sz="2400" dirty="0"/>
              <a:t> </a:t>
            </a:r>
            <a:r>
              <a:rPr lang="sv-SE" sz="2400" dirty="0" err="1"/>
              <a:t>Boundary</a:t>
            </a:r>
            <a:r>
              <a:rPr lang="sv-SE" sz="2400" dirty="0"/>
              <a:t> </a:t>
            </a:r>
            <a:r>
              <a:rPr lang="sv-SE" sz="2400" dirty="0" err="1"/>
              <a:t>Layers</a:t>
            </a:r>
            <a:endParaRPr lang="sv-SE" sz="2400" dirty="0"/>
          </a:p>
          <a:p>
            <a:pPr marL="457200" indent="-457200">
              <a:buFont typeface="+mj-lt"/>
              <a:buAutoNum type="arabicPeriod"/>
            </a:pPr>
            <a:endParaRPr lang="sv-SE" sz="2400" dirty="0"/>
          </a:p>
          <a:p>
            <a:pPr marL="457200" indent="-457200">
              <a:buFont typeface="+mj-lt"/>
              <a:buAutoNum type="arabicPeriod"/>
            </a:pPr>
            <a:r>
              <a:rPr lang="sv-SE" sz="2400" dirty="0" err="1"/>
              <a:t>Initialisation</a:t>
            </a:r>
            <a:endParaRPr lang="el-GR" sz="2400" dirty="0"/>
          </a:p>
          <a:p>
            <a:pPr marL="457200" indent="-457200">
              <a:buFont typeface="+mj-lt"/>
              <a:buAutoNum type="arabicPeriod"/>
            </a:pPr>
            <a:endParaRPr lang="el-GR" sz="2400" dirty="0"/>
          </a:p>
          <a:p>
            <a:pPr marL="457200" indent="-457200">
              <a:buFont typeface="+mj-lt"/>
              <a:buAutoNum type="arabicPeriod"/>
            </a:pPr>
            <a:r>
              <a:rPr lang="sv-SE" sz="2400" dirty="0"/>
              <a:t>Case </a:t>
            </a:r>
            <a:r>
              <a:rPr lang="sv-SE" sz="2400" dirty="0" err="1"/>
              <a:t>study</a:t>
            </a:r>
            <a:r>
              <a:rPr lang="sv-SE" sz="2400" dirty="0"/>
              <a:t> 1 – 2018-02-18</a:t>
            </a:r>
          </a:p>
          <a:p>
            <a:pPr marL="457200" indent="-457200">
              <a:buFont typeface="+mj-lt"/>
              <a:buAutoNum type="arabicPeriod"/>
            </a:pPr>
            <a:endParaRPr lang="sv-SE" sz="2400" dirty="0"/>
          </a:p>
          <a:p>
            <a:pPr marL="457200" indent="-457200">
              <a:buFont typeface="+mj-lt"/>
              <a:buAutoNum type="arabicPeriod"/>
            </a:pPr>
            <a:r>
              <a:rPr lang="sv-SE" sz="2400" dirty="0"/>
              <a:t>Case </a:t>
            </a:r>
            <a:r>
              <a:rPr lang="sv-SE" sz="2400" dirty="0" err="1"/>
              <a:t>study</a:t>
            </a:r>
            <a:r>
              <a:rPr lang="sv-SE" sz="2400" dirty="0"/>
              <a:t> 2 – 2018-02-27</a:t>
            </a:r>
          </a:p>
          <a:p>
            <a:pPr marL="457200" indent="-457200">
              <a:buFont typeface="+mj-lt"/>
              <a:buAutoNum type="arabicPeriod"/>
            </a:pPr>
            <a:endParaRPr lang="sv-SE" sz="2400" dirty="0"/>
          </a:p>
          <a:p>
            <a:pPr marL="457200" indent="-457200">
              <a:buFont typeface="+mj-lt"/>
              <a:buAutoNum type="arabicPeriod"/>
            </a:pPr>
            <a:r>
              <a:rPr lang="sv-SE" sz="2400" dirty="0"/>
              <a:t>Case from 2022-02-22</a:t>
            </a:r>
          </a:p>
          <a:p>
            <a:pPr marL="457200" indent="-457200">
              <a:buFont typeface="+mj-lt"/>
              <a:buAutoNum type="arabicPeriod"/>
            </a:pPr>
            <a:endParaRPr lang="sv-SE" sz="2400" dirty="0"/>
          </a:p>
          <a:p>
            <a:pPr marL="457200" indent="-457200">
              <a:buFont typeface="+mj-lt"/>
              <a:buAutoNum type="arabicPeriod"/>
            </a:pPr>
            <a:r>
              <a:rPr lang="sv-SE" sz="2400" dirty="0" err="1"/>
              <a:t>Conclusions</a:t>
            </a:r>
            <a:endParaRPr lang="sv-SE" sz="2400" dirty="0"/>
          </a:p>
          <a:p>
            <a:endParaRPr lang="sv-SE" sz="2400" dirty="0"/>
          </a:p>
          <a:p>
            <a:endParaRPr lang="sv-SE" dirty="0"/>
          </a:p>
        </p:txBody>
      </p:sp>
      <p:pic>
        <p:nvPicPr>
          <p:cNvPr id="13" name="Bildobjekt 12">
            <a:extLst>
              <a:ext uri="{FF2B5EF4-FFF2-40B4-BE49-F238E27FC236}">
                <a16:creationId xmlns:a16="http://schemas.microsoft.com/office/drawing/2014/main" id="{607A958E-043F-AA48-8611-FADAD285AA7C}"/>
              </a:ext>
            </a:extLst>
          </p:cNvPr>
          <p:cNvPicPr>
            <a:picLocks noChangeAspect="1"/>
          </p:cNvPicPr>
          <p:nvPr/>
        </p:nvPicPr>
        <p:blipFill>
          <a:blip r:embed="rId5"/>
          <a:stretch>
            <a:fillRect/>
          </a:stretch>
        </p:blipFill>
        <p:spPr>
          <a:xfrm>
            <a:off x="5964353" y="3330576"/>
            <a:ext cx="3107162" cy="2134392"/>
          </a:xfrm>
          <a:prstGeom prst="rect">
            <a:avLst/>
          </a:prstGeom>
        </p:spPr>
      </p:pic>
      <p:sp>
        <p:nvSpPr>
          <p:cNvPr id="17" name="textruta 16">
            <a:extLst>
              <a:ext uri="{FF2B5EF4-FFF2-40B4-BE49-F238E27FC236}">
                <a16:creationId xmlns:a16="http://schemas.microsoft.com/office/drawing/2014/main" id="{CCCE7E4E-9D24-6C4A-807A-F9F0F51DE996}"/>
              </a:ext>
            </a:extLst>
          </p:cNvPr>
          <p:cNvSpPr txBox="1"/>
          <p:nvPr/>
        </p:nvSpPr>
        <p:spPr>
          <a:xfrm>
            <a:off x="6444354" y="3985405"/>
            <a:ext cx="2147160" cy="461665"/>
          </a:xfrm>
          <a:prstGeom prst="rect">
            <a:avLst/>
          </a:prstGeom>
          <a:noFill/>
        </p:spPr>
        <p:txBody>
          <a:bodyPr wrap="square" rtlCol="0">
            <a:spAutoFit/>
          </a:bodyPr>
          <a:lstStyle/>
          <a:p>
            <a:pPr algn="ctr"/>
            <a:r>
              <a:rPr lang="sv-SE" sz="1200" dirty="0" err="1"/>
              <a:t>What</a:t>
            </a:r>
            <a:r>
              <a:rPr lang="sv-SE" sz="1200" dirty="0"/>
              <a:t> </a:t>
            </a:r>
            <a:r>
              <a:rPr lang="sv-SE" sz="1200" dirty="0" err="1"/>
              <a:t>causes</a:t>
            </a:r>
            <a:r>
              <a:rPr lang="sv-SE" sz="1200" dirty="0"/>
              <a:t> the </a:t>
            </a:r>
            <a:r>
              <a:rPr lang="sv-SE" sz="1200" dirty="0" err="1"/>
              <a:t>artificial</a:t>
            </a:r>
            <a:endParaRPr lang="sv-SE" sz="1200" dirty="0"/>
          </a:p>
          <a:p>
            <a:pPr algn="ctr"/>
            <a:r>
              <a:rPr lang="sv-SE" sz="1200" dirty="0"/>
              <a:t>clouds?</a:t>
            </a:r>
            <a:endParaRPr lang="sv-SE" sz="1400" dirty="0"/>
          </a:p>
        </p:txBody>
      </p:sp>
    </p:spTree>
    <p:extLst>
      <p:ext uri="{BB962C8B-B14F-4D97-AF65-F5344CB8AC3E}">
        <p14:creationId xmlns:p14="http://schemas.microsoft.com/office/powerpoint/2010/main" val="13990213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9B9B7E0B-FC10-A246-B05B-5A00C06C5D97}"/>
              </a:ext>
            </a:extLst>
          </p:cNvPr>
          <p:cNvPicPr>
            <a:picLocks noChangeAspect="1"/>
          </p:cNvPicPr>
          <p:nvPr/>
        </p:nvPicPr>
        <p:blipFill>
          <a:blip r:embed="rId3"/>
          <a:stretch>
            <a:fillRect/>
          </a:stretch>
        </p:blipFill>
        <p:spPr>
          <a:xfrm>
            <a:off x="7989006" y="5864395"/>
            <a:ext cx="977900" cy="863600"/>
          </a:xfrm>
          <a:prstGeom prst="rect">
            <a:avLst/>
          </a:prstGeom>
        </p:spPr>
      </p:pic>
      <p:pic>
        <p:nvPicPr>
          <p:cNvPr id="4" name="Bildobjekt 3">
            <a:extLst>
              <a:ext uri="{FF2B5EF4-FFF2-40B4-BE49-F238E27FC236}">
                <a16:creationId xmlns:a16="http://schemas.microsoft.com/office/drawing/2014/main" id="{0BECB212-03A7-474D-B70C-B83F61E4E1DE}"/>
              </a:ext>
            </a:extLst>
          </p:cNvPr>
          <p:cNvPicPr>
            <a:picLocks noChangeAspect="1"/>
          </p:cNvPicPr>
          <p:nvPr/>
        </p:nvPicPr>
        <p:blipFill>
          <a:blip r:embed="rId4"/>
          <a:stretch>
            <a:fillRect/>
          </a:stretch>
        </p:blipFill>
        <p:spPr>
          <a:xfrm>
            <a:off x="153811" y="6157541"/>
            <a:ext cx="1948039" cy="570454"/>
          </a:xfrm>
          <a:prstGeom prst="rect">
            <a:avLst/>
          </a:prstGeom>
        </p:spPr>
      </p:pic>
      <p:sp>
        <p:nvSpPr>
          <p:cNvPr id="6" name="textruta 5">
            <a:extLst>
              <a:ext uri="{FF2B5EF4-FFF2-40B4-BE49-F238E27FC236}">
                <a16:creationId xmlns:a16="http://schemas.microsoft.com/office/drawing/2014/main" id="{CDBE74E2-9E4A-E14F-9420-82840C93CDDA}"/>
              </a:ext>
            </a:extLst>
          </p:cNvPr>
          <p:cNvSpPr txBox="1"/>
          <p:nvPr/>
        </p:nvSpPr>
        <p:spPr>
          <a:xfrm>
            <a:off x="1090025" y="52928"/>
            <a:ext cx="7758984" cy="461665"/>
          </a:xfrm>
          <a:prstGeom prst="rect">
            <a:avLst/>
          </a:prstGeom>
          <a:noFill/>
        </p:spPr>
        <p:txBody>
          <a:bodyPr wrap="none" rtlCol="0">
            <a:spAutoFit/>
          </a:bodyPr>
          <a:lstStyle/>
          <a:p>
            <a:r>
              <a:rPr lang="sv-SE" sz="2400" b="1" dirty="0"/>
              <a:t>3D 18 </a:t>
            </a:r>
            <a:r>
              <a:rPr lang="sv-SE" sz="2400" b="1" dirty="0" err="1"/>
              <a:t>hour</a:t>
            </a:r>
            <a:r>
              <a:rPr lang="sv-SE" sz="2400" b="1" dirty="0"/>
              <a:t> simulations for Sodankylä </a:t>
            </a:r>
            <a:r>
              <a:rPr lang="sv-SE" sz="2400" b="1" dirty="0" err="1"/>
              <a:t>started</a:t>
            </a:r>
            <a:r>
              <a:rPr lang="sv-SE" sz="2400" b="1" dirty="0"/>
              <a:t> at 180227 00z </a:t>
            </a:r>
          </a:p>
        </p:txBody>
      </p:sp>
      <p:sp>
        <p:nvSpPr>
          <p:cNvPr id="3" name="textruta 2">
            <a:extLst>
              <a:ext uri="{FF2B5EF4-FFF2-40B4-BE49-F238E27FC236}">
                <a16:creationId xmlns:a16="http://schemas.microsoft.com/office/drawing/2014/main" id="{8AB6C092-052D-5544-B81F-8D81DB4980BA}"/>
              </a:ext>
            </a:extLst>
          </p:cNvPr>
          <p:cNvSpPr txBox="1"/>
          <p:nvPr/>
        </p:nvSpPr>
        <p:spPr>
          <a:xfrm>
            <a:off x="85070" y="1797629"/>
            <a:ext cx="1985095" cy="646331"/>
          </a:xfrm>
          <a:prstGeom prst="rect">
            <a:avLst/>
          </a:prstGeom>
          <a:noFill/>
        </p:spPr>
        <p:txBody>
          <a:bodyPr wrap="none" rtlCol="0">
            <a:spAutoFit/>
          </a:bodyPr>
          <a:lstStyle/>
          <a:p>
            <a:r>
              <a:rPr lang="sv-SE" b="1" dirty="0"/>
              <a:t>WRF </a:t>
            </a:r>
            <a:r>
              <a:rPr lang="sv-SE" b="1" dirty="0" err="1"/>
              <a:t>with</a:t>
            </a:r>
            <a:r>
              <a:rPr lang="sv-SE" b="1" dirty="0"/>
              <a:t> IFS </a:t>
            </a:r>
          </a:p>
          <a:p>
            <a:r>
              <a:rPr lang="sv-SE" b="1" dirty="0"/>
              <a:t>initial </a:t>
            </a:r>
            <a:r>
              <a:rPr lang="sv-SE" b="1" dirty="0" err="1"/>
              <a:t>temperature</a:t>
            </a:r>
            <a:endParaRPr lang="sv-SE" b="1" dirty="0"/>
          </a:p>
        </p:txBody>
      </p:sp>
      <p:sp>
        <p:nvSpPr>
          <p:cNvPr id="8" name="textruta 7">
            <a:extLst>
              <a:ext uri="{FF2B5EF4-FFF2-40B4-BE49-F238E27FC236}">
                <a16:creationId xmlns:a16="http://schemas.microsoft.com/office/drawing/2014/main" id="{8E73C6B7-F0BE-9744-BD46-965061AE90F7}"/>
              </a:ext>
            </a:extLst>
          </p:cNvPr>
          <p:cNvSpPr txBox="1"/>
          <p:nvPr/>
        </p:nvSpPr>
        <p:spPr>
          <a:xfrm>
            <a:off x="48330" y="2831173"/>
            <a:ext cx="2095445" cy="646331"/>
          </a:xfrm>
          <a:prstGeom prst="rect">
            <a:avLst/>
          </a:prstGeom>
          <a:noFill/>
        </p:spPr>
        <p:txBody>
          <a:bodyPr wrap="none" rtlCol="0">
            <a:spAutoFit/>
          </a:bodyPr>
          <a:lstStyle/>
          <a:p>
            <a:r>
              <a:rPr lang="sv-SE" b="1" dirty="0"/>
              <a:t>WRF </a:t>
            </a:r>
            <a:r>
              <a:rPr lang="sv-SE" b="1" dirty="0" err="1"/>
              <a:t>with</a:t>
            </a:r>
            <a:r>
              <a:rPr lang="sv-SE" b="1" dirty="0"/>
              <a:t> </a:t>
            </a:r>
            <a:r>
              <a:rPr lang="sv-SE" b="1" dirty="0" err="1"/>
              <a:t>initialised</a:t>
            </a:r>
            <a:endParaRPr lang="sv-SE" b="1" dirty="0"/>
          </a:p>
          <a:p>
            <a:r>
              <a:rPr lang="sv-SE" b="1" dirty="0" err="1"/>
              <a:t>surface</a:t>
            </a:r>
            <a:r>
              <a:rPr lang="sv-SE" b="1" dirty="0"/>
              <a:t> inversion.</a:t>
            </a:r>
          </a:p>
        </p:txBody>
      </p:sp>
      <p:sp>
        <p:nvSpPr>
          <p:cNvPr id="10" name="textruta 9">
            <a:extLst>
              <a:ext uri="{FF2B5EF4-FFF2-40B4-BE49-F238E27FC236}">
                <a16:creationId xmlns:a16="http://schemas.microsoft.com/office/drawing/2014/main" id="{4346E28F-38B6-5F4C-ADC9-208143ED42DD}"/>
              </a:ext>
            </a:extLst>
          </p:cNvPr>
          <p:cNvSpPr txBox="1"/>
          <p:nvPr/>
        </p:nvSpPr>
        <p:spPr>
          <a:xfrm>
            <a:off x="85070" y="5298890"/>
            <a:ext cx="1893467" cy="646331"/>
          </a:xfrm>
          <a:prstGeom prst="rect">
            <a:avLst/>
          </a:prstGeom>
          <a:noFill/>
        </p:spPr>
        <p:txBody>
          <a:bodyPr wrap="none" rtlCol="0">
            <a:spAutoFit/>
          </a:bodyPr>
          <a:lstStyle/>
          <a:p>
            <a:r>
              <a:rPr lang="sv-SE" b="1" dirty="0"/>
              <a:t>Observations</a:t>
            </a:r>
          </a:p>
          <a:p>
            <a:r>
              <a:rPr lang="sv-SE" b="1" dirty="0"/>
              <a:t>(Radio </a:t>
            </a:r>
            <a:r>
              <a:rPr lang="sv-SE" b="1" dirty="0" err="1"/>
              <a:t>soundings</a:t>
            </a:r>
            <a:r>
              <a:rPr lang="sv-SE" b="1" dirty="0"/>
              <a:t>)</a:t>
            </a:r>
          </a:p>
        </p:txBody>
      </p:sp>
      <p:pic>
        <p:nvPicPr>
          <p:cNvPr id="9" name="Bildobjekt 8">
            <a:extLst>
              <a:ext uri="{FF2B5EF4-FFF2-40B4-BE49-F238E27FC236}">
                <a16:creationId xmlns:a16="http://schemas.microsoft.com/office/drawing/2014/main" id="{07570ACB-6D33-FF45-9572-215AADA77C02}"/>
              </a:ext>
            </a:extLst>
          </p:cNvPr>
          <p:cNvPicPr>
            <a:picLocks noChangeAspect="1"/>
          </p:cNvPicPr>
          <p:nvPr/>
        </p:nvPicPr>
        <p:blipFill>
          <a:blip r:embed="rId5"/>
          <a:stretch>
            <a:fillRect/>
          </a:stretch>
        </p:blipFill>
        <p:spPr>
          <a:xfrm>
            <a:off x="2061509" y="977247"/>
            <a:ext cx="5791200" cy="5791200"/>
          </a:xfrm>
          <a:prstGeom prst="rect">
            <a:avLst/>
          </a:prstGeom>
        </p:spPr>
      </p:pic>
      <p:sp>
        <p:nvSpPr>
          <p:cNvPr id="13" name="textruta 12">
            <a:extLst>
              <a:ext uri="{FF2B5EF4-FFF2-40B4-BE49-F238E27FC236}">
                <a16:creationId xmlns:a16="http://schemas.microsoft.com/office/drawing/2014/main" id="{C6B957D6-B550-0848-AF50-DF8FF80EC912}"/>
              </a:ext>
            </a:extLst>
          </p:cNvPr>
          <p:cNvSpPr txBox="1"/>
          <p:nvPr/>
        </p:nvSpPr>
        <p:spPr>
          <a:xfrm>
            <a:off x="85070" y="4080680"/>
            <a:ext cx="1004955" cy="369332"/>
          </a:xfrm>
          <a:prstGeom prst="rect">
            <a:avLst/>
          </a:prstGeom>
          <a:noFill/>
        </p:spPr>
        <p:txBody>
          <a:bodyPr wrap="none" rtlCol="0">
            <a:spAutoFit/>
          </a:bodyPr>
          <a:lstStyle/>
          <a:p>
            <a:r>
              <a:rPr lang="sv-SE" b="1" dirty="0"/>
              <a:t>IFS HRES</a:t>
            </a:r>
          </a:p>
        </p:txBody>
      </p:sp>
      <p:sp>
        <p:nvSpPr>
          <p:cNvPr id="28" name="Rektangel 27">
            <a:extLst>
              <a:ext uri="{FF2B5EF4-FFF2-40B4-BE49-F238E27FC236}">
                <a16:creationId xmlns:a16="http://schemas.microsoft.com/office/drawing/2014/main" id="{97605A22-3E70-CB42-BF18-D2AC8B61FD67}"/>
              </a:ext>
            </a:extLst>
          </p:cNvPr>
          <p:cNvSpPr/>
          <p:nvPr/>
        </p:nvSpPr>
        <p:spPr>
          <a:xfrm>
            <a:off x="2798618" y="585348"/>
            <a:ext cx="129309" cy="9352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sv-SE"/>
          </a:p>
        </p:txBody>
      </p:sp>
      <p:pic>
        <p:nvPicPr>
          <p:cNvPr id="30" name="Bildobjekt 29">
            <a:extLst>
              <a:ext uri="{FF2B5EF4-FFF2-40B4-BE49-F238E27FC236}">
                <a16:creationId xmlns:a16="http://schemas.microsoft.com/office/drawing/2014/main" id="{482A1B6D-8617-FB4C-81CF-2E12E946E060}"/>
              </a:ext>
            </a:extLst>
          </p:cNvPr>
          <p:cNvPicPr>
            <a:picLocks noChangeAspect="1"/>
          </p:cNvPicPr>
          <p:nvPr/>
        </p:nvPicPr>
        <p:blipFill>
          <a:blip r:embed="rId6"/>
          <a:stretch>
            <a:fillRect/>
          </a:stretch>
        </p:blipFill>
        <p:spPr>
          <a:xfrm>
            <a:off x="2450957" y="548122"/>
            <a:ext cx="294132" cy="997480"/>
          </a:xfrm>
          <a:prstGeom prst="rect">
            <a:avLst/>
          </a:prstGeom>
        </p:spPr>
      </p:pic>
      <p:pic>
        <p:nvPicPr>
          <p:cNvPr id="32" name="Bildobjekt 31">
            <a:extLst>
              <a:ext uri="{FF2B5EF4-FFF2-40B4-BE49-F238E27FC236}">
                <a16:creationId xmlns:a16="http://schemas.microsoft.com/office/drawing/2014/main" id="{BC02DFA6-1925-3946-9EE0-F68F398CF54F}"/>
              </a:ext>
            </a:extLst>
          </p:cNvPr>
          <p:cNvPicPr>
            <a:picLocks noChangeAspect="1"/>
          </p:cNvPicPr>
          <p:nvPr/>
        </p:nvPicPr>
        <p:blipFill>
          <a:blip r:embed="rId7"/>
          <a:stretch>
            <a:fillRect/>
          </a:stretch>
        </p:blipFill>
        <p:spPr>
          <a:xfrm>
            <a:off x="2745089" y="491183"/>
            <a:ext cx="4250514" cy="1054420"/>
          </a:xfrm>
          <a:prstGeom prst="rect">
            <a:avLst/>
          </a:prstGeom>
        </p:spPr>
      </p:pic>
      <p:sp>
        <p:nvSpPr>
          <p:cNvPr id="33" name="Rektangel 32">
            <a:extLst>
              <a:ext uri="{FF2B5EF4-FFF2-40B4-BE49-F238E27FC236}">
                <a16:creationId xmlns:a16="http://schemas.microsoft.com/office/drawing/2014/main" id="{D9A54C82-B607-6F45-A804-81D21BD312F1}"/>
              </a:ext>
            </a:extLst>
          </p:cNvPr>
          <p:cNvSpPr/>
          <p:nvPr/>
        </p:nvSpPr>
        <p:spPr>
          <a:xfrm>
            <a:off x="2808989" y="529451"/>
            <a:ext cx="143739" cy="10265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sv-SE" dirty="0"/>
          </a:p>
        </p:txBody>
      </p:sp>
      <p:pic>
        <p:nvPicPr>
          <p:cNvPr id="35" name="Bildobjekt 34">
            <a:extLst>
              <a:ext uri="{FF2B5EF4-FFF2-40B4-BE49-F238E27FC236}">
                <a16:creationId xmlns:a16="http://schemas.microsoft.com/office/drawing/2014/main" id="{64010846-723E-1743-9C50-D0E143DDB18B}"/>
              </a:ext>
            </a:extLst>
          </p:cNvPr>
          <p:cNvPicPr>
            <a:picLocks noChangeAspect="1"/>
          </p:cNvPicPr>
          <p:nvPr/>
        </p:nvPicPr>
        <p:blipFill>
          <a:blip r:embed="rId8"/>
          <a:stretch>
            <a:fillRect/>
          </a:stretch>
        </p:blipFill>
        <p:spPr>
          <a:xfrm>
            <a:off x="7005974" y="450037"/>
            <a:ext cx="366291" cy="1054420"/>
          </a:xfrm>
          <a:prstGeom prst="rect">
            <a:avLst/>
          </a:prstGeom>
        </p:spPr>
      </p:pic>
      <p:sp>
        <p:nvSpPr>
          <p:cNvPr id="36" name="textruta 35">
            <a:extLst>
              <a:ext uri="{FF2B5EF4-FFF2-40B4-BE49-F238E27FC236}">
                <a16:creationId xmlns:a16="http://schemas.microsoft.com/office/drawing/2014/main" id="{901DF127-AF25-204B-95BF-EDB159409B9E}"/>
              </a:ext>
            </a:extLst>
          </p:cNvPr>
          <p:cNvSpPr txBox="1"/>
          <p:nvPr/>
        </p:nvSpPr>
        <p:spPr>
          <a:xfrm>
            <a:off x="145772" y="755868"/>
            <a:ext cx="1444819" cy="646331"/>
          </a:xfrm>
          <a:prstGeom prst="rect">
            <a:avLst/>
          </a:prstGeom>
          <a:noFill/>
        </p:spPr>
        <p:txBody>
          <a:bodyPr wrap="none" rtlCol="0">
            <a:spAutoFit/>
          </a:bodyPr>
          <a:lstStyle/>
          <a:p>
            <a:r>
              <a:rPr lang="sv-SE" b="1" dirty="0"/>
              <a:t>Observations</a:t>
            </a:r>
          </a:p>
          <a:p>
            <a:r>
              <a:rPr lang="sv-SE" b="1" dirty="0"/>
              <a:t>(LIDAR)</a:t>
            </a:r>
          </a:p>
        </p:txBody>
      </p:sp>
    </p:spTree>
    <p:extLst>
      <p:ext uri="{BB962C8B-B14F-4D97-AF65-F5344CB8AC3E}">
        <p14:creationId xmlns:p14="http://schemas.microsoft.com/office/powerpoint/2010/main" val="4557256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9B9B7E0B-FC10-A246-B05B-5A00C06C5D97}"/>
              </a:ext>
            </a:extLst>
          </p:cNvPr>
          <p:cNvPicPr>
            <a:picLocks noChangeAspect="1"/>
          </p:cNvPicPr>
          <p:nvPr/>
        </p:nvPicPr>
        <p:blipFill>
          <a:blip r:embed="rId3"/>
          <a:stretch>
            <a:fillRect/>
          </a:stretch>
        </p:blipFill>
        <p:spPr>
          <a:xfrm>
            <a:off x="7989006" y="5864395"/>
            <a:ext cx="977900" cy="863600"/>
          </a:xfrm>
          <a:prstGeom prst="rect">
            <a:avLst/>
          </a:prstGeom>
        </p:spPr>
      </p:pic>
      <p:pic>
        <p:nvPicPr>
          <p:cNvPr id="4" name="Bildobjekt 3">
            <a:extLst>
              <a:ext uri="{FF2B5EF4-FFF2-40B4-BE49-F238E27FC236}">
                <a16:creationId xmlns:a16="http://schemas.microsoft.com/office/drawing/2014/main" id="{0BECB212-03A7-474D-B70C-B83F61E4E1DE}"/>
              </a:ext>
            </a:extLst>
          </p:cNvPr>
          <p:cNvPicPr>
            <a:picLocks noChangeAspect="1"/>
          </p:cNvPicPr>
          <p:nvPr/>
        </p:nvPicPr>
        <p:blipFill>
          <a:blip r:embed="rId4"/>
          <a:stretch>
            <a:fillRect/>
          </a:stretch>
        </p:blipFill>
        <p:spPr>
          <a:xfrm>
            <a:off x="153811" y="6157541"/>
            <a:ext cx="1948039" cy="570454"/>
          </a:xfrm>
          <a:prstGeom prst="rect">
            <a:avLst/>
          </a:prstGeom>
        </p:spPr>
      </p:pic>
      <p:pic>
        <p:nvPicPr>
          <p:cNvPr id="5" name="Bildobjekt 4">
            <a:extLst>
              <a:ext uri="{FF2B5EF4-FFF2-40B4-BE49-F238E27FC236}">
                <a16:creationId xmlns:a16="http://schemas.microsoft.com/office/drawing/2014/main" id="{CD93FBE8-1782-FC4D-B517-B203879F5FA0}"/>
              </a:ext>
            </a:extLst>
          </p:cNvPr>
          <p:cNvPicPr/>
          <p:nvPr/>
        </p:nvPicPr>
        <p:blipFill>
          <a:blip r:embed="rId5">
            <a:extLst>
              <a:ext uri="{28A0092B-C50C-407E-A947-70E740481C1C}">
                <a14:useLocalDpi xmlns:a14="http://schemas.microsoft.com/office/drawing/2010/main" val="0"/>
              </a:ext>
            </a:extLst>
          </a:blip>
          <a:stretch>
            <a:fillRect/>
          </a:stretch>
        </p:blipFill>
        <p:spPr>
          <a:xfrm>
            <a:off x="1893006" y="1104900"/>
            <a:ext cx="6096000" cy="4457700"/>
          </a:xfrm>
          <a:prstGeom prst="rect">
            <a:avLst/>
          </a:prstGeom>
        </p:spPr>
      </p:pic>
      <p:sp>
        <p:nvSpPr>
          <p:cNvPr id="3" name="textruta 2">
            <a:extLst>
              <a:ext uri="{FF2B5EF4-FFF2-40B4-BE49-F238E27FC236}">
                <a16:creationId xmlns:a16="http://schemas.microsoft.com/office/drawing/2014/main" id="{244172DF-4386-3D4F-8E7D-E4C73AE04399}"/>
              </a:ext>
            </a:extLst>
          </p:cNvPr>
          <p:cNvSpPr txBox="1"/>
          <p:nvPr/>
        </p:nvSpPr>
        <p:spPr>
          <a:xfrm>
            <a:off x="2242190" y="492626"/>
            <a:ext cx="5466561" cy="461665"/>
          </a:xfrm>
          <a:prstGeom prst="rect">
            <a:avLst/>
          </a:prstGeom>
          <a:noFill/>
        </p:spPr>
        <p:txBody>
          <a:bodyPr wrap="none" rtlCol="0">
            <a:spAutoFit/>
          </a:bodyPr>
          <a:lstStyle/>
          <a:p>
            <a:r>
              <a:rPr lang="sv-SE" sz="2400" b="1" dirty="0"/>
              <a:t>15 </a:t>
            </a:r>
            <a:r>
              <a:rPr lang="sv-SE" sz="2400" b="1" dirty="0" err="1"/>
              <a:t>hour</a:t>
            </a:r>
            <a:r>
              <a:rPr lang="sv-SE" sz="2400" b="1" dirty="0"/>
              <a:t> simulation </a:t>
            </a:r>
            <a:r>
              <a:rPr lang="sv-SE" sz="2400" b="1" dirty="0" err="1"/>
              <a:t>started</a:t>
            </a:r>
            <a:r>
              <a:rPr lang="sv-SE" sz="2400" b="1" dirty="0"/>
              <a:t> at 180227 00z </a:t>
            </a:r>
          </a:p>
        </p:txBody>
      </p:sp>
      <p:sp>
        <p:nvSpPr>
          <p:cNvPr id="6" name="textruta 5">
            <a:extLst>
              <a:ext uri="{FF2B5EF4-FFF2-40B4-BE49-F238E27FC236}">
                <a16:creationId xmlns:a16="http://schemas.microsoft.com/office/drawing/2014/main" id="{3652AB0F-483F-C343-B553-1788F096ED0E}"/>
              </a:ext>
            </a:extLst>
          </p:cNvPr>
          <p:cNvSpPr txBox="1"/>
          <p:nvPr/>
        </p:nvSpPr>
        <p:spPr>
          <a:xfrm>
            <a:off x="153811" y="2121930"/>
            <a:ext cx="1625445" cy="369332"/>
          </a:xfrm>
          <a:prstGeom prst="rect">
            <a:avLst/>
          </a:prstGeom>
          <a:noFill/>
        </p:spPr>
        <p:txBody>
          <a:bodyPr wrap="none" rtlCol="0">
            <a:spAutoFit/>
          </a:bodyPr>
          <a:lstStyle/>
          <a:p>
            <a:r>
              <a:rPr lang="sv-SE" b="1" dirty="0"/>
              <a:t>3 </a:t>
            </a:r>
            <a:r>
              <a:rPr lang="sv-SE" b="1" dirty="0" err="1"/>
              <a:t>hour</a:t>
            </a:r>
            <a:r>
              <a:rPr lang="sv-SE" b="1" dirty="0"/>
              <a:t> </a:t>
            </a:r>
            <a:r>
              <a:rPr lang="sv-SE" b="1" dirty="0" err="1"/>
              <a:t>forecast</a:t>
            </a:r>
            <a:endParaRPr lang="sv-SE" b="1" dirty="0"/>
          </a:p>
        </p:txBody>
      </p:sp>
      <p:sp>
        <p:nvSpPr>
          <p:cNvPr id="7" name="textruta 6">
            <a:extLst>
              <a:ext uri="{FF2B5EF4-FFF2-40B4-BE49-F238E27FC236}">
                <a16:creationId xmlns:a16="http://schemas.microsoft.com/office/drawing/2014/main" id="{728ADD31-DC9D-DA43-A9D7-0BFAD40BD003}"/>
              </a:ext>
            </a:extLst>
          </p:cNvPr>
          <p:cNvSpPr txBox="1"/>
          <p:nvPr/>
        </p:nvSpPr>
        <p:spPr>
          <a:xfrm>
            <a:off x="153811" y="4139220"/>
            <a:ext cx="1742465" cy="369332"/>
          </a:xfrm>
          <a:prstGeom prst="rect">
            <a:avLst/>
          </a:prstGeom>
          <a:noFill/>
        </p:spPr>
        <p:txBody>
          <a:bodyPr wrap="none" rtlCol="0">
            <a:spAutoFit/>
          </a:bodyPr>
          <a:lstStyle/>
          <a:p>
            <a:r>
              <a:rPr lang="sv-SE" b="1" dirty="0"/>
              <a:t>15 </a:t>
            </a:r>
            <a:r>
              <a:rPr lang="sv-SE" b="1" dirty="0" err="1"/>
              <a:t>hour</a:t>
            </a:r>
            <a:r>
              <a:rPr lang="sv-SE" b="1" dirty="0"/>
              <a:t> </a:t>
            </a:r>
            <a:r>
              <a:rPr lang="sv-SE" b="1" dirty="0" err="1"/>
              <a:t>forecast</a:t>
            </a:r>
            <a:endParaRPr lang="sv-SE" b="1" dirty="0"/>
          </a:p>
        </p:txBody>
      </p:sp>
      <p:sp>
        <p:nvSpPr>
          <p:cNvPr id="8" name="textruta 7">
            <a:extLst>
              <a:ext uri="{FF2B5EF4-FFF2-40B4-BE49-F238E27FC236}">
                <a16:creationId xmlns:a16="http://schemas.microsoft.com/office/drawing/2014/main" id="{31D74643-950A-0E45-84C5-4E4F0E49E2FC}"/>
              </a:ext>
            </a:extLst>
          </p:cNvPr>
          <p:cNvSpPr txBox="1"/>
          <p:nvPr/>
        </p:nvSpPr>
        <p:spPr>
          <a:xfrm>
            <a:off x="1894273" y="5451888"/>
            <a:ext cx="1351780" cy="523220"/>
          </a:xfrm>
          <a:prstGeom prst="rect">
            <a:avLst/>
          </a:prstGeom>
          <a:noFill/>
        </p:spPr>
        <p:txBody>
          <a:bodyPr wrap="none" rtlCol="0">
            <a:spAutoFit/>
          </a:bodyPr>
          <a:lstStyle/>
          <a:p>
            <a:r>
              <a:rPr lang="sv-SE" sz="1400" b="1" dirty="0" err="1"/>
              <a:t>Reference</a:t>
            </a:r>
            <a:r>
              <a:rPr lang="sv-SE" sz="1400" b="1" dirty="0"/>
              <a:t> +</a:t>
            </a:r>
          </a:p>
          <a:p>
            <a:r>
              <a:rPr lang="sv-SE" sz="1400" b="1" dirty="0"/>
              <a:t>Xu- and Randall</a:t>
            </a:r>
          </a:p>
        </p:txBody>
      </p:sp>
      <p:sp>
        <p:nvSpPr>
          <p:cNvPr id="9" name="textruta 8">
            <a:extLst>
              <a:ext uri="{FF2B5EF4-FFF2-40B4-BE49-F238E27FC236}">
                <a16:creationId xmlns:a16="http://schemas.microsoft.com/office/drawing/2014/main" id="{586A3861-BFF3-9E40-95EA-B558F6C4892A}"/>
              </a:ext>
            </a:extLst>
          </p:cNvPr>
          <p:cNvSpPr txBox="1"/>
          <p:nvPr/>
        </p:nvSpPr>
        <p:spPr>
          <a:xfrm>
            <a:off x="3181462" y="5466672"/>
            <a:ext cx="1609030" cy="523220"/>
          </a:xfrm>
          <a:prstGeom prst="rect">
            <a:avLst/>
          </a:prstGeom>
          <a:noFill/>
        </p:spPr>
        <p:txBody>
          <a:bodyPr wrap="none" rtlCol="0">
            <a:spAutoFit/>
          </a:bodyPr>
          <a:lstStyle/>
          <a:p>
            <a:r>
              <a:rPr lang="sv-SE" sz="1400" b="1" dirty="0" err="1">
                <a:solidFill>
                  <a:schemeClr val="accent1"/>
                </a:solidFill>
              </a:rPr>
              <a:t>Reference</a:t>
            </a:r>
            <a:r>
              <a:rPr lang="sv-SE" sz="1400" b="1" dirty="0">
                <a:solidFill>
                  <a:schemeClr val="accent1"/>
                </a:solidFill>
              </a:rPr>
              <a:t> +</a:t>
            </a:r>
          </a:p>
          <a:p>
            <a:r>
              <a:rPr lang="sv-SE" sz="1400" b="1" dirty="0" err="1">
                <a:solidFill>
                  <a:schemeClr val="accent1"/>
                </a:solidFill>
              </a:rPr>
              <a:t>changed</a:t>
            </a:r>
            <a:r>
              <a:rPr lang="sv-SE" sz="1400" b="1" dirty="0">
                <a:solidFill>
                  <a:schemeClr val="accent1"/>
                </a:solidFill>
              </a:rPr>
              <a:t> </a:t>
            </a:r>
            <a:r>
              <a:rPr lang="sv-SE" sz="1400" b="1" dirty="0" err="1">
                <a:solidFill>
                  <a:schemeClr val="accent1"/>
                </a:solidFill>
              </a:rPr>
              <a:t>diagnostic</a:t>
            </a:r>
            <a:endParaRPr lang="sv-SE" sz="1400" b="1" dirty="0">
              <a:solidFill>
                <a:schemeClr val="accent1"/>
              </a:solidFill>
            </a:endParaRPr>
          </a:p>
        </p:txBody>
      </p:sp>
      <p:sp>
        <p:nvSpPr>
          <p:cNvPr id="11" name="textruta 10">
            <a:extLst>
              <a:ext uri="{FF2B5EF4-FFF2-40B4-BE49-F238E27FC236}">
                <a16:creationId xmlns:a16="http://schemas.microsoft.com/office/drawing/2014/main" id="{C97144CF-08F2-F547-91DC-12B7D44DE803}"/>
              </a:ext>
            </a:extLst>
          </p:cNvPr>
          <p:cNvSpPr txBox="1"/>
          <p:nvPr/>
        </p:nvSpPr>
        <p:spPr>
          <a:xfrm>
            <a:off x="4639467" y="5466672"/>
            <a:ext cx="1609030" cy="738664"/>
          </a:xfrm>
          <a:prstGeom prst="rect">
            <a:avLst/>
          </a:prstGeom>
          <a:noFill/>
        </p:spPr>
        <p:txBody>
          <a:bodyPr wrap="none" rtlCol="0">
            <a:spAutoFit/>
          </a:bodyPr>
          <a:lstStyle/>
          <a:p>
            <a:r>
              <a:rPr lang="sv-SE" sz="1400" b="1" dirty="0" err="1"/>
              <a:t>Initialised</a:t>
            </a:r>
            <a:r>
              <a:rPr lang="sv-SE" sz="1400" b="1" dirty="0"/>
              <a:t> </a:t>
            </a:r>
            <a:r>
              <a:rPr lang="sv-SE" sz="1400" b="1" dirty="0" err="1"/>
              <a:t>clouds</a:t>
            </a:r>
            <a:endParaRPr lang="sv-SE" sz="1400" b="1" dirty="0"/>
          </a:p>
          <a:p>
            <a:r>
              <a:rPr lang="sv-SE" sz="1400" b="1" dirty="0"/>
              <a:t>from </a:t>
            </a:r>
            <a:r>
              <a:rPr lang="sv-SE" sz="1400" b="1" dirty="0" err="1"/>
              <a:t>sounding</a:t>
            </a:r>
            <a:r>
              <a:rPr lang="sv-SE" sz="1400" b="1" dirty="0"/>
              <a:t> +</a:t>
            </a:r>
          </a:p>
          <a:p>
            <a:r>
              <a:rPr lang="sv-SE" sz="1400" b="1" dirty="0" err="1"/>
              <a:t>changed</a:t>
            </a:r>
            <a:r>
              <a:rPr lang="sv-SE" sz="1400" b="1" dirty="0"/>
              <a:t> </a:t>
            </a:r>
            <a:r>
              <a:rPr lang="sv-SE" sz="1400" b="1" dirty="0" err="1"/>
              <a:t>diagnostic</a:t>
            </a:r>
            <a:endParaRPr lang="sv-SE" sz="1400" b="1" dirty="0"/>
          </a:p>
        </p:txBody>
      </p:sp>
      <p:sp>
        <p:nvSpPr>
          <p:cNvPr id="12" name="textruta 11">
            <a:extLst>
              <a:ext uri="{FF2B5EF4-FFF2-40B4-BE49-F238E27FC236}">
                <a16:creationId xmlns:a16="http://schemas.microsoft.com/office/drawing/2014/main" id="{C9C7573D-D701-2342-8F1E-A54791BFE167}"/>
              </a:ext>
            </a:extLst>
          </p:cNvPr>
          <p:cNvSpPr txBox="1"/>
          <p:nvPr/>
        </p:nvSpPr>
        <p:spPr>
          <a:xfrm>
            <a:off x="6267562" y="5495063"/>
            <a:ext cx="1609030" cy="1169551"/>
          </a:xfrm>
          <a:prstGeom prst="rect">
            <a:avLst/>
          </a:prstGeom>
          <a:noFill/>
        </p:spPr>
        <p:txBody>
          <a:bodyPr wrap="none" rtlCol="0">
            <a:spAutoFit/>
          </a:bodyPr>
          <a:lstStyle/>
          <a:p>
            <a:r>
              <a:rPr lang="sv-SE" sz="1400" b="1" dirty="0" err="1">
                <a:solidFill>
                  <a:schemeClr val="accent1"/>
                </a:solidFill>
              </a:rPr>
              <a:t>Initialised</a:t>
            </a:r>
            <a:r>
              <a:rPr lang="sv-SE" sz="1400" b="1" dirty="0">
                <a:solidFill>
                  <a:schemeClr val="accent1"/>
                </a:solidFill>
              </a:rPr>
              <a:t> </a:t>
            </a:r>
            <a:r>
              <a:rPr lang="sv-SE" sz="1400" b="1" dirty="0" err="1">
                <a:solidFill>
                  <a:schemeClr val="accent1"/>
                </a:solidFill>
              </a:rPr>
              <a:t>clouds</a:t>
            </a:r>
            <a:endParaRPr lang="sv-SE" sz="1400" b="1" dirty="0">
              <a:solidFill>
                <a:schemeClr val="accent1"/>
              </a:solidFill>
            </a:endParaRPr>
          </a:p>
          <a:p>
            <a:r>
              <a:rPr lang="sv-SE" sz="1400" b="1" dirty="0">
                <a:solidFill>
                  <a:schemeClr val="accent1"/>
                </a:solidFill>
              </a:rPr>
              <a:t>from </a:t>
            </a:r>
            <a:r>
              <a:rPr lang="sv-SE" sz="1400" b="1" dirty="0" err="1">
                <a:solidFill>
                  <a:schemeClr val="accent1"/>
                </a:solidFill>
              </a:rPr>
              <a:t>sounding</a:t>
            </a:r>
            <a:r>
              <a:rPr lang="sv-SE" sz="1400" b="1" dirty="0">
                <a:solidFill>
                  <a:schemeClr val="accent1"/>
                </a:solidFill>
              </a:rPr>
              <a:t> +</a:t>
            </a:r>
          </a:p>
          <a:p>
            <a:r>
              <a:rPr lang="sv-SE" sz="1400" b="1" dirty="0" err="1">
                <a:solidFill>
                  <a:schemeClr val="accent1"/>
                </a:solidFill>
              </a:rPr>
              <a:t>surface</a:t>
            </a:r>
            <a:r>
              <a:rPr lang="sv-SE" sz="1400" b="1" dirty="0">
                <a:solidFill>
                  <a:schemeClr val="accent1"/>
                </a:solidFill>
              </a:rPr>
              <a:t> inversion</a:t>
            </a:r>
          </a:p>
          <a:p>
            <a:r>
              <a:rPr lang="sv-SE" sz="1400" b="1" dirty="0">
                <a:solidFill>
                  <a:schemeClr val="accent1"/>
                </a:solidFill>
              </a:rPr>
              <a:t>from </a:t>
            </a:r>
            <a:r>
              <a:rPr lang="sv-SE" sz="1400" b="1" dirty="0" err="1">
                <a:solidFill>
                  <a:schemeClr val="accent1"/>
                </a:solidFill>
              </a:rPr>
              <a:t>sounding</a:t>
            </a:r>
            <a:r>
              <a:rPr lang="sv-SE" sz="1400" b="1" dirty="0">
                <a:solidFill>
                  <a:schemeClr val="accent1"/>
                </a:solidFill>
              </a:rPr>
              <a:t> +</a:t>
            </a:r>
          </a:p>
          <a:p>
            <a:r>
              <a:rPr lang="sv-SE" sz="1400" b="1" dirty="0" err="1">
                <a:solidFill>
                  <a:schemeClr val="accent1"/>
                </a:solidFill>
              </a:rPr>
              <a:t>changed</a:t>
            </a:r>
            <a:r>
              <a:rPr lang="sv-SE" sz="1400" b="1" dirty="0">
                <a:solidFill>
                  <a:schemeClr val="accent1"/>
                </a:solidFill>
              </a:rPr>
              <a:t> </a:t>
            </a:r>
            <a:r>
              <a:rPr lang="sv-SE" sz="1400" b="1" dirty="0" err="1">
                <a:solidFill>
                  <a:schemeClr val="accent1"/>
                </a:solidFill>
              </a:rPr>
              <a:t>diagnostic</a:t>
            </a:r>
            <a:endParaRPr lang="sv-SE" sz="1400" b="1" dirty="0">
              <a:solidFill>
                <a:schemeClr val="accent1"/>
              </a:solidFill>
            </a:endParaRPr>
          </a:p>
        </p:txBody>
      </p:sp>
      <p:pic>
        <p:nvPicPr>
          <p:cNvPr id="13" name="Bildobjekt 12">
            <a:extLst>
              <a:ext uri="{FF2B5EF4-FFF2-40B4-BE49-F238E27FC236}">
                <a16:creationId xmlns:a16="http://schemas.microsoft.com/office/drawing/2014/main" id="{004043E2-26A1-5E40-BB51-29F6712398AF}"/>
              </a:ext>
            </a:extLst>
          </p:cNvPr>
          <p:cNvPicPr>
            <a:picLocks noChangeAspect="1"/>
          </p:cNvPicPr>
          <p:nvPr/>
        </p:nvPicPr>
        <p:blipFill>
          <a:blip r:embed="rId6"/>
          <a:stretch>
            <a:fillRect/>
          </a:stretch>
        </p:blipFill>
        <p:spPr>
          <a:xfrm>
            <a:off x="7610048" y="396819"/>
            <a:ext cx="1183219" cy="1114368"/>
          </a:xfrm>
          <a:prstGeom prst="rect">
            <a:avLst/>
          </a:prstGeom>
        </p:spPr>
      </p:pic>
    </p:spTree>
    <p:extLst>
      <p:ext uri="{BB962C8B-B14F-4D97-AF65-F5344CB8AC3E}">
        <p14:creationId xmlns:p14="http://schemas.microsoft.com/office/powerpoint/2010/main" val="30895221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9B9B7E0B-FC10-A246-B05B-5A00C06C5D97}"/>
              </a:ext>
            </a:extLst>
          </p:cNvPr>
          <p:cNvPicPr>
            <a:picLocks noChangeAspect="1"/>
          </p:cNvPicPr>
          <p:nvPr/>
        </p:nvPicPr>
        <p:blipFill>
          <a:blip r:embed="rId3"/>
          <a:stretch>
            <a:fillRect/>
          </a:stretch>
        </p:blipFill>
        <p:spPr>
          <a:xfrm>
            <a:off x="7989006" y="5864395"/>
            <a:ext cx="977900" cy="863600"/>
          </a:xfrm>
          <a:prstGeom prst="rect">
            <a:avLst/>
          </a:prstGeom>
        </p:spPr>
      </p:pic>
      <p:pic>
        <p:nvPicPr>
          <p:cNvPr id="4" name="Bildobjekt 3">
            <a:extLst>
              <a:ext uri="{FF2B5EF4-FFF2-40B4-BE49-F238E27FC236}">
                <a16:creationId xmlns:a16="http://schemas.microsoft.com/office/drawing/2014/main" id="{0BECB212-03A7-474D-B70C-B83F61E4E1DE}"/>
              </a:ext>
            </a:extLst>
          </p:cNvPr>
          <p:cNvPicPr>
            <a:picLocks noChangeAspect="1"/>
          </p:cNvPicPr>
          <p:nvPr/>
        </p:nvPicPr>
        <p:blipFill>
          <a:blip r:embed="rId4"/>
          <a:stretch>
            <a:fillRect/>
          </a:stretch>
        </p:blipFill>
        <p:spPr>
          <a:xfrm>
            <a:off x="153811" y="6157541"/>
            <a:ext cx="1948039" cy="570454"/>
          </a:xfrm>
          <a:prstGeom prst="rect">
            <a:avLst/>
          </a:prstGeom>
        </p:spPr>
      </p:pic>
      <p:sp>
        <p:nvSpPr>
          <p:cNvPr id="10" name="Rektangel 9">
            <a:extLst>
              <a:ext uri="{FF2B5EF4-FFF2-40B4-BE49-F238E27FC236}">
                <a16:creationId xmlns:a16="http://schemas.microsoft.com/office/drawing/2014/main" id="{A707E600-5C98-AF47-B111-54530CAB2CF6}"/>
              </a:ext>
            </a:extLst>
          </p:cNvPr>
          <p:cNvSpPr/>
          <p:nvPr/>
        </p:nvSpPr>
        <p:spPr>
          <a:xfrm>
            <a:off x="3421140" y="314949"/>
            <a:ext cx="1875835" cy="646331"/>
          </a:xfrm>
          <a:prstGeom prst="rect">
            <a:avLst/>
          </a:prstGeom>
          <a:noFill/>
        </p:spPr>
        <p:txBody>
          <a:bodyPr wrap="none" lIns="91440" tIns="45720" rIns="91440" bIns="45720">
            <a:spAutoFit/>
          </a:bodyPr>
          <a:lstStyle/>
          <a:p>
            <a:pPr algn="ctr"/>
            <a:r>
              <a:rPr lang="sv-SE" sz="3600" b="1" dirty="0">
                <a:ln w="0"/>
                <a:solidFill>
                  <a:schemeClr val="accent1"/>
                </a:solidFill>
                <a:effectLst>
                  <a:outerShdw blurRad="38100" dist="25400" dir="5400000" algn="ctr" rotWithShape="0">
                    <a:srgbClr val="6E747A">
                      <a:alpha val="43000"/>
                    </a:srgbClr>
                  </a:outerShdw>
                </a:effectLst>
              </a:rPr>
              <a:t>OUTLINE</a:t>
            </a:r>
            <a:endParaRPr lang="sv-SE" sz="3600" b="1" cap="none" spc="0" dirty="0">
              <a:ln w="0"/>
              <a:solidFill>
                <a:schemeClr val="accent1"/>
              </a:solidFill>
              <a:effectLst>
                <a:outerShdw blurRad="38100" dist="25400" dir="5400000" algn="ctr" rotWithShape="0">
                  <a:srgbClr val="6E747A">
                    <a:alpha val="43000"/>
                  </a:srgbClr>
                </a:outerShdw>
              </a:effectLst>
            </a:endParaRPr>
          </a:p>
        </p:txBody>
      </p:sp>
      <p:sp>
        <p:nvSpPr>
          <p:cNvPr id="11" name="textruta 10">
            <a:extLst>
              <a:ext uri="{FF2B5EF4-FFF2-40B4-BE49-F238E27FC236}">
                <a16:creationId xmlns:a16="http://schemas.microsoft.com/office/drawing/2014/main" id="{F995C66C-8F43-8C46-8936-2BE35365F379}"/>
              </a:ext>
            </a:extLst>
          </p:cNvPr>
          <p:cNvSpPr txBox="1"/>
          <p:nvPr/>
        </p:nvSpPr>
        <p:spPr>
          <a:xfrm>
            <a:off x="825387" y="1063016"/>
            <a:ext cx="6020971" cy="5539978"/>
          </a:xfrm>
          <a:prstGeom prst="rect">
            <a:avLst/>
          </a:prstGeom>
          <a:noFill/>
        </p:spPr>
        <p:txBody>
          <a:bodyPr wrap="square" rtlCol="0">
            <a:spAutoFit/>
          </a:bodyPr>
          <a:lstStyle/>
          <a:p>
            <a:pPr marL="457200" indent="-457200">
              <a:buAutoNum type="arabicPeriod"/>
            </a:pPr>
            <a:r>
              <a:rPr lang="sv-SE" sz="2400" dirty="0" err="1">
                <a:solidFill>
                  <a:schemeClr val="bg1">
                    <a:lumMod val="75000"/>
                  </a:schemeClr>
                </a:solidFill>
              </a:rPr>
              <a:t>Background</a:t>
            </a:r>
            <a:endParaRPr lang="sv-SE" sz="2400" dirty="0">
              <a:solidFill>
                <a:schemeClr val="bg1">
                  <a:lumMod val="75000"/>
                </a:schemeClr>
              </a:solidFill>
            </a:endParaRPr>
          </a:p>
          <a:p>
            <a:pPr marL="457200" indent="-457200">
              <a:buAutoNum type="arabicPeriod"/>
            </a:pPr>
            <a:endParaRPr lang="sv-SE" sz="2400" dirty="0">
              <a:solidFill>
                <a:schemeClr val="bg1">
                  <a:lumMod val="75000"/>
                </a:schemeClr>
              </a:solidFill>
            </a:endParaRPr>
          </a:p>
          <a:p>
            <a:pPr marL="457200" indent="-457200">
              <a:buAutoNum type="arabicPeriod"/>
            </a:pPr>
            <a:r>
              <a:rPr lang="sv-SE" sz="2400" dirty="0" err="1">
                <a:solidFill>
                  <a:schemeClr val="bg1">
                    <a:lumMod val="75000"/>
                  </a:schemeClr>
                </a:solidFill>
              </a:rPr>
              <a:t>Stable</a:t>
            </a:r>
            <a:r>
              <a:rPr lang="sv-SE" sz="2400" dirty="0">
                <a:solidFill>
                  <a:schemeClr val="bg1">
                    <a:lumMod val="75000"/>
                  </a:schemeClr>
                </a:solidFill>
              </a:rPr>
              <a:t> </a:t>
            </a:r>
            <a:r>
              <a:rPr lang="sv-SE" sz="2400" dirty="0" err="1">
                <a:solidFill>
                  <a:schemeClr val="bg1">
                    <a:lumMod val="75000"/>
                  </a:schemeClr>
                </a:solidFill>
              </a:rPr>
              <a:t>Boundary</a:t>
            </a:r>
            <a:r>
              <a:rPr lang="sv-SE" sz="2400" dirty="0">
                <a:solidFill>
                  <a:schemeClr val="bg1">
                    <a:lumMod val="75000"/>
                  </a:schemeClr>
                </a:solidFill>
              </a:rPr>
              <a:t> </a:t>
            </a:r>
            <a:r>
              <a:rPr lang="sv-SE" sz="2400" dirty="0" err="1">
                <a:solidFill>
                  <a:schemeClr val="bg1">
                    <a:lumMod val="75000"/>
                  </a:schemeClr>
                </a:solidFill>
              </a:rPr>
              <a:t>Layers</a:t>
            </a:r>
            <a:endParaRPr lang="sv-SE" sz="2400" dirty="0">
              <a:solidFill>
                <a:schemeClr val="bg1">
                  <a:lumMod val="75000"/>
                </a:schemeClr>
              </a:solidFill>
            </a:endParaRPr>
          </a:p>
          <a:p>
            <a:pPr marL="457200" indent="-457200">
              <a:buFont typeface="+mj-lt"/>
              <a:buAutoNum type="arabicPeriod"/>
            </a:pPr>
            <a:endParaRPr lang="sv-SE" sz="2400" dirty="0">
              <a:solidFill>
                <a:schemeClr val="bg1">
                  <a:lumMod val="75000"/>
                </a:schemeClr>
              </a:solidFill>
            </a:endParaRPr>
          </a:p>
          <a:p>
            <a:pPr marL="457200" indent="-457200">
              <a:buFont typeface="+mj-lt"/>
              <a:buAutoNum type="arabicPeriod"/>
            </a:pPr>
            <a:r>
              <a:rPr lang="sv-SE" sz="2400" dirty="0" err="1">
                <a:solidFill>
                  <a:schemeClr val="bg1">
                    <a:lumMod val="75000"/>
                  </a:schemeClr>
                </a:solidFill>
              </a:rPr>
              <a:t>Initialisation</a:t>
            </a:r>
            <a:endParaRPr lang="el-GR" sz="2400" dirty="0">
              <a:solidFill>
                <a:schemeClr val="bg1">
                  <a:lumMod val="75000"/>
                </a:schemeClr>
              </a:solidFill>
            </a:endParaRPr>
          </a:p>
          <a:p>
            <a:pPr marL="457200" indent="-457200">
              <a:buFont typeface="+mj-lt"/>
              <a:buAutoNum type="arabicPeriod"/>
            </a:pPr>
            <a:endParaRPr lang="el-GR" sz="2400" dirty="0">
              <a:solidFill>
                <a:schemeClr val="bg1">
                  <a:lumMod val="75000"/>
                </a:schemeClr>
              </a:solidFill>
            </a:endParaRPr>
          </a:p>
          <a:p>
            <a:pPr marL="457200" indent="-457200">
              <a:buFont typeface="+mj-lt"/>
              <a:buAutoNum type="arabicPeriod"/>
            </a:pPr>
            <a:r>
              <a:rPr lang="sv-SE" sz="2400" dirty="0">
                <a:solidFill>
                  <a:schemeClr val="bg1">
                    <a:lumMod val="75000"/>
                  </a:schemeClr>
                </a:solidFill>
              </a:rPr>
              <a:t>Case </a:t>
            </a:r>
            <a:r>
              <a:rPr lang="sv-SE" sz="2400" dirty="0" err="1">
                <a:solidFill>
                  <a:schemeClr val="bg1">
                    <a:lumMod val="75000"/>
                  </a:schemeClr>
                </a:solidFill>
              </a:rPr>
              <a:t>study</a:t>
            </a:r>
            <a:r>
              <a:rPr lang="sv-SE" sz="2400" dirty="0">
                <a:solidFill>
                  <a:schemeClr val="bg1">
                    <a:lumMod val="75000"/>
                  </a:schemeClr>
                </a:solidFill>
              </a:rPr>
              <a:t> 1 – 2018-02-18</a:t>
            </a:r>
          </a:p>
          <a:p>
            <a:pPr marL="457200" indent="-457200">
              <a:buFont typeface="+mj-lt"/>
              <a:buAutoNum type="arabicPeriod"/>
            </a:pPr>
            <a:endParaRPr lang="sv-SE" sz="2400" dirty="0">
              <a:solidFill>
                <a:schemeClr val="bg1">
                  <a:lumMod val="75000"/>
                </a:schemeClr>
              </a:solidFill>
            </a:endParaRPr>
          </a:p>
          <a:p>
            <a:pPr marL="457200" indent="-457200">
              <a:buFont typeface="+mj-lt"/>
              <a:buAutoNum type="arabicPeriod"/>
            </a:pPr>
            <a:r>
              <a:rPr lang="sv-SE" sz="2400" dirty="0">
                <a:solidFill>
                  <a:schemeClr val="bg1">
                    <a:lumMod val="75000"/>
                  </a:schemeClr>
                </a:solidFill>
              </a:rPr>
              <a:t>Case </a:t>
            </a:r>
            <a:r>
              <a:rPr lang="sv-SE" sz="2400" dirty="0" err="1">
                <a:solidFill>
                  <a:schemeClr val="bg1">
                    <a:lumMod val="75000"/>
                  </a:schemeClr>
                </a:solidFill>
              </a:rPr>
              <a:t>study</a:t>
            </a:r>
            <a:r>
              <a:rPr lang="sv-SE" sz="2400" dirty="0">
                <a:solidFill>
                  <a:schemeClr val="bg1">
                    <a:lumMod val="75000"/>
                  </a:schemeClr>
                </a:solidFill>
              </a:rPr>
              <a:t> 2 – 2018-02-27</a:t>
            </a:r>
          </a:p>
          <a:p>
            <a:pPr marL="457200" indent="-457200">
              <a:buFont typeface="+mj-lt"/>
              <a:buAutoNum type="arabicPeriod"/>
            </a:pPr>
            <a:endParaRPr lang="sv-SE" sz="2400" dirty="0">
              <a:solidFill>
                <a:schemeClr val="bg1">
                  <a:lumMod val="75000"/>
                </a:schemeClr>
              </a:solidFill>
            </a:endParaRPr>
          </a:p>
          <a:p>
            <a:pPr marL="457200" indent="-457200">
              <a:buFont typeface="+mj-lt"/>
              <a:buAutoNum type="arabicPeriod"/>
            </a:pPr>
            <a:r>
              <a:rPr lang="sv-SE" sz="2400" dirty="0"/>
              <a:t>Case from 2022-02-22</a:t>
            </a:r>
          </a:p>
          <a:p>
            <a:pPr marL="457200" indent="-457200">
              <a:buFont typeface="+mj-lt"/>
              <a:buAutoNum type="arabicPeriod"/>
            </a:pPr>
            <a:endParaRPr lang="sv-SE" sz="2400" dirty="0"/>
          </a:p>
          <a:p>
            <a:pPr marL="457200" indent="-457200">
              <a:buFont typeface="+mj-lt"/>
              <a:buAutoNum type="arabicPeriod"/>
            </a:pPr>
            <a:r>
              <a:rPr lang="sv-SE" sz="2400" dirty="0" err="1">
                <a:solidFill>
                  <a:schemeClr val="bg1">
                    <a:lumMod val="75000"/>
                  </a:schemeClr>
                </a:solidFill>
              </a:rPr>
              <a:t>Conclusions</a:t>
            </a:r>
            <a:endParaRPr lang="sv-SE" sz="2400" dirty="0">
              <a:solidFill>
                <a:schemeClr val="bg1">
                  <a:lumMod val="75000"/>
                </a:schemeClr>
              </a:solidFill>
            </a:endParaRPr>
          </a:p>
          <a:p>
            <a:endParaRPr lang="sv-SE" sz="2400" dirty="0"/>
          </a:p>
          <a:p>
            <a:endParaRPr lang="sv-SE" dirty="0"/>
          </a:p>
        </p:txBody>
      </p:sp>
      <p:pic>
        <p:nvPicPr>
          <p:cNvPr id="13" name="Bildobjekt 12">
            <a:extLst>
              <a:ext uri="{FF2B5EF4-FFF2-40B4-BE49-F238E27FC236}">
                <a16:creationId xmlns:a16="http://schemas.microsoft.com/office/drawing/2014/main" id="{607A958E-043F-AA48-8611-FADAD285AA7C}"/>
              </a:ext>
            </a:extLst>
          </p:cNvPr>
          <p:cNvPicPr>
            <a:picLocks noChangeAspect="1"/>
          </p:cNvPicPr>
          <p:nvPr/>
        </p:nvPicPr>
        <p:blipFill>
          <a:blip r:embed="rId5"/>
          <a:stretch>
            <a:fillRect/>
          </a:stretch>
        </p:blipFill>
        <p:spPr>
          <a:xfrm>
            <a:off x="5964353" y="3330576"/>
            <a:ext cx="3107162" cy="2134392"/>
          </a:xfrm>
          <a:prstGeom prst="rect">
            <a:avLst/>
          </a:prstGeom>
        </p:spPr>
      </p:pic>
      <p:sp>
        <p:nvSpPr>
          <p:cNvPr id="17" name="textruta 16">
            <a:extLst>
              <a:ext uri="{FF2B5EF4-FFF2-40B4-BE49-F238E27FC236}">
                <a16:creationId xmlns:a16="http://schemas.microsoft.com/office/drawing/2014/main" id="{CCCE7E4E-9D24-6C4A-807A-F9F0F51DE996}"/>
              </a:ext>
            </a:extLst>
          </p:cNvPr>
          <p:cNvSpPr txBox="1"/>
          <p:nvPr/>
        </p:nvSpPr>
        <p:spPr>
          <a:xfrm>
            <a:off x="6444354" y="3985405"/>
            <a:ext cx="2147160" cy="461665"/>
          </a:xfrm>
          <a:prstGeom prst="rect">
            <a:avLst/>
          </a:prstGeom>
          <a:noFill/>
        </p:spPr>
        <p:txBody>
          <a:bodyPr wrap="square" rtlCol="0">
            <a:spAutoFit/>
          </a:bodyPr>
          <a:lstStyle/>
          <a:p>
            <a:pPr algn="ctr"/>
            <a:r>
              <a:rPr lang="sv-SE" sz="1200" dirty="0" err="1"/>
              <a:t>What</a:t>
            </a:r>
            <a:r>
              <a:rPr lang="sv-SE" sz="1200" dirty="0"/>
              <a:t> </a:t>
            </a:r>
            <a:r>
              <a:rPr lang="sv-SE" sz="1200" dirty="0" err="1"/>
              <a:t>causes</a:t>
            </a:r>
            <a:r>
              <a:rPr lang="sv-SE" sz="1200" dirty="0"/>
              <a:t> the </a:t>
            </a:r>
            <a:r>
              <a:rPr lang="sv-SE" sz="1200" dirty="0" err="1"/>
              <a:t>artificial</a:t>
            </a:r>
            <a:endParaRPr lang="sv-SE" sz="1200" dirty="0"/>
          </a:p>
          <a:p>
            <a:pPr algn="ctr"/>
            <a:r>
              <a:rPr lang="sv-SE" sz="1200" dirty="0"/>
              <a:t>clouds?</a:t>
            </a:r>
            <a:endParaRPr lang="sv-SE" sz="1400" dirty="0"/>
          </a:p>
        </p:txBody>
      </p:sp>
    </p:spTree>
    <p:extLst>
      <p:ext uri="{BB962C8B-B14F-4D97-AF65-F5344CB8AC3E}">
        <p14:creationId xmlns:p14="http://schemas.microsoft.com/office/powerpoint/2010/main" val="5356608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C42CF357-6E61-E249-ADB6-E5E9E4CF925E}"/>
              </a:ext>
            </a:extLst>
          </p:cNvPr>
          <p:cNvPicPr>
            <a:picLocks noChangeAspect="1"/>
          </p:cNvPicPr>
          <p:nvPr/>
        </p:nvPicPr>
        <p:blipFill>
          <a:blip r:embed="rId3"/>
          <a:stretch>
            <a:fillRect/>
          </a:stretch>
        </p:blipFill>
        <p:spPr>
          <a:xfrm>
            <a:off x="416648" y="1169893"/>
            <a:ext cx="4133033" cy="2785394"/>
          </a:xfrm>
          <a:prstGeom prst="rect">
            <a:avLst/>
          </a:prstGeom>
        </p:spPr>
      </p:pic>
      <p:pic>
        <p:nvPicPr>
          <p:cNvPr id="5" name="Bildobjekt 4">
            <a:extLst>
              <a:ext uri="{FF2B5EF4-FFF2-40B4-BE49-F238E27FC236}">
                <a16:creationId xmlns:a16="http://schemas.microsoft.com/office/drawing/2014/main" id="{BCE882B1-32A7-F64F-9E92-E21354FBF8ED}"/>
              </a:ext>
            </a:extLst>
          </p:cNvPr>
          <p:cNvPicPr>
            <a:picLocks noChangeAspect="1"/>
          </p:cNvPicPr>
          <p:nvPr/>
        </p:nvPicPr>
        <p:blipFill>
          <a:blip r:embed="rId4"/>
          <a:stretch>
            <a:fillRect/>
          </a:stretch>
        </p:blipFill>
        <p:spPr>
          <a:xfrm>
            <a:off x="4899455" y="3461691"/>
            <a:ext cx="3007548" cy="3429000"/>
          </a:xfrm>
          <a:prstGeom prst="rect">
            <a:avLst/>
          </a:prstGeom>
        </p:spPr>
      </p:pic>
      <p:pic>
        <p:nvPicPr>
          <p:cNvPr id="7" name="Bildobjekt 6">
            <a:extLst>
              <a:ext uri="{FF2B5EF4-FFF2-40B4-BE49-F238E27FC236}">
                <a16:creationId xmlns:a16="http://schemas.microsoft.com/office/drawing/2014/main" id="{59E715B2-3C13-8E4B-A140-57B71A93A747}"/>
              </a:ext>
            </a:extLst>
          </p:cNvPr>
          <p:cNvPicPr>
            <a:picLocks noChangeAspect="1"/>
          </p:cNvPicPr>
          <p:nvPr/>
        </p:nvPicPr>
        <p:blipFill>
          <a:blip r:embed="rId5"/>
          <a:stretch>
            <a:fillRect/>
          </a:stretch>
        </p:blipFill>
        <p:spPr>
          <a:xfrm>
            <a:off x="4979808" y="32690"/>
            <a:ext cx="2927195" cy="3429001"/>
          </a:xfrm>
          <a:prstGeom prst="rect">
            <a:avLst/>
          </a:prstGeom>
        </p:spPr>
      </p:pic>
      <p:pic>
        <p:nvPicPr>
          <p:cNvPr id="9" name="Bildobjekt 8">
            <a:hlinkClick r:id="rId6" action="ppaction://hlinksldjump"/>
            <a:extLst>
              <a:ext uri="{FF2B5EF4-FFF2-40B4-BE49-F238E27FC236}">
                <a16:creationId xmlns:a16="http://schemas.microsoft.com/office/drawing/2014/main" id="{58821302-2719-404E-B4C4-84ACB2698A78}"/>
              </a:ext>
            </a:extLst>
          </p:cNvPr>
          <p:cNvPicPr>
            <a:picLocks noChangeAspect="1"/>
          </p:cNvPicPr>
          <p:nvPr/>
        </p:nvPicPr>
        <p:blipFill>
          <a:blip r:embed="rId7"/>
          <a:stretch>
            <a:fillRect/>
          </a:stretch>
        </p:blipFill>
        <p:spPr>
          <a:xfrm>
            <a:off x="394330" y="4072606"/>
            <a:ext cx="4177670" cy="2785394"/>
          </a:xfrm>
          <a:prstGeom prst="rect">
            <a:avLst/>
          </a:prstGeom>
        </p:spPr>
      </p:pic>
      <p:sp>
        <p:nvSpPr>
          <p:cNvPr id="10" name="textruta 9">
            <a:extLst>
              <a:ext uri="{FF2B5EF4-FFF2-40B4-BE49-F238E27FC236}">
                <a16:creationId xmlns:a16="http://schemas.microsoft.com/office/drawing/2014/main" id="{20A87120-B436-9442-B294-DB996EC05846}"/>
              </a:ext>
            </a:extLst>
          </p:cNvPr>
          <p:cNvSpPr txBox="1"/>
          <p:nvPr/>
        </p:nvSpPr>
        <p:spPr>
          <a:xfrm>
            <a:off x="0" y="326404"/>
            <a:ext cx="4841262" cy="461665"/>
          </a:xfrm>
          <a:prstGeom prst="rect">
            <a:avLst/>
          </a:prstGeom>
          <a:noFill/>
        </p:spPr>
        <p:txBody>
          <a:bodyPr wrap="none" rtlCol="0">
            <a:spAutoFit/>
          </a:bodyPr>
          <a:lstStyle/>
          <a:p>
            <a:r>
              <a:rPr lang="sv-SE" sz="2400" b="1" dirty="0"/>
              <a:t>WRF versions vs REALITY 2022-02-22</a:t>
            </a:r>
          </a:p>
        </p:txBody>
      </p:sp>
      <p:sp>
        <p:nvSpPr>
          <p:cNvPr id="11" name="textruta 10">
            <a:extLst>
              <a:ext uri="{FF2B5EF4-FFF2-40B4-BE49-F238E27FC236}">
                <a16:creationId xmlns:a16="http://schemas.microsoft.com/office/drawing/2014/main" id="{2A1FB3DD-8ED1-754E-9189-42520029B68F}"/>
              </a:ext>
            </a:extLst>
          </p:cNvPr>
          <p:cNvSpPr txBox="1"/>
          <p:nvPr/>
        </p:nvSpPr>
        <p:spPr>
          <a:xfrm>
            <a:off x="7924997" y="1535659"/>
            <a:ext cx="841897" cy="646331"/>
          </a:xfrm>
          <a:prstGeom prst="rect">
            <a:avLst/>
          </a:prstGeom>
          <a:noFill/>
        </p:spPr>
        <p:txBody>
          <a:bodyPr wrap="none" rtlCol="0">
            <a:spAutoFit/>
          </a:bodyPr>
          <a:lstStyle/>
          <a:p>
            <a:r>
              <a:rPr lang="sv-SE" b="1" dirty="0"/>
              <a:t>WRF</a:t>
            </a:r>
          </a:p>
          <a:p>
            <a:r>
              <a:rPr lang="sv-SE" b="1" dirty="0"/>
              <a:t>Martin</a:t>
            </a:r>
          </a:p>
        </p:txBody>
      </p:sp>
      <p:sp>
        <p:nvSpPr>
          <p:cNvPr id="12" name="textruta 11">
            <a:extLst>
              <a:ext uri="{FF2B5EF4-FFF2-40B4-BE49-F238E27FC236}">
                <a16:creationId xmlns:a16="http://schemas.microsoft.com/office/drawing/2014/main" id="{2ACCAA27-91B3-BA46-9774-D3F47EE40545}"/>
              </a:ext>
            </a:extLst>
          </p:cNvPr>
          <p:cNvSpPr txBox="1"/>
          <p:nvPr/>
        </p:nvSpPr>
        <p:spPr>
          <a:xfrm>
            <a:off x="7689580" y="4900992"/>
            <a:ext cx="1320426" cy="646331"/>
          </a:xfrm>
          <a:prstGeom prst="rect">
            <a:avLst/>
          </a:prstGeom>
          <a:noFill/>
        </p:spPr>
        <p:txBody>
          <a:bodyPr wrap="none" rtlCol="0">
            <a:spAutoFit/>
          </a:bodyPr>
          <a:lstStyle/>
          <a:p>
            <a:r>
              <a:rPr lang="sv-SE" b="1" dirty="0"/>
              <a:t>WRF</a:t>
            </a:r>
          </a:p>
          <a:p>
            <a:r>
              <a:rPr lang="sv-SE" b="1" dirty="0" err="1"/>
              <a:t>Operational</a:t>
            </a:r>
            <a:endParaRPr lang="sv-SE" b="1" dirty="0"/>
          </a:p>
        </p:txBody>
      </p:sp>
      <p:sp>
        <p:nvSpPr>
          <p:cNvPr id="13" name="Rektangel 12">
            <a:extLst>
              <a:ext uri="{FF2B5EF4-FFF2-40B4-BE49-F238E27FC236}">
                <a16:creationId xmlns:a16="http://schemas.microsoft.com/office/drawing/2014/main" id="{45618AB6-6B6B-6A4E-9C4F-DB3A9AD37866}"/>
              </a:ext>
            </a:extLst>
          </p:cNvPr>
          <p:cNvSpPr/>
          <p:nvPr/>
        </p:nvSpPr>
        <p:spPr>
          <a:xfrm>
            <a:off x="2328792" y="5085505"/>
            <a:ext cx="1297277" cy="11531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4" name="Rektangel 13">
            <a:extLst>
              <a:ext uri="{FF2B5EF4-FFF2-40B4-BE49-F238E27FC236}">
                <a16:creationId xmlns:a16="http://schemas.microsoft.com/office/drawing/2014/main" id="{098BA94A-B7AD-0349-967B-1CFC820E921A}"/>
              </a:ext>
            </a:extLst>
          </p:cNvPr>
          <p:cNvSpPr/>
          <p:nvPr/>
        </p:nvSpPr>
        <p:spPr>
          <a:xfrm>
            <a:off x="2535995" y="4270203"/>
            <a:ext cx="1049533" cy="13828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5" name="Bildobjekt 14">
            <a:extLst>
              <a:ext uri="{FF2B5EF4-FFF2-40B4-BE49-F238E27FC236}">
                <a16:creationId xmlns:a16="http://schemas.microsoft.com/office/drawing/2014/main" id="{746A16C4-E49E-1E44-8901-928EEEE73A63}"/>
              </a:ext>
            </a:extLst>
          </p:cNvPr>
          <p:cNvPicPr>
            <a:picLocks noChangeAspect="1"/>
          </p:cNvPicPr>
          <p:nvPr/>
        </p:nvPicPr>
        <p:blipFill>
          <a:blip r:embed="rId8"/>
          <a:stretch>
            <a:fillRect/>
          </a:stretch>
        </p:blipFill>
        <p:spPr>
          <a:xfrm>
            <a:off x="153811" y="6157541"/>
            <a:ext cx="1948039" cy="570454"/>
          </a:xfrm>
          <a:prstGeom prst="rect">
            <a:avLst/>
          </a:prstGeom>
        </p:spPr>
      </p:pic>
      <p:pic>
        <p:nvPicPr>
          <p:cNvPr id="16" name="Bildobjekt 15">
            <a:extLst>
              <a:ext uri="{FF2B5EF4-FFF2-40B4-BE49-F238E27FC236}">
                <a16:creationId xmlns:a16="http://schemas.microsoft.com/office/drawing/2014/main" id="{35E60B54-E173-A240-94B9-59D9C4A9F1AC}"/>
              </a:ext>
            </a:extLst>
          </p:cNvPr>
          <p:cNvPicPr>
            <a:picLocks noChangeAspect="1"/>
          </p:cNvPicPr>
          <p:nvPr/>
        </p:nvPicPr>
        <p:blipFill>
          <a:blip r:embed="rId9"/>
          <a:stretch>
            <a:fillRect/>
          </a:stretch>
        </p:blipFill>
        <p:spPr>
          <a:xfrm>
            <a:off x="7989006" y="5864395"/>
            <a:ext cx="977900" cy="863600"/>
          </a:xfrm>
          <a:prstGeom prst="rect">
            <a:avLst/>
          </a:prstGeom>
        </p:spPr>
      </p:pic>
    </p:spTree>
    <p:extLst>
      <p:ext uri="{BB962C8B-B14F-4D97-AF65-F5344CB8AC3E}">
        <p14:creationId xmlns:p14="http://schemas.microsoft.com/office/powerpoint/2010/main" val="28532132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74198D89-9CD9-F943-A1F9-1D3BCC2CCF5B}"/>
              </a:ext>
            </a:extLst>
          </p:cNvPr>
          <p:cNvPicPr>
            <a:picLocks noChangeAspect="1"/>
          </p:cNvPicPr>
          <p:nvPr/>
        </p:nvPicPr>
        <p:blipFill>
          <a:blip r:embed="rId2"/>
          <a:stretch>
            <a:fillRect/>
          </a:stretch>
        </p:blipFill>
        <p:spPr>
          <a:xfrm>
            <a:off x="153811" y="6157541"/>
            <a:ext cx="1948039" cy="570454"/>
          </a:xfrm>
          <a:prstGeom prst="rect">
            <a:avLst/>
          </a:prstGeom>
        </p:spPr>
      </p:pic>
      <p:pic>
        <p:nvPicPr>
          <p:cNvPr id="3" name="Bildobjekt 2">
            <a:extLst>
              <a:ext uri="{FF2B5EF4-FFF2-40B4-BE49-F238E27FC236}">
                <a16:creationId xmlns:a16="http://schemas.microsoft.com/office/drawing/2014/main" id="{B6AFBF1E-A598-A940-B61F-55E119B0F263}"/>
              </a:ext>
            </a:extLst>
          </p:cNvPr>
          <p:cNvPicPr>
            <a:picLocks noChangeAspect="1"/>
          </p:cNvPicPr>
          <p:nvPr/>
        </p:nvPicPr>
        <p:blipFill>
          <a:blip r:embed="rId3"/>
          <a:stretch>
            <a:fillRect/>
          </a:stretch>
        </p:blipFill>
        <p:spPr>
          <a:xfrm>
            <a:off x="1248147" y="300209"/>
            <a:ext cx="6709807" cy="5857332"/>
          </a:xfrm>
          <a:prstGeom prst="rect">
            <a:avLst/>
          </a:prstGeom>
        </p:spPr>
      </p:pic>
      <p:sp>
        <p:nvSpPr>
          <p:cNvPr id="4" name="Rektangel 3">
            <a:extLst>
              <a:ext uri="{FF2B5EF4-FFF2-40B4-BE49-F238E27FC236}">
                <a16:creationId xmlns:a16="http://schemas.microsoft.com/office/drawing/2014/main" id="{0A834643-8D2C-3949-B45E-EF996D62CBB7}"/>
              </a:ext>
            </a:extLst>
          </p:cNvPr>
          <p:cNvSpPr/>
          <p:nvPr/>
        </p:nvSpPr>
        <p:spPr>
          <a:xfrm>
            <a:off x="1217095" y="310918"/>
            <a:ext cx="6709807" cy="585733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a:extLst>
              <a:ext uri="{FF2B5EF4-FFF2-40B4-BE49-F238E27FC236}">
                <a16:creationId xmlns:a16="http://schemas.microsoft.com/office/drawing/2014/main" id="{33657B79-D58C-214C-AEC1-2FF09769B885}"/>
              </a:ext>
            </a:extLst>
          </p:cNvPr>
          <p:cNvPicPr>
            <a:picLocks noChangeAspect="1"/>
          </p:cNvPicPr>
          <p:nvPr/>
        </p:nvPicPr>
        <p:blipFill>
          <a:blip r:embed="rId4"/>
          <a:stretch>
            <a:fillRect/>
          </a:stretch>
        </p:blipFill>
        <p:spPr>
          <a:xfrm>
            <a:off x="7989006" y="5864395"/>
            <a:ext cx="977900" cy="863600"/>
          </a:xfrm>
          <a:prstGeom prst="rect">
            <a:avLst/>
          </a:prstGeom>
        </p:spPr>
      </p:pic>
    </p:spTree>
    <p:extLst>
      <p:ext uri="{BB962C8B-B14F-4D97-AF65-F5344CB8AC3E}">
        <p14:creationId xmlns:p14="http://schemas.microsoft.com/office/powerpoint/2010/main" val="41027022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C42CF357-6E61-E249-ADB6-E5E9E4CF925E}"/>
              </a:ext>
            </a:extLst>
          </p:cNvPr>
          <p:cNvPicPr>
            <a:picLocks noChangeAspect="1"/>
          </p:cNvPicPr>
          <p:nvPr/>
        </p:nvPicPr>
        <p:blipFill>
          <a:blip r:embed="rId3"/>
          <a:stretch>
            <a:fillRect/>
          </a:stretch>
        </p:blipFill>
        <p:spPr>
          <a:xfrm>
            <a:off x="416648" y="1169893"/>
            <a:ext cx="4133033" cy="2785394"/>
          </a:xfrm>
          <a:prstGeom prst="rect">
            <a:avLst/>
          </a:prstGeom>
        </p:spPr>
      </p:pic>
      <p:pic>
        <p:nvPicPr>
          <p:cNvPr id="5" name="Bildobjekt 4">
            <a:extLst>
              <a:ext uri="{FF2B5EF4-FFF2-40B4-BE49-F238E27FC236}">
                <a16:creationId xmlns:a16="http://schemas.microsoft.com/office/drawing/2014/main" id="{BCE882B1-32A7-F64F-9E92-E21354FBF8ED}"/>
              </a:ext>
            </a:extLst>
          </p:cNvPr>
          <p:cNvPicPr>
            <a:picLocks noChangeAspect="1"/>
          </p:cNvPicPr>
          <p:nvPr/>
        </p:nvPicPr>
        <p:blipFill>
          <a:blip r:embed="rId4"/>
          <a:stretch>
            <a:fillRect/>
          </a:stretch>
        </p:blipFill>
        <p:spPr>
          <a:xfrm>
            <a:off x="4899455" y="3461691"/>
            <a:ext cx="3007548" cy="3429000"/>
          </a:xfrm>
          <a:prstGeom prst="rect">
            <a:avLst/>
          </a:prstGeom>
        </p:spPr>
      </p:pic>
      <p:pic>
        <p:nvPicPr>
          <p:cNvPr id="7" name="Bildobjekt 6">
            <a:extLst>
              <a:ext uri="{FF2B5EF4-FFF2-40B4-BE49-F238E27FC236}">
                <a16:creationId xmlns:a16="http://schemas.microsoft.com/office/drawing/2014/main" id="{59E715B2-3C13-8E4B-A140-57B71A93A747}"/>
              </a:ext>
            </a:extLst>
          </p:cNvPr>
          <p:cNvPicPr>
            <a:picLocks noChangeAspect="1"/>
          </p:cNvPicPr>
          <p:nvPr/>
        </p:nvPicPr>
        <p:blipFill>
          <a:blip r:embed="rId5"/>
          <a:stretch>
            <a:fillRect/>
          </a:stretch>
        </p:blipFill>
        <p:spPr>
          <a:xfrm>
            <a:off x="4979808" y="32690"/>
            <a:ext cx="2927195" cy="3429001"/>
          </a:xfrm>
          <a:prstGeom prst="rect">
            <a:avLst/>
          </a:prstGeom>
        </p:spPr>
      </p:pic>
      <p:pic>
        <p:nvPicPr>
          <p:cNvPr id="9" name="Bildobjekt 8">
            <a:hlinkClick r:id="rId6" action="ppaction://hlinksldjump"/>
            <a:extLst>
              <a:ext uri="{FF2B5EF4-FFF2-40B4-BE49-F238E27FC236}">
                <a16:creationId xmlns:a16="http://schemas.microsoft.com/office/drawing/2014/main" id="{58821302-2719-404E-B4C4-84ACB2698A78}"/>
              </a:ext>
            </a:extLst>
          </p:cNvPr>
          <p:cNvPicPr>
            <a:picLocks noChangeAspect="1"/>
          </p:cNvPicPr>
          <p:nvPr/>
        </p:nvPicPr>
        <p:blipFill>
          <a:blip r:embed="rId7"/>
          <a:stretch>
            <a:fillRect/>
          </a:stretch>
        </p:blipFill>
        <p:spPr>
          <a:xfrm>
            <a:off x="394330" y="4072606"/>
            <a:ext cx="4177670" cy="2785394"/>
          </a:xfrm>
          <a:prstGeom prst="rect">
            <a:avLst/>
          </a:prstGeom>
        </p:spPr>
      </p:pic>
      <p:sp>
        <p:nvSpPr>
          <p:cNvPr id="10" name="textruta 9">
            <a:extLst>
              <a:ext uri="{FF2B5EF4-FFF2-40B4-BE49-F238E27FC236}">
                <a16:creationId xmlns:a16="http://schemas.microsoft.com/office/drawing/2014/main" id="{20A87120-B436-9442-B294-DB996EC05846}"/>
              </a:ext>
            </a:extLst>
          </p:cNvPr>
          <p:cNvSpPr txBox="1"/>
          <p:nvPr/>
        </p:nvSpPr>
        <p:spPr>
          <a:xfrm>
            <a:off x="0" y="326404"/>
            <a:ext cx="4841262" cy="461665"/>
          </a:xfrm>
          <a:prstGeom prst="rect">
            <a:avLst/>
          </a:prstGeom>
          <a:noFill/>
        </p:spPr>
        <p:txBody>
          <a:bodyPr wrap="none" rtlCol="0">
            <a:spAutoFit/>
          </a:bodyPr>
          <a:lstStyle/>
          <a:p>
            <a:r>
              <a:rPr lang="sv-SE" sz="2400" b="1" dirty="0"/>
              <a:t>WRF versions vs REALITY 2022-02-22</a:t>
            </a:r>
          </a:p>
        </p:txBody>
      </p:sp>
      <p:sp>
        <p:nvSpPr>
          <p:cNvPr id="11" name="textruta 10">
            <a:extLst>
              <a:ext uri="{FF2B5EF4-FFF2-40B4-BE49-F238E27FC236}">
                <a16:creationId xmlns:a16="http://schemas.microsoft.com/office/drawing/2014/main" id="{2A1FB3DD-8ED1-754E-9189-42520029B68F}"/>
              </a:ext>
            </a:extLst>
          </p:cNvPr>
          <p:cNvSpPr txBox="1"/>
          <p:nvPr/>
        </p:nvSpPr>
        <p:spPr>
          <a:xfrm>
            <a:off x="7924997" y="1535659"/>
            <a:ext cx="841897" cy="646331"/>
          </a:xfrm>
          <a:prstGeom prst="rect">
            <a:avLst/>
          </a:prstGeom>
          <a:noFill/>
        </p:spPr>
        <p:txBody>
          <a:bodyPr wrap="none" rtlCol="0">
            <a:spAutoFit/>
          </a:bodyPr>
          <a:lstStyle/>
          <a:p>
            <a:r>
              <a:rPr lang="sv-SE" b="1" dirty="0"/>
              <a:t>WRF</a:t>
            </a:r>
          </a:p>
          <a:p>
            <a:r>
              <a:rPr lang="sv-SE" b="1" dirty="0"/>
              <a:t>Martin</a:t>
            </a:r>
          </a:p>
        </p:txBody>
      </p:sp>
      <p:sp>
        <p:nvSpPr>
          <p:cNvPr id="12" name="textruta 11">
            <a:extLst>
              <a:ext uri="{FF2B5EF4-FFF2-40B4-BE49-F238E27FC236}">
                <a16:creationId xmlns:a16="http://schemas.microsoft.com/office/drawing/2014/main" id="{2ACCAA27-91B3-BA46-9774-D3F47EE40545}"/>
              </a:ext>
            </a:extLst>
          </p:cNvPr>
          <p:cNvSpPr txBox="1"/>
          <p:nvPr/>
        </p:nvSpPr>
        <p:spPr>
          <a:xfrm>
            <a:off x="7689580" y="4900992"/>
            <a:ext cx="1320426" cy="646331"/>
          </a:xfrm>
          <a:prstGeom prst="rect">
            <a:avLst/>
          </a:prstGeom>
          <a:noFill/>
        </p:spPr>
        <p:txBody>
          <a:bodyPr wrap="none" rtlCol="0">
            <a:spAutoFit/>
          </a:bodyPr>
          <a:lstStyle/>
          <a:p>
            <a:r>
              <a:rPr lang="sv-SE" b="1" dirty="0"/>
              <a:t>WRF</a:t>
            </a:r>
          </a:p>
          <a:p>
            <a:r>
              <a:rPr lang="sv-SE" b="1" dirty="0" err="1"/>
              <a:t>Operational</a:t>
            </a:r>
            <a:endParaRPr lang="sv-SE" b="1" dirty="0"/>
          </a:p>
        </p:txBody>
      </p:sp>
      <p:sp>
        <p:nvSpPr>
          <p:cNvPr id="13" name="Rektangel 12">
            <a:extLst>
              <a:ext uri="{FF2B5EF4-FFF2-40B4-BE49-F238E27FC236}">
                <a16:creationId xmlns:a16="http://schemas.microsoft.com/office/drawing/2014/main" id="{45618AB6-6B6B-6A4E-9C4F-DB3A9AD37866}"/>
              </a:ext>
            </a:extLst>
          </p:cNvPr>
          <p:cNvSpPr/>
          <p:nvPr/>
        </p:nvSpPr>
        <p:spPr>
          <a:xfrm>
            <a:off x="2328792" y="5085505"/>
            <a:ext cx="1297277" cy="11531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4" name="Rektangel 13">
            <a:extLst>
              <a:ext uri="{FF2B5EF4-FFF2-40B4-BE49-F238E27FC236}">
                <a16:creationId xmlns:a16="http://schemas.microsoft.com/office/drawing/2014/main" id="{098BA94A-B7AD-0349-967B-1CFC820E921A}"/>
              </a:ext>
            </a:extLst>
          </p:cNvPr>
          <p:cNvSpPr/>
          <p:nvPr/>
        </p:nvSpPr>
        <p:spPr>
          <a:xfrm>
            <a:off x="2535995" y="4270203"/>
            <a:ext cx="1049533" cy="13828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5" name="Bildobjekt 14">
            <a:extLst>
              <a:ext uri="{FF2B5EF4-FFF2-40B4-BE49-F238E27FC236}">
                <a16:creationId xmlns:a16="http://schemas.microsoft.com/office/drawing/2014/main" id="{E8409867-90AD-3645-AB8A-3786CBEBE049}"/>
              </a:ext>
            </a:extLst>
          </p:cNvPr>
          <p:cNvPicPr>
            <a:picLocks noChangeAspect="1"/>
          </p:cNvPicPr>
          <p:nvPr/>
        </p:nvPicPr>
        <p:blipFill>
          <a:blip r:embed="rId8"/>
          <a:stretch>
            <a:fillRect/>
          </a:stretch>
        </p:blipFill>
        <p:spPr>
          <a:xfrm>
            <a:off x="153811" y="6157541"/>
            <a:ext cx="1948039" cy="570454"/>
          </a:xfrm>
          <a:prstGeom prst="rect">
            <a:avLst/>
          </a:prstGeom>
        </p:spPr>
      </p:pic>
      <p:pic>
        <p:nvPicPr>
          <p:cNvPr id="16" name="Bildobjekt 15">
            <a:extLst>
              <a:ext uri="{FF2B5EF4-FFF2-40B4-BE49-F238E27FC236}">
                <a16:creationId xmlns:a16="http://schemas.microsoft.com/office/drawing/2014/main" id="{37B592CA-2C70-4549-BACB-7E466755876A}"/>
              </a:ext>
            </a:extLst>
          </p:cNvPr>
          <p:cNvPicPr>
            <a:picLocks noChangeAspect="1"/>
          </p:cNvPicPr>
          <p:nvPr/>
        </p:nvPicPr>
        <p:blipFill>
          <a:blip r:embed="rId9"/>
          <a:stretch>
            <a:fillRect/>
          </a:stretch>
        </p:blipFill>
        <p:spPr>
          <a:xfrm>
            <a:off x="7989006" y="5864395"/>
            <a:ext cx="977900" cy="863600"/>
          </a:xfrm>
          <a:prstGeom prst="rect">
            <a:avLst/>
          </a:prstGeom>
        </p:spPr>
      </p:pic>
    </p:spTree>
    <p:extLst>
      <p:ext uri="{BB962C8B-B14F-4D97-AF65-F5344CB8AC3E}">
        <p14:creationId xmlns:p14="http://schemas.microsoft.com/office/powerpoint/2010/main" val="28420843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CA2878C4-3456-3C4B-8101-8E410C67F839}"/>
              </a:ext>
            </a:extLst>
          </p:cNvPr>
          <p:cNvPicPr>
            <a:picLocks noChangeAspect="1"/>
          </p:cNvPicPr>
          <p:nvPr/>
        </p:nvPicPr>
        <p:blipFill>
          <a:blip r:embed="rId2"/>
          <a:stretch>
            <a:fillRect/>
          </a:stretch>
        </p:blipFill>
        <p:spPr>
          <a:xfrm>
            <a:off x="2290653" y="415434"/>
            <a:ext cx="5110480" cy="6065011"/>
          </a:xfrm>
          <a:prstGeom prst="rect">
            <a:avLst/>
          </a:prstGeom>
        </p:spPr>
      </p:pic>
      <p:sp>
        <p:nvSpPr>
          <p:cNvPr id="4" name="Rektangel 3">
            <a:extLst>
              <a:ext uri="{FF2B5EF4-FFF2-40B4-BE49-F238E27FC236}">
                <a16:creationId xmlns:a16="http://schemas.microsoft.com/office/drawing/2014/main" id="{5D9D521E-8A10-1D44-BADF-55625B48BDC7}"/>
              </a:ext>
            </a:extLst>
          </p:cNvPr>
          <p:cNvSpPr/>
          <p:nvPr/>
        </p:nvSpPr>
        <p:spPr>
          <a:xfrm>
            <a:off x="2290653" y="415434"/>
            <a:ext cx="5110480" cy="60650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Bildobjekt 4">
            <a:extLst>
              <a:ext uri="{FF2B5EF4-FFF2-40B4-BE49-F238E27FC236}">
                <a16:creationId xmlns:a16="http://schemas.microsoft.com/office/drawing/2014/main" id="{136045C2-AE1C-FA4A-8674-E08EB162ECD7}"/>
              </a:ext>
            </a:extLst>
          </p:cNvPr>
          <p:cNvPicPr>
            <a:picLocks noChangeAspect="1"/>
          </p:cNvPicPr>
          <p:nvPr/>
        </p:nvPicPr>
        <p:blipFill>
          <a:blip r:embed="rId3"/>
          <a:stretch>
            <a:fillRect/>
          </a:stretch>
        </p:blipFill>
        <p:spPr>
          <a:xfrm>
            <a:off x="153811" y="6157541"/>
            <a:ext cx="1948039" cy="570454"/>
          </a:xfrm>
          <a:prstGeom prst="rect">
            <a:avLst/>
          </a:prstGeom>
        </p:spPr>
      </p:pic>
      <p:pic>
        <p:nvPicPr>
          <p:cNvPr id="6" name="Bildobjekt 5">
            <a:extLst>
              <a:ext uri="{FF2B5EF4-FFF2-40B4-BE49-F238E27FC236}">
                <a16:creationId xmlns:a16="http://schemas.microsoft.com/office/drawing/2014/main" id="{8DCEFB71-AE0C-2E46-82E2-9E21E0FB4047}"/>
              </a:ext>
            </a:extLst>
          </p:cNvPr>
          <p:cNvPicPr>
            <a:picLocks noChangeAspect="1"/>
          </p:cNvPicPr>
          <p:nvPr/>
        </p:nvPicPr>
        <p:blipFill>
          <a:blip r:embed="rId4"/>
          <a:stretch>
            <a:fillRect/>
          </a:stretch>
        </p:blipFill>
        <p:spPr>
          <a:xfrm>
            <a:off x="7989006" y="5864395"/>
            <a:ext cx="977900" cy="863600"/>
          </a:xfrm>
          <a:prstGeom prst="rect">
            <a:avLst/>
          </a:prstGeom>
        </p:spPr>
      </p:pic>
    </p:spTree>
    <p:extLst>
      <p:ext uri="{BB962C8B-B14F-4D97-AF65-F5344CB8AC3E}">
        <p14:creationId xmlns:p14="http://schemas.microsoft.com/office/powerpoint/2010/main" val="25065786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C42CF357-6E61-E249-ADB6-E5E9E4CF925E}"/>
              </a:ext>
            </a:extLst>
          </p:cNvPr>
          <p:cNvPicPr>
            <a:picLocks noChangeAspect="1"/>
          </p:cNvPicPr>
          <p:nvPr/>
        </p:nvPicPr>
        <p:blipFill>
          <a:blip r:embed="rId2"/>
          <a:stretch>
            <a:fillRect/>
          </a:stretch>
        </p:blipFill>
        <p:spPr>
          <a:xfrm>
            <a:off x="416648" y="1169893"/>
            <a:ext cx="4133033" cy="2785394"/>
          </a:xfrm>
          <a:prstGeom prst="rect">
            <a:avLst/>
          </a:prstGeom>
        </p:spPr>
      </p:pic>
      <p:pic>
        <p:nvPicPr>
          <p:cNvPr id="5" name="Bildobjekt 4">
            <a:extLst>
              <a:ext uri="{FF2B5EF4-FFF2-40B4-BE49-F238E27FC236}">
                <a16:creationId xmlns:a16="http://schemas.microsoft.com/office/drawing/2014/main" id="{BCE882B1-32A7-F64F-9E92-E21354FBF8ED}"/>
              </a:ext>
            </a:extLst>
          </p:cNvPr>
          <p:cNvPicPr>
            <a:picLocks noChangeAspect="1"/>
          </p:cNvPicPr>
          <p:nvPr/>
        </p:nvPicPr>
        <p:blipFill>
          <a:blip r:embed="rId3"/>
          <a:stretch>
            <a:fillRect/>
          </a:stretch>
        </p:blipFill>
        <p:spPr>
          <a:xfrm>
            <a:off x="4899455" y="3461691"/>
            <a:ext cx="3007548" cy="3429000"/>
          </a:xfrm>
          <a:prstGeom prst="rect">
            <a:avLst/>
          </a:prstGeom>
        </p:spPr>
      </p:pic>
      <p:pic>
        <p:nvPicPr>
          <p:cNvPr id="7" name="Bildobjekt 6">
            <a:extLst>
              <a:ext uri="{FF2B5EF4-FFF2-40B4-BE49-F238E27FC236}">
                <a16:creationId xmlns:a16="http://schemas.microsoft.com/office/drawing/2014/main" id="{59E715B2-3C13-8E4B-A140-57B71A93A747}"/>
              </a:ext>
            </a:extLst>
          </p:cNvPr>
          <p:cNvPicPr>
            <a:picLocks noChangeAspect="1"/>
          </p:cNvPicPr>
          <p:nvPr/>
        </p:nvPicPr>
        <p:blipFill>
          <a:blip r:embed="rId4"/>
          <a:stretch>
            <a:fillRect/>
          </a:stretch>
        </p:blipFill>
        <p:spPr>
          <a:xfrm>
            <a:off x="4979808" y="32690"/>
            <a:ext cx="2927195" cy="3429001"/>
          </a:xfrm>
          <a:prstGeom prst="rect">
            <a:avLst/>
          </a:prstGeom>
        </p:spPr>
      </p:pic>
      <p:pic>
        <p:nvPicPr>
          <p:cNvPr id="9" name="Bildobjekt 8">
            <a:hlinkClick r:id="rId5" action="ppaction://hlinksldjump"/>
            <a:extLst>
              <a:ext uri="{FF2B5EF4-FFF2-40B4-BE49-F238E27FC236}">
                <a16:creationId xmlns:a16="http://schemas.microsoft.com/office/drawing/2014/main" id="{58821302-2719-404E-B4C4-84ACB2698A78}"/>
              </a:ext>
            </a:extLst>
          </p:cNvPr>
          <p:cNvPicPr>
            <a:picLocks noChangeAspect="1"/>
          </p:cNvPicPr>
          <p:nvPr/>
        </p:nvPicPr>
        <p:blipFill>
          <a:blip r:embed="rId6"/>
          <a:stretch>
            <a:fillRect/>
          </a:stretch>
        </p:blipFill>
        <p:spPr>
          <a:xfrm>
            <a:off x="394330" y="4072606"/>
            <a:ext cx="4177670" cy="2785394"/>
          </a:xfrm>
          <a:prstGeom prst="rect">
            <a:avLst/>
          </a:prstGeom>
        </p:spPr>
      </p:pic>
      <p:sp>
        <p:nvSpPr>
          <p:cNvPr id="10" name="textruta 9">
            <a:extLst>
              <a:ext uri="{FF2B5EF4-FFF2-40B4-BE49-F238E27FC236}">
                <a16:creationId xmlns:a16="http://schemas.microsoft.com/office/drawing/2014/main" id="{20A87120-B436-9442-B294-DB996EC05846}"/>
              </a:ext>
            </a:extLst>
          </p:cNvPr>
          <p:cNvSpPr txBox="1"/>
          <p:nvPr/>
        </p:nvSpPr>
        <p:spPr>
          <a:xfrm>
            <a:off x="0" y="326404"/>
            <a:ext cx="4841262" cy="461665"/>
          </a:xfrm>
          <a:prstGeom prst="rect">
            <a:avLst/>
          </a:prstGeom>
          <a:noFill/>
        </p:spPr>
        <p:txBody>
          <a:bodyPr wrap="none" rtlCol="0">
            <a:spAutoFit/>
          </a:bodyPr>
          <a:lstStyle/>
          <a:p>
            <a:r>
              <a:rPr lang="sv-SE" sz="2400" b="1" dirty="0"/>
              <a:t>WRF versions vs REALITY 2022-02-22</a:t>
            </a:r>
          </a:p>
        </p:txBody>
      </p:sp>
      <p:sp>
        <p:nvSpPr>
          <p:cNvPr id="11" name="textruta 10">
            <a:extLst>
              <a:ext uri="{FF2B5EF4-FFF2-40B4-BE49-F238E27FC236}">
                <a16:creationId xmlns:a16="http://schemas.microsoft.com/office/drawing/2014/main" id="{2A1FB3DD-8ED1-754E-9189-42520029B68F}"/>
              </a:ext>
            </a:extLst>
          </p:cNvPr>
          <p:cNvSpPr txBox="1"/>
          <p:nvPr/>
        </p:nvSpPr>
        <p:spPr>
          <a:xfrm>
            <a:off x="7924997" y="1535659"/>
            <a:ext cx="841897" cy="646331"/>
          </a:xfrm>
          <a:prstGeom prst="rect">
            <a:avLst/>
          </a:prstGeom>
          <a:noFill/>
        </p:spPr>
        <p:txBody>
          <a:bodyPr wrap="none" rtlCol="0">
            <a:spAutoFit/>
          </a:bodyPr>
          <a:lstStyle/>
          <a:p>
            <a:r>
              <a:rPr lang="sv-SE" b="1" dirty="0"/>
              <a:t>WRF</a:t>
            </a:r>
          </a:p>
          <a:p>
            <a:r>
              <a:rPr lang="sv-SE" b="1" dirty="0"/>
              <a:t>Martin</a:t>
            </a:r>
          </a:p>
        </p:txBody>
      </p:sp>
      <p:sp>
        <p:nvSpPr>
          <p:cNvPr id="12" name="textruta 11">
            <a:extLst>
              <a:ext uri="{FF2B5EF4-FFF2-40B4-BE49-F238E27FC236}">
                <a16:creationId xmlns:a16="http://schemas.microsoft.com/office/drawing/2014/main" id="{2ACCAA27-91B3-BA46-9774-D3F47EE40545}"/>
              </a:ext>
            </a:extLst>
          </p:cNvPr>
          <p:cNvSpPr txBox="1"/>
          <p:nvPr/>
        </p:nvSpPr>
        <p:spPr>
          <a:xfrm>
            <a:off x="7689580" y="4900992"/>
            <a:ext cx="1320426" cy="646331"/>
          </a:xfrm>
          <a:prstGeom prst="rect">
            <a:avLst/>
          </a:prstGeom>
          <a:noFill/>
        </p:spPr>
        <p:txBody>
          <a:bodyPr wrap="none" rtlCol="0">
            <a:spAutoFit/>
          </a:bodyPr>
          <a:lstStyle/>
          <a:p>
            <a:r>
              <a:rPr lang="sv-SE" b="1" dirty="0"/>
              <a:t>WRF</a:t>
            </a:r>
          </a:p>
          <a:p>
            <a:r>
              <a:rPr lang="sv-SE" b="1" dirty="0" err="1"/>
              <a:t>Operational</a:t>
            </a:r>
            <a:endParaRPr lang="sv-SE" b="1" dirty="0"/>
          </a:p>
        </p:txBody>
      </p:sp>
      <p:sp>
        <p:nvSpPr>
          <p:cNvPr id="13" name="Rektangel 12">
            <a:extLst>
              <a:ext uri="{FF2B5EF4-FFF2-40B4-BE49-F238E27FC236}">
                <a16:creationId xmlns:a16="http://schemas.microsoft.com/office/drawing/2014/main" id="{45618AB6-6B6B-6A4E-9C4F-DB3A9AD37866}"/>
              </a:ext>
            </a:extLst>
          </p:cNvPr>
          <p:cNvSpPr/>
          <p:nvPr/>
        </p:nvSpPr>
        <p:spPr>
          <a:xfrm>
            <a:off x="2328792" y="5085505"/>
            <a:ext cx="1297277" cy="11531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4" name="Rektangel 13">
            <a:extLst>
              <a:ext uri="{FF2B5EF4-FFF2-40B4-BE49-F238E27FC236}">
                <a16:creationId xmlns:a16="http://schemas.microsoft.com/office/drawing/2014/main" id="{098BA94A-B7AD-0349-967B-1CFC820E921A}"/>
              </a:ext>
            </a:extLst>
          </p:cNvPr>
          <p:cNvSpPr/>
          <p:nvPr/>
        </p:nvSpPr>
        <p:spPr>
          <a:xfrm>
            <a:off x="2535995" y="4270203"/>
            <a:ext cx="1049533" cy="13828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5" name="Bildobjekt 14">
            <a:extLst>
              <a:ext uri="{FF2B5EF4-FFF2-40B4-BE49-F238E27FC236}">
                <a16:creationId xmlns:a16="http://schemas.microsoft.com/office/drawing/2014/main" id="{B7C36520-4D41-CF41-AC8D-49902F97902C}"/>
              </a:ext>
            </a:extLst>
          </p:cNvPr>
          <p:cNvPicPr>
            <a:picLocks noChangeAspect="1"/>
          </p:cNvPicPr>
          <p:nvPr/>
        </p:nvPicPr>
        <p:blipFill>
          <a:blip r:embed="rId7"/>
          <a:stretch>
            <a:fillRect/>
          </a:stretch>
        </p:blipFill>
        <p:spPr>
          <a:xfrm>
            <a:off x="153811" y="6157541"/>
            <a:ext cx="1948039" cy="570454"/>
          </a:xfrm>
          <a:prstGeom prst="rect">
            <a:avLst/>
          </a:prstGeom>
        </p:spPr>
      </p:pic>
      <p:pic>
        <p:nvPicPr>
          <p:cNvPr id="16" name="Bildobjekt 15">
            <a:extLst>
              <a:ext uri="{FF2B5EF4-FFF2-40B4-BE49-F238E27FC236}">
                <a16:creationId xmlns:a16="http://schemas.microsoft.com/office/drawing/2014/main" id="{C270FF64-8852-524A-BD91-5705A9DEE312}"/>
              </a:ext>
            </a:extLst>
          </p:cNvPr>
          <p:cNvPicPr>
            <a:picLocks noChangeAspect="1"/>
          </p:cNvPicPr>
          <p:nvPr/>
        </p:nvPicPr>
        <p:blipFill>
          <a:blip r:embed="rId8"/>
          <a:stretch>
            <a:fillRect/>
          </a:stretch>
        </p:blipFill>
        <p:spPr>
          <a:xfrm>
            <a:off x="7989006" y="5864395"/>
            <a:ext cx="977900" cy="863600"/>
          </a:xfrm>
          <a:prstGeom prst="rect">
            <a:avLst/>
          </a:prstGeom>
        </p:spPr>
      </p:pic>
    </p:spTree>
    <p:extLst>
      <p:ext uri="{BB962C8B-B14F-4D97-AF65-F5344CB8AC3E}">
        <p14:creationId xmlns:p14="http://schemas.microsoft.com/office/powerpoint/2010/main" val="19180220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9B9B7E0B-FC10-A246-B05B-5A00C06C5D97}"/>
              </a:ext>
            </a:extLst>
          </p:cNvPr>
          <p:cNvPicPr>
            <a:picLocks noChangeAspect="1"/>
          </p:cNvPicPr>
          <p:nvPr/>
        </p:nvPicPr>
        <p:blipFill>
          <a:blip r:embed="rId3"/>
          <a:stretch>
            <a:fillRect/>
          </a:stretch>
        </p:blipFill>
        <p:spPr>
          <a:xfrm>
            <a:off x="7989006" y="5864395"/>
            <a:ext cx="977900" cy="863600"/>
          </a:xfrm>
          <a:prstGeom prst="rect">
            <a:avLst/>
          </a:prstGeom>
        </p:spPr>
      </p:pic>
      <p:pic>
        <p:nvPicPr>
          <p:cNvPr id="4" name="Bildobjekt 3">
            <a:extLst>
              <a:ext uri="{FF2B5EF4-FFF2-40B4-BE49-F238E27FC236}">
                <a16:creationId xmlns:a16="http://schemas.microsoft.com/office/drawing/2014/main" id="{0BECB212-03A7-474D-B70C-B83F61E4E1DE}"/>
              </a:ext>
            </a:extLst>
          </p:cNvPr>
          <p:cNvPicPr>
            <a:picLocks noChangeAspect="1"/>
          </p:cNvPicPr>
          <p:nvPr/>
        </p:nvPicPr>
        <p:blipFill>
          <a:blip r:embed="rId4"/>
          <a:stretch>
            <a:fillRect/>
          </a:stretch>
        </p:blipFill>
        <p:spPr>
          <a:xfrm>
            <a:off x="153811" y="6157541"/>
            <a:ext cx="1948039" cy="570454"/>
          </a:xfrm>
          <a:prstGeom prst="rect">
            <a:avLst/>
          </a:prstGeom>
        </p:spPr>
      </p:pic>
      <p:sp>
        <p:nvSpPr>
          <p:cNvPr id="10" name="Rektangel 9">
            <a:extLst>
              <a:ext uri="{FF2B5EF4-FFF2-40B4-BE49-F238E27FC236}">
                <a16:creationId xmlns:a16="http://schemas.microsoft.com/office/drawing/2014/main" id="{A707E600-5C98-AF47-B111-54530CAB2CF6}"/>
              </a:ext>
            </a:extLst>
          </p:cNvPr>
          <p:cNvSpPr/>
          <p:nvPr/>
        </p:nvSpPr>
        <p:spPr>
          <a:xfrm>
            <a:off x="3421140" y="314949"/>
            <a:ext cx="1875835" cy="646331"/>
          </a:xfrm>
          <a:prstGeom prst="rect">
            <a:avLst/>
          </a:prstGeom>
          <a:noFill/>
        </p:spPr>
        <p:txBody>
          <a:bodyPr wrap="none" lIns="91440" tIns="45720" rIns="91440" bIns="45720">
            <a:spAutoFit/>
          </a:bodyPr>
          <a:lstStyle/>
          <a:p>
            <a:pPr algn="ctr"/>
            <a:r>
              <a:rPr lang="sv-SE" sz="3600" b="1" dirty="0">
                <a:ln w="0"/>
                <a:solidFill>
                  <a:schemeClr val="accent1"/>
                </a:solidFill>
                <a:effectLst>
                  <a:outerShdw blurRad="38100" dist="25400" dir="5400000" algn="ctr" rotWithShape="0">
                    <a:srgbClr val="6E747A">
                      <a:alpha val="43000"/>
                    </a:srgbClr>
                  </a:outerShdw>
                </a:effectLst>
              </a:rPr>
              <a:t>OUTLINE</a:t>
            </a:r>
            <a:endParaRPr lang="sv-SE" sz="3600" b="1" cap="none" spc="0" dirty="0">
              <a:ln w="0"/>
              <a:solidFill>
                <a:schemeClr val="accent1"/>
              </a:solidFill>
              <a:effectLst>
                <a:outerShdw blurRad="38100" dist="25400" dir="5400000" algn="ctr" rotWithShape="0">
                  <a:srgbClr val="6E747A">
                    <a:alpha val="43000"/>
                  </a:srgbClr>
                </a:outerShdw>
              </a:effectLst>
            </a:endParaRPr>
          </a:p>
        </p:txBody>
      </p:sp>
      <p:sp>
        <p:nvSpPr>
          <p:cNvPr id="11" name="textruta 10">
            <a:extLst>
              <a:ext uri="{FF2B5EF4-FFF2-40B4-BE49-F238E27FC236}">
                <a16:creationId xmlns:a16="http://schemas.microsoft.com/office/drawing/2014/main" id="{F995C66C-8F43-8C46-8936-2BE35365F379}"/>
              </a:ext>
            </a:extLst>
          </p:cNvPr>
          <p:cNvSpPr txBox="1"/>
          <p:nvPr/>
        </p:nvSpPr>
        <p:spPr>
          <a:xfrm>
            <a:off x="825387" y="1063016"/>
            <a:ext cx="6020971" cy="5539978"/>
          </a:xfrm>
          <a:prstGeom prst="rect">
            <a:avLst/>
          </a:prstGeom>
          <a:noFill/>
        </p:spPr>
        <p:txBody>
          <a:bodyPr wrap="square" rtlCol="0">
            <a:spAutoFit/>
          </a:bodyPr>
          <a:lstStyle/>
          <a:p>
            <a:pPr marL="457200" indent="-457200">
              <a:buAutoNum type="arabicPeriod"/>
            </a:pPr>
            <a:r>
              <a:rPr lang="sv-SE" sz="2400" dirty="0" err="1">
                <a:solidFill>
                  <a:schemeClr val="bg1">
                    <a:lumMod val="75000"/>
                  </a:schemeClr>
                </a:solidFill>
              </a:rPr>
              <a:t>Background</a:t>
            </a:r>
            <a:endParaRPr lang="sv-SE" sz="2400" dirty="0">
              <a:solidFill>
                <a:schemeClr val="bg1">
                  <a:lumMod val="75000"/>
                </a:schemeClr>
              </a:solidFill>
            </a:endParaRPr>
          </a:p>
          <a:p>
            <a:pPr marL="457200" indent="-457200">
              <a:buAutoNum type="arabicPeriod"/>
            </a:pPr>
            <a:endParaRPr lang="sv-SE" sz="2400" dirty="0">
              <a:solidFill>
                <a:schemeClr val="bg1">
                  <a:lumMod val="75000"/>
                </a:schemeClr>
              </a:solidFill>
            </a:endParaRPr>
          </a:p>
          <a:p>
            <a:pPr marL="457200" indent="-457200">
              <a:buAutoNum type="arabicPeriod"/>
            </a:pPr>
            <a:r>
              <a:rPr lang="sv-SE" sz="2400" dirty="0" err="1">
                <a:solidFill>
                  <a:schemeClr val="bg1">
                    <a:lumMod val="75000"/>
                  </a:schemeClr>
                </a:solidFill>
              </a:rPr>
              <a:t>Stable</a:t>
            </a:r>
            <a:r>
              <a:rPr lang="sv-SE" sz="2400" dirty="0">
                <a:solidFill>
                  <a:schemeClr val="bg1">
                    <a:lumMod val="75000"/>
                  </a:schemeClr>
                </a:solidFill>
              </a:rPr>
              <a:t> </a:t>
            </a:r>
            <a:r>
              <a:rPr lang="sv-SE" sz="2400" dirty="0" err="1">
                <a:solidFill>
                  <a:schemeClr val="bg1">
                    <a:lumMod val="75000"/>
                  </a:schemeClr>
                </a:solidFill>
              </a:rPr>
              <a:t>Boundary</a:t>
            </a:r>
            <a:r>
              <a:rPr lang="sv-SE" sz="2400" dirty="0">
                <a:solidFill>
                  <a:schemeClr val="bg1">
                    <a:lumMod val="75000"/>
                  </a:schemeClr>
                </a:solidFill>
              </a:rPr>
              <a:t> </a:t>
            </a:r>
            <a:r>
              <a:rPr lang="sv-SE" sz="2400" dirty="0" err="1">
                <a:solidFill>
                  <a:schemeClr val="bg1">
                    <a:lumMod val="75000"/>
                  </a:schemeClr>
                </a:solidFill>
              </a:rPr>
              <a:t>Layers</a:t>
            </a:r>
            <a:endParaRPr lang="sv-SE" sz="2400" dirty="0">
              <a:solidFill>
                <a:schemeClr val="bg1">
                  <a:lumMod val="75000"/>
                </a:schemeClr>
              </a:solidFill>
            </a:endParaRPr>
          </a:p>
          <a:p>
            <a:pPr marL="457200" indent="-457200">
              <a:buFont typeface="+mj-lt"/>
              <a:buAutoNum type="arabicPeriod"/>
            </a:pPr>
            <a:endParaRPr lang="sv-SE" sz="2400" dirty="0">
              <a:solidFill>
                <a:schemeClr val="bg1">
                  <a:lumMod val="75000"/>
                </a:schemeClr>
              </a:solidFill>
            </a:endParaRPr>
          </a:p>
          <a:p>
            <a:pPr marL="457200" indent="-457200">
              <a:buFont typeface="+mj-lt"/>
              <a:buAutoNum type="arabicPeriod"/>
            </a:pPr>
            <a:r>
              <a:rPr lang="sv-SE" sz="2400" dirty="0" err="1">
                <a:solidFill>
                  <a:schemeClr val="bg1">
                    <a:lumMod val="75000"/>
                  </a:schemeClr>
                </a:solidFill>
              </a:rPr>
              <a:t>Initialisation</a:t>
            </a:r>
            <a:endParaRPr lang="el-GR" sz="2400" dirty="0">
              <a:solidFill>
                <a:schemeClr val="bg1">
                  <a:lumMod val="75000"/>
                </a:schemeClr>
              </a:solidFill>
            </a:endParaRPr>
          </a:p>
          <a:p>
            <a:pPr marL="457200" indent="-457200">
              <a:buFont typeface="+mj-lt"/>
              <a:buAutoNum type="arabicPeriod"/>
            </a:pPr>
            <a:endParaRPr lang="el-GR" sz="2400" dirty="0">
              <a:solidFill>
                <a:schemeClr val="bg1">
                  <a:lumMod val="75000"/>
                </a:schemeClr>
              </a:solidFill>
            </a:endParaRPr>
          </a:p>
          <a:p>
            <a:pPr marL="457200" indent="-457200">
              <a:buFont typeface="+mj-lt"/>
              <a:buAutoNum type="arabicPeriod"/>
            </a:pPr>
            <a:r>
              <a:rPr lang="sv-SE" sz="2400" dirty="0">
                <a:solidFill>
                  <a:schemeClr val="bg1">
                    <a:lumMod val="75000"/>
                  </a:schemeClr>
                </a:solidFill>
              </a:rPr>
              <a:t>Case </a:t>
            </a:r>
            <a:r>
              <a:rPr lang="sv-SE" sz="2400" dirty="0" err="1">
                <a:solidFill>
                  <a:schemeClr val="bg1">
                    <a:lumMod val="75000"/>
                  </a:schemeClr>
                </a:solidFill>
              </a:rPr>
              <a:t>study</a:t>
            </a:r>
            <a:r>
              <a:rPr lang="sv-SE" sz="2400" dirty="0">
                <a:solidFill>
                  <a:schemeClr val="bg1">
                    <a:lumMod val="75000"/>
                  </a:schemeClr>
                </a:solidFill>
              </a:rPr>
              <a:t> 1 – 2018-02-18</a:t>
            </a:r>
          </a:p>
          <a:p>
            <a:pPr marL="457200" indent="-457200">
              <a:buFont typeface="+mj-lt"/>
              <a:buAutoNum type="arabicPeriod"/>
            </a:pPr>
            <a:endParaRPr lang="sv-SE" sz="2400" dirty="0">
              <a:solidFill>
                <a:schemeClr val="bg1">
                  <a:lumMod val="75000"/>
                </a:schemeClr>
              </a:solidFill>
            </a:endParaRPr>
          </a:p>
          <a:p>
            <a:pPr marL="457200" indent="-457200">
              <a:buFont typeface="+mj-lt"/>
              <a:buAutoNum type="arabicPeriod"/>
            </a:pPr>
            <a:r>
              <a:rPr lang="sv-SE" sz="2400" dirty="0">
                <a:solidFill>
                  <a:schemeClr val="bg1">
                    <a:lumMod val="75000"/>
                  </a:schemeClr>
                </a:solidFill>
              </a:rPr>
              <a:t>Case </a:t>
            </a:r>
            <a:r>
              <a:rPr lang="sv-SE" sz="2400" dirty="0" err="1">
                <a:solidFill>
                  <a:schemeClr val="bg1">
                    <a:lumMod val="75000"/>
                  </a:schemeClr>
                </a:solidFill>
              </a:rPr>
              <a:t>study</a:t>
            </a:r>
            <a:r>
              <a:rPr lang="sv-SE" sz="2400" dirty="0">
                <a:solidFill>
                  <a:schemeClr val="bg1">
                    <a:lumMod val="75000"/>
                  </a:schemeClr>
                </a:solidFill>
              </a:rPr>
              <a:t> 2 – 2018-02-27</a:t>
            </a:r>
          </a:p>
          <a:p>
            <a:pPr marL="457200" indent="-457200">
              <a:buFont typeface="+mj-lt"/>
              <a:buAutoNum type="arabicPeriod"/>
            </a:pPr>
            <a:endParaRPr lang="sv-SE" sz="2400" dirty="0">
              <a:solidFill>
                <a:schemeClr val="bg1">
                  <a:lumMod val="75000"/>
                </a:schemeClr>
              </a:solidFill>
            </a:endParaRPr>
          </a:p>
          <a:p>
            <a:pPr marL="457200" indent="-457200">
              <a:buFont typeface="+mj-lt"/>
              <a:buAutoNum type="arabicPeriod"/>
            </a:pPr>
            <a:r>
              <a:rPr lang="sv-SE" sz="2400" dirty="0">
                <a:solidFill>
                  <a:schemeClr val="bg1">
                    <a:lumMod val="75000"/>
                  </a:schemeClr>
                </a:solidFill>
              </a:rPr>
              <a:t>Case from 2022-02-22</a:t>
            </a:r>
          </a:p>
          <a:p>
            <a:pPr marL="457200" indent="-457200">
              <a:buFont typeface="+mj-lt"/>
              <a:buAutoNum type="arabicPeriod"/>
            </a:pPr>
            <a:endParaRPr lang="sv-SE" sz="2400" dirty="0"/>
          </a:p>
          <a:p>
            <a:pPr marL="457200" indent="-457200">
              <a:buFont typeface="+mj-lt"/>
              <a:buAutoNum type="arabicPeriod"/>
            </a:pPr>
            <a:r>
              <a:rPr lang="sv-SE" sz="2400" dirty="0" err="1"/>
              <a:t>Conclusions</a:t>
            </a:r>
            <a:endParaRPr lang="sv-SE" sz="2400" dirty="0"/>
          </a:p>
          <a:p>
            <a:endParaRPr lang="sv-SE" sz="2400" dirty="0"/>
          </a:p>
          <a:p>
            <a:endParaRPr lang="sv-SE" dirty="0"/>
          </a:p>
        </p:txBody>
      </p:sp>
      <p:pic>
        <p:nvPicPr>
          <p:cNvPr id="13" name="Bildobjekt 12">
            <a:extLst>
              <a:ext uri="{FF2B5EF4-FFF2-40B4-BE49-F238E27FC236}">
                <a16:creationId xmlns:a16="http://schemas.microsoft.com/office/drawing/2014/main" id="{607A958E-043F-AA48-8611-FADAD285AA7C}"/>
              </a:ext>
            </a:extLst>
          </p:cNvPr>
          <p:cNvPicPr>
            <a:picLocks noChangeAspect="1"/>
          </p:cNvPicPr>
          <p:nvPr/>
        </p:nvPicPr>
        <p:blipFill>
          <a:blip r:embed="rId5"/>
          <a:stretch>
            <a:fillRect/>
          </a:stretch>
        </p:blipFill>
        <p:spPr>
          <a:xfrm>
            <a:off x="5964353" y="3330576"/>
            <a:ext cx="3107162" cy="2134392"/>
          </a:xfrm>
          <a:prstGeom prst="rect">
            <a:avLst/>
          </a:prstGeom>
        </p:spPr>
      </p:pic>
      <p:sp>
        <p:nvSpPr>
          <p:cNvPr id="17" name="textruta 16">
            <a:extLst>
              <a:ext uri="{FF2B5EF4-FFF2-40B4-BE49-F238E27FC236}">
                <a16:creationId xmlns:a16="http://schemas.microsoft.com/office/drawing/2014/main" id="{CCCE7E4E-9D24-6C4A-807A-F9F0F51DE996}"/>
              </a:ext>
            </a:extLst>
          </p:cNvPr>
          <p:cNvSpPr txBox="1"/>
          <p:nvPr/>
        </p:nvSpPr>
        <p:spPr>
          <a:xfrm>
            <a:off x="6444354" y="3985405"/>
            <a:ext cx="2147160" cy="461665"/>
          </a:xfrm>
          <a:prstGeom prst="rect">
            <a:avLst/>
          </a:prstGeom>
          <a:noFill/>
        </p:spPr>
        <p:txBody>
          <a:bodyPr wrap="square" rtlCol="0">
            <a:spAutoFit/>
          </a:bodyPr>
          <a:lstStyle/>
          <a:p>
            <a:pPr algn="ctr"/>
            <a:r>
              <a:rPr lang="sv-SE" sz="1200" dirty="0" err="1"/>
              <a:t>What</a:t>
            </a:r>
            <a:r>
              <a:rPr lang="sv-SE" sz="1200" dirty="0"/>
              <a:t> </a:t>
            </a:r>
            <a:r>
              <a:rPr lang="sv-SE" sz="1200" dirty="0" err="1"/>
              <a:t>causes</a:t>
            </a:r>
            <a:r>
              <a:rPr lang="sv-SE" sz="1200" dirty="0"/>
              <a:t> the </a:t>
            </a:r>
            <a:r>
              <a:rPr lang="sv-SE" sz="1200" dirty="0" err="1"/>
              <a:t>artificial</a:t>
            </a:r>
            <a:endParaRPr lang="sv-SE" sz="1200" dirty="0"/>
          </a:p>
          <a:p>
            <a:pPr algn="ctr"/>
            <a:r>
              <a:rPr lang="sv-SE" sz="1200" dirty="0"/>
              <a:t>clouds?</a:t>
            </a:r>
            <a:endParaRPr lang="sv-SE" sz="1400" dirty="0"/>
          </a:p>
        </p:txBody>
      </p:sp>
    </p:spTree>
    <p:extLst>
      <p:ext uri="{BB962C8B-B14F-4D97-AF65-F5344CB8AC3E}">
        <p14:creationId xmlns:p14="http://schemas.microsoft.com/office/powerpoint/2010/main" val="11917437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9B9B7E0B-FC10-A246-B05B-5A00C06C5D97}"/>
              </a:ext>
            </a:extLst>
          </p:cNvPr>
          <p:cNvPicPr>
            <a:picLocks noChangeAspect="1"/>
          </p:cNvPicPr>
          <p:nvPr/>
        </p:nvPicPr>
        <p:blipFill>
          <a:blip r:embed="rId3"/>
          <a:stretch>
            <a:fillRect/>
          </a:stretch>
        </p:blipFill>
        <p:spPr>
          <a:xfrm>
            <a:off x="7989006" y="5864395"/>
            <a:ext cx="977900" cy="863600"/>
          </a:xfrm>
          <a:prstGeom prst="rect">
            <a:avLst/>
          </a:prstGeom>
        </p:spPr>
      </p:pic>
      <p:pic>
        <p:nvPicPr>
          <p:cNvPr id="4" name="Bildobjekt 3">
            <a:extLst>
              <a:ext uri="{FF2B5EF4-FFF2-40B4-BE49-F238E27FC236}">
                <a16:creationId xmlns:a16="http://schemas.microsoft.com/office/drawing/2014/main" id="{0BECB212-03A7-474D-B70C-B83F61E4E1DE}"/>
              </a:ext>
            </a:extLst>
          </p:cNvPr>
          <p:cNvPicPr>
            <a:picLocks noChangeAspect="1"/>
          </p:cNvPicPr>
          <p:nvPr/>
        </p:nvPicPr>
        <p:blipFill>
          <a:blip r:embed="rId4"/>
          <a:stretch>
            <a:fillRect/>
          </a:stretch>
        </p:blipFill>
        <p:spPr>
          <a:xfrm>
            <a:off x="153811" y="6157541"/>
            <a:ext cx="1948039" cy="570454"/>
          </a:xfrm>
          <a:prstGeom prst="rect">
            <a:avLst/>
          </a:prstGeom>
        </p:spPr>
      </p:pic>
      <p:sp>
        <p:nvSpPr>
          <p:cNvPr id="3" name="textruta 2">
            <a:extLst>
              <a:ext uri="{FF2B5EF4-FFF2-40B4-BE49-F238E27FC236}">
                <a16:creationId xmlns:a16="http://schemas.microsoft.com/office/drawing/2014/main" id="{4B099D44-73AB-5545-B675-813418DEB59A}"/>
              </a:ext>
            </a:extLst>
          </p:cNvPr>
          <p:cNvSpPr txBox="1"/>
          <p:nvPr/>
        </p:nvSpPr>
        <p:spPr>
          <a:xfrm>
            <a:off x="2765807" y="122058"/>
            <a:ext cx="4164666" cy="646331"/>
          </a:xfrm>
          <a:prstGeom prst="rect">
            <a:avLst/>
          </a:prstGeom>
          <a:noFill/>
        </p:spPr>
        <p:txBody>
          <a:bodyPr wrap="none" rtlCol="0">
            <a:spAutoFit/>
          </a:bodyPr>
          <a:lstStyle/>
          <a:p>
            <a:r>
              <a:rPr lang="sv-SE" sz="3600" b="1" dirty="0">
                <a:solidFill>
                  <a:schemeClr val="accent1"/>
                </a:solidFill>
              </a:rPr>
              <a:t>MAIN CONCLUSIONS</a:t>
            </a:r>
          </a:p>
        </p:txBody>
      </p:sp>
      <p:sp>
        <p:nvSpPr>
          <p:cNvPr id="6" name="textruta 5">
            <a:extLst>
              <a:ext uri="{FF2B5EF4-FFF2-40B4-BE49-F238E27FC236}">
                <a16:creationId xmlns:a16="http://schemas.microsoft.com/office/drawing/2014/main" id="{8BF573D0-5E05-374B-951C-8B7C76F6643B}"/>
              </a:ext>
            </a:extLst>
          </p:cNvPr>
          <p:cNvSpPr txBox="1"/>
          <p:nvPr/>
        </p:nvSpPr>
        <p:spPr>
          <a:xfrm>
            <a:off x="1010753" y="768389"/>
            <a:ext cx="6900347" cy="6309420"/>
          </a:xfrm>
          <a:prstGeom prst="rect">
            <a:avLst/>
          </a:prstGeom>
          <a:noFill/>
        </p:spPr>
        <p:txBody>
          <a:bodyPr wrap="square" rtlCol="0">
            <a:spAutoFit/>
          </a:bodyPr>
          <a:lstStyle/>
          <a:p>
            <a:pPr marL="285750" indent="-285750">
              <a:buFont typeface="Arial" panose="020B0604020202020204" pitchFamily="34" charset="0"/>
              <a:buChar char="•"/>
            </a:pPr>
            <a:r>
              <a:rPr lang="sv-SE" sz="1600" dirty="0" err="1"/>
              <a:t>Shortcomings</a:t>
            </a:r>
            <a:r>
              <a:rPr lang="sv-SE" sz="1600" dirty="0"/>
              <a:t> </a:t>
            </a:r>
            <a:r>
              <a:rPr lang="sv-SE" sz="1600" dirty="0" err="1"/>
              <a:t>are</a:t>
            </a:r>
            <a:r>
              <a:rPr lang="sv-SE" sz="1600" dirty="0"/>
              <a:t> </a:t>
            </a:r>
            <a:r>
              <a:rPr lang="sv-SE" sz="1600" dirty="0" err="1"/>
              <a:t>mainly</a:t>
            </a:r>
            <a:r>
              <a:rPr lang="sv-SE" sz="1600" dirty="0"/>
              <a:t> </a:t>
            </a:r>
            <a:r>
              <a:rPr lang="sv-SE" sz="1600" dirty="0" err="1"/>
              <a:t>due</a:t>
            </a:r>
            <a:r>
              <a:rPr lang="sv-SE" sz="1600" dirty="0"/>
              <a:t> to </a:t>
            </a:r>
            <a:r>
              <a:rPr lang="sv-SE" sz="1600" dirty="0" err="1"/>
              <a:t>poor</a:t>
            </a:r>
            <a:r>
              <a:rPr lang="sv-SE" sz="1600" dirty="0"/>
              <a:t> </a:t>
            </a:r>
            <a:r>
              <a:rPr lang="sv-SE" sz="1600" dirty="0" err="1"/>
              <a:t>initialisation</a:t>
            </a:r>
            <a:r>
              <a:rPr lang="sv-SE" sz="1600" dirty="0"/>
              <a:t> of Stratocumulus </a:t>
            </a:r>
            <a:r>
              <a:rPr lang="sv-SE" sz="1600" dirty="0" err="1"/>
              <a:t>clouds</a:t>
            </a:r>
            <a:r>
              <a:rPr lang="sv-SE" sz="1600" dirty="0"/>
              <a:t>. To small  </a:t>
            </a:r>
            <a:r>
              <a:rPr lang="sv-SE" sz="1600" dirty="0" err="1"/>
              <a:t>amounts</a:t>
            </a:r>
            <a:r>
              <a:rPr lang="sv-SE" sz="1600" dirty="0"/>
              <a:t> of </a:t>
            </a:r>
            <a:r>
              <a:rPr lang="sv-SE" sz="1600" dirty="0" err="1"/>
              <a:t>downwelling</a:t>
            </a:r>
            <a:r>
              <a:rPr lang="sv-SE" sz="1600" dirty="0"/>
              <a:t> long </a:t>
            </a:r>
            <a:r>
              <a:rPr lang="sv-SE" sz="1600" dirty="0" err="1"/>
              <a:t>wave</a:t>
            </a:r>
            <a:r>
              <a:rPr lang="sv-SE" sz="1600" dirty="0"/>
              <a:t> </a:t>
            </a:r>
            <a:r>
              <a:rPr lang="sv-SE" sz="1600" dirty="0" err="1"/>
              <a:t>radiation</a:t>
            </a:r>
            <a:r>
              <a:rPr lang="sv-SE" sz="1600" dirty="0"/>
              <a:t> </a:t>
            </a:r>
            <a:r>
              <a:rPr lang="sv-SE" sz="1600" dirty="0" err="1"/>
              <a:t>lead</a:t>
            </a:r>
            <a:r>
              <a:rPr lang="sv-SE" sz="1600" dirty="0"/>
              <a:t> to </a:t>
            </a:r>
            <a:r>
              <a:rPr lang="sv-SE" sz="1600" dirty="0" err="1"/>
              <a:t>abnormal</a:t>
            </a:r>
            <a:r>
              <a:rPr lang="sv-SE" sz="1600" dirty="0"/>
              <a:t> </a:t>
            </a:r>
            <a:r>
              <a:rPr lang="sv-SE" sz="1600" dirty="0" err="1"/>
              <a:t>drops</a:t>
            </a:r>
            <a:r>
              <a:rPr lang="sv-SE" sz="1600" dirty="0"/>
              <a:t> in skin </a:t>
            </a:r>
            <a:r>
              <a:rPr lang="sv-SE" sz="1600" dirty="0" err="1"/>
              <a:t>temperature</a:t>
            </a:r>
            <a:r>
              <a:rPr lang="sv-SE" sz="1600" dirty="0"/>
              <a:t>.</a:t>
            </a:r>
          </a:p>
          <a:p>
            <a:pPr marL="285750" indent="-285750">
              <a:buFont typeface="Arial" panose="020B0604020202020204" pitchFamily="34" charset="0"/>
              <a:buChar char="•"/>
            </a:pPr>
            <a:endParaRPr lang="sv-SE" sz="1600" dirty="0"/>
          </a:p>
          <a:p>
            <a:pPr marL="285750" indent="-285750">
              <a:buFont typeface="Arial" panose="020B0604020202020204" pitchFamily="34" charset="0"/>
              <a:buChar char="•"/>
            </a:pPr>
            <a:r>
              <a:rPr lang="en-US" sz="1600" dirty="0"/>
              <a:t>Difficulties for WRF to keep the clouds are explained by the difference in the thermodynamic environment that support clouds in the two models. IFS cloud parameterization scheme produces cloud water and cloud ice for a wide range of RH, while RH in WRF needs to be almost 100% for clouds to exist.</a:t>
            </a:r>
            <a:r>
              <a:rPr lang="sv-SE" sz="1600" dirty="0"/>
              <a:t> </a:t>
            </a:r>
          </a:p>
          <a:p>
            <a:endParaRPr lang="sv-SE" sz="1600" dirty="0"/>
          </a:p>
          <a:p>
            <a:pPr marL="285750" indent="-285750">
              <a:buFont typeface="Arial" panose="020B0604020202020204" pitchFamily="34" charset="0"/>
              <a:buChar char="•"/>
            </a:pPr>
            <a:r>
              <a:rPr lang="sv-SE" sz="1600" dirty="0"/>
              <a:t>By </a:t>
            </a:r>
            <a:r>
              <a:rPr lang="sv-SE" sz="1600" dirty="0" err="1"/>
              <a:t>initalising</a:t>
            </a:r>
            <a:r>
              <a:rPr lang="sv-SE" sz="1600" dirty="0"/>
              <a:t> </a:t>
            </a:r>
            <a:r>
              <a:rPr lang="sv-SE" sz="1600" dirty="0" err="1"/>
              <a:t>cloud</a:t>
            </a:r>
            <a:r>
              <a:rPr lang="sv-SE" sz="1600" dirty="0"/>
              <a:t> </a:t>
            </a:r>
            <a:r>
              <a:rPr lang="sv-SE" sz="1600" dirty="0" err="1"/>
              <a:t>water</a:t>
            </a:r>
            <a:r>
              <a:rPr lang="sv-SE" sz="1600" dirty="0"/>
              <a:t> and </a:t>
            </a:r>
            <a:r>
              <a:rPr lang="sv-SE" sz="1600" dirty="0" err="1"/>
              <a:t>cloud</a:t>
            </a:r>
            <a:r>
              <a:rPr lang="sv-SE" sz="1600" dirty="0"/>
              <a:t> </a:t>
            </a:r>
            <a:r>
              <a:rPr lang="sv-SE" sz="1600" dirty="0" err="1"/>
              <a:t>ice</a:t>
            </a:r>
            <a:r>
              <a:rPr lang="sv-SE" sz="1600" dirty="0"/>
              <a:t> from IFS HRES and from </a:t>
            </a:r>
            <a:r>
              <a:rPr lang="sv-SE" sz="1600" dirty="0" err="1"/>
              <a:t>soundings</a:t>
            </a:r>
            <a:r>
              <a:rPr lang="sv-SE" sz="1600" dirty="0"/>
              <a:t> </a:t>
            </a:r>
            <a:r>
              <a:rPr lang="sv-SE" sz="1600" dirty="0" err="1"/>
              <a:t>we</a:t>
            </a:r>
            <a:r>
              <a:rPr lang="sv-SE" sz="1600" dirty="0"/>
              <a:t> </a:t>
            </a:r>
            <a:r>
              <a:rPr lang="sv-SE" sz="1600" dirty="0" err="1"/>
              <a:t>increased</a:t>
            </a:r>
            <a:r>
              <a:rPr lang="sv-SE" sz="1600" dirty="0"/>
              <a:t> the  </a:t>
            </a:r>
            <a:r>
              <a:rPr lang="sv-SE" sz="1600" dirty="0" err="1"/>
              <a:t>downwelling</a:t>
            </a:r>
            <a:r>
              <a:rPr lang="sv-SE" sz="1600" dirty="0"/>
              <a:t> long </a:t>
            </a:r>
            <a:r>
              <a:rPr lang="sv-SE" sz="1600" dirty="0" err="1"/>
              <a:t>wave</a:t>
            </a:r>
            <a:r>
              <a:rPr lang="sv-SE" sz="1600" dirty="0"/>
              <a:t> </a:t>
            </a:r>
            <a:r>
              <a:rPr lang="sv-SE" sz="1600" dirty="0" err="1"/>
              <a:t>radiation</a:t>
            </a:r>
            <a:r>
              <a:rPr lang="sv-SE" sz="1600" dirty="0"/>
              <a:t> at the </a:t>
            </a:r>
            <a:r>
              <a:rPr lang="sv-SE" sz="1600" dirty="0" err="1"/>
              <a:t>surface</a:t>
            </a:r>
            <a:r>
              <a:rPr lang="sv-SE" sz="1600" dirty="0"/>
              <a:t>. </a:t>
            </a:r>
            <a:r>
              <a:rPr lang="sv-SE" sz="1600" dirty="0" err="1"/>
              <a:t>This</a:t>
            </a:r>
            <a:r>
              <a:rPr lang="sv-SE" sz="1600" dirty="0"/>
              <a:t> </a:t>
            </a:r>
            <a:r>
              <a:rPr lang="sv-SE" sz="1600" dirty="0" err="1"/>
              <a:t>prevents</a:t>
            </a:r>
            <a:r>
              <a:rPr lang="sv-SE" sz="1600" dirty="0"/>
              <a:t> skin </a:t>
            </a:r>
            <a:r>
              <a:rPr lang="sv-SE" sz="1600" dirty="0" err="1"/>
              <a:t>temperature</a:t>
            </a:r>
            <a:r>
              <a:rPr lang="sv-SE" sz="1600" dirty="0"/>
              <a:t> to </a:t>
            </a:r>
            <a:r>
              <a:rPr lang="sv-SE" sz="1600" dirty="0" err="1"/>
              <a:t>drop</a:t>
            </a:r>
            <a:r>
              <a:rPr lang="sv-SE" sz="1600" dirty="0"/>
              <a:t> and </a:t>
            </a:r>
            <a:r>
              <a:rPr lang="sv-SE" sz="1600" dirty="0" err="1"/>
              <a:t>prevents</a:t>
            </a:r>
            <a:r>
              <a:rPr lang="sv-SE" sz="1600" dirty="0"/>
              <a:t> </a:t>
            </a:r>
            <a:r>
              <a:rPr lang="sv-SE" sz="1600" dirty="0" err="1"/>
              <a:t>low</a:t>
            </a:r>
            <a:r>
              <a:rPr lang="sv-SE" sz="1600" dirty="0"/>
              <a:t> </a:t>
            </a:r>
            <a:r>
              <a:rPr lang="sv-SE" sz="1600" dirty="0" err="1"/>
              <a:t>clouds</a:t>
            </a:r>
            <a:r>
              <a:rPr lang="sv-SE" sz="1600" dirty="0"/>
              <a:t> to form.</a:t>
            </a:r>
          </a:p>
          <a:p>
            <a:pPr marL="285750" indent="-285750">
              <a:buFont typeface="Arial" panose="020B0604020202020204" pitchFamily="34" charset="0"/>
              <a:buChar char="•"/>
            </a:pPr>
            <a:endParaRPr lang="sv-SE" sz="1600" dirty="0"/>
          </a:p>
          <a:p>
            <a:pPr marL="285750" indent="-285750">
              <a:buFont typeface="Arial" panose="020B0604020202020204" pitchFamily="34" charset="0"/>
              <a:buChar char="•"/>
            </a:pPr>
            <a:r>
              <a:rPr lang="sv-SE" sz="1600" dirty="0"/>
              <a:t>In the 3D </a:t>
            </a:r>
            <a:r>
              <a:rPr lang="sv-SE" sz="1600" dirty="0" err="1"/>
              <a:t>model</a:t>
            </a:r>
            <a:r>
              <a:rPr lang="sv-SE" sz="1600" dirty="0"/>
              <a:t>, the </a:t>
            </a:r>
            <a:r>
              <a:rPr lang="sv-SE" sz="1600" dirty="0" err="1"/>
              <a:t>artificial</a:t>
            </a:r>
            <a:r>
              <a:rPr lang="sv-SE" sz="1600" dirty="0"/>
              <a:t> </a:t>
            </a:r>
            <a:r>
              <a:rPr lang="sv-SE" sz="1600" dirty="0" err="1"/>
              <a:t>cloud</a:t>
            </a:r>
            <a:r>
              <a:rPr lang="sv-SE" sz="1600" dirty="0"/>
              <a:t> formation </a:t>
            </a:r>
            <a:r>
              <a:rPr lang="sv-SE" sz="1600" dirty="0" err="1"/>
              <a:t>decreased</a:t>
            </a:r>
            <a:r>
              <a:rPr lang="sv-SE" sz="1600" dirty="0"/>
              <a:t> as long as 24h </a:t>
            </a:r>
            <a:r>
              <a:rPr lang="sv-SE" sz="1600" dirty="0" err="1"/>
              <a:t>into</a:t>
            </a:r>
            <a:r>
              <a:rPr lang="sv-SE" sz="1600" dirty="0"/>
              <a:t> the </a:t>
            </a:r>
            <a:r>
              <a:rPr lang="sv-SE" sz="1600" dirty="0" err="1"/>
              <a:t>forecast</a:t>
            </a:r>
            <a:r>
              <a:rPr lang="sv-SE" sz="1600" dirty="0"/>
              <a:t>, </a:t>
            </a:r>
            <a:r>
              <a:rPr lang="sv-SE" sz="1600" dirty="0" err="1"/>
              <a:t>when</a:t>
            </a:r>
            <a:r>
              <a:rPr lang="sv-SE" sz="1600" dirty="0"/>
              <a:t> the </a:t>
            </a:r>
            <a:r>
              <a:rPr lang="sv-SE" sz="1600" dirty="0" err="1"/>
              <a:t>observed</a:t>
            </a:r>
            <a:r>
              <a:rPr lang="sv-SE" sz="1600" dirty="0"/>
              <a:t> </a:t>
            </a:r>
            <a:r>
              <a:rPr lang="sv-SE" sz="1600" dirty="0" err="1"/>
              <a:t>temperature</a:t>
            </a:r>
            <a:r>
              <a:rPr lang="sv-SE" sz="1600" dirty="0"/>
              <a:t> </a:t>
            </a:r>
            <a:r>
              <a:rPr lang="sv-SE" sz="1600" dirty="0" err="1"/>
              <a:t>profile</a:t>
            </a:r>
            <a:r>
              <a:rPr lang="sv-SE" sz="1600" dirty="0"/>
              <a:t> </a:t>
            </a:r>
            <a:r>
              <a:rPr lang="sv-SE" sz="1600" dirty="0" err="1"/>
              <a:t>below</a:t>
            </a:r>
            <a:r>
              <a:rPr lang="sv-SE" sz="1600" dirty="0"/>
              <a:t> 350 m in Sodankylä </a:t>
            </a:r>
            <a:r>
              <a:rPr lang="sv-SE" sz="1600" dirty="0" err="1"/>
              <a:t>was</a:t>
            </a:r>
            <a:r>
              <a:rPr lang="sv-SE" sz="1600" dirty="0"/>
              <a:t> </a:t>
            </a:r>
            <a:r>
              <a:rPr lang="sv-SE" sz="1600" dirty="0" err="1"/>
              <a:t>initialised</a:t>
            </a:r>
            <a:r>
              <a:rPr lang="sv-SE" sz="1600" dirty="0"/>
              <a:t> at </a:t>
            </a:r>
            <a:r>
              <a:rPr lang="sv-SE" sz="1600" dirty="0" err="1"/>
              <a:t>every</a:t>
            </a:r>
            <a:r>
              <a:rPr lang="sv-SE" sz="1600" dirty="0"/>
              <a:t> </a:t>
            </a:r>
            <a:r>
              <a:rPr lang="sv-SE" sz="1600" dirty="0" err="1"/>
              <a:t>grid</a:t>
            </a:r>
            <a:r>
              <a:rPr lang="sv-SE" sz="1600" dirty="0"/>
              <a:t> </a:t>
            </a:r>
            <a:r>
              <a:rPr lang="sv-SE" sz="1600" dirty="0" err="1"/>
              <a:t>point</a:t>
            </a:r>
            <a:r>
              <a:rPr lang="sv-SE" sz="1600" dirty="0"/>
              <a:t>, </a:t>
            </a:r>
            <a:r>
              <a:rPr lang="sv-SE" sz="1600" dirty="0" err="1"/>
              <a:t>highlighting</a:t>
            </a:r>
            <a:r>
              <a:rPr lang="sv-SE" sz="1600" dirty="0"/>
              <a:t> the </a:t>
            </a:r>
            <a:r>
              <a:rPr lang="sv-SE" sz="1600" dirty="0" err="1"/>
              <a:t>importance</a:t>
            </a:r>
            <a:r>
              <a:rPr lang="sv-SE" sz="1600" dirty="0"/>
              <a:t> of </a:t>
            </a:r>
            <a:r>
              <a:rPr lang="sv-SE" sz="1600" dirty="0" err="1"/>
              <a:t>resolving</a:t>
            </a:r>
            <a:r>
              <a:rPr lang="sv-SE" sz="1600" dirty="0"/>
              <a:t> a </a:t>
            </a:r>
            <a:r>
              <a:rPr lang="sv-SE" sz="1600" dirty="0" err="1"/>
              <a:t>surface</a:t>
            </a:r>
            <a:r>
              <a:rPr lang="sv-SE" sz="1600" dirty="0"/>
              <a:t> inversion in the initial </a:t>
            </a:r>
            <a:r>
              <a:rPr lang="sv-SE" sz="1600" dirty="0" err="1"/>
              <a:t>fields</a:t>
            </a:r>
            <a:r>
              <a:rPr lang="sv-SE" sz="1600" dirty="0"/>
              <a:t>.</a:t>
            </a:r>
          </a:p>
          <a:p>
            <a:pPr marL="285750" indent="-285750">
              <a:buFont typeface="Arial" panose="020B0604020202020204" pitchFamily="34" charset="0"/>
              <a:buChar char="•"/>
            </a:pPr>
            <a:endParaRPr lang="sv-SE" sz="1600" dirty="0"/>
          </a:p>
          <a:p>
            <a:pPr marL="285750" indent="-285750">
              <a:buFont typeface="Arial" panose="020B0604020202020204" pitchFamily="34" charset="0"/>
              <a:buChar char="•"/>
            </a:pPr>
            <a:r>
              <a:rPr lang="sv-SE" sz="1600" dirty="0"/>
              <a:t>Xu and Randall </a:t>
            </a:r>
            <a:r>
              <a:rPr lang="sv-SE" sz="1600" dirty="0" err="1"/>
              <a:t>cloud</a:t>
            </a:r>
            <a:r>
              <a:rPr lang="sv-SE" sz="1600" dirty="0"/>
              <a:t> </a:t>
            </a:r>
            <a:r>
              <a:rPr lang="sv-SE" sz="1600" dirty="0" err="1"/>
              <a:t>fraction</a:t>
            </a:r>
            <a:r>
              <a:rPr lang="sv-SE" sz="1600" dirty="0"/>
              <a:t> </a:t>
            </a:r>
            <a:r>
              <a:rPr lang="sv-SE" sz="1600" dirty="0" err="1"/>
              <a:t>parameterization</a:t>
            </a:r>
            <a:r>
              <a:rPr lang="sv-SE" sz="1600" dirty="0"/>
              <a:t> </a:t>
            </a:r>
            <a:r>
              <a:rPr lang="sv-SE" sz="1600" dirty="0" err="1"/>
              <a:t>scheme</a:t>
            </a:r>
            <a:r>
              <a:rPr lang="sv-SE" sz="1600" dirty="0"/>
              <a:t> </a:t>
            </a:r>
            <a:r>
              <a:rPr lang="sv-SE" sz="1600" dirty="0" err="1"/>
              <a:t>exaggerates</a:t>
            </a:r>
            <a:r>
              <a:rPr lang="sv-SE" sz="1600" dirty="0"/>
              <a:t> </a:t>
            </a:r>
            <a:r>
              <a:rPr lang="sv-SE" sz="1600" dirty="0" err="1"/>
              <a:t>cloud</a:t>
            </a:r>
            <a:r>
              <a:rPr lang="sv-SE" sz="1600" dirty="0"/>
              <a:t> </a:t>
            </a:r>
            <a:r>
              <a:rPr lang="sv-SE" sz="1600" dirty="0" err="1"/>
              <a:t>amounts</a:t>
            </a:r>
            <a:r>
              <a:rPr lang="sv-SE" sz="1600" dirty="0"/>
              <a:t> in Arctic </a:t>
            </a:r>
            <a:r>
              <a:rPr lang="sv-SE" sz="1600" dirty="0" err="1"/>
              <a:t>conditions</a:t>
            </a:r>
            <a:r>
              <a:rPr lang="sv-SE" sz="1600" dirty="0"/>
              <a:t>. It is </a:t>
            </a:r>
            <a:r>
              <a:rPr lang="sv-SE" sz="1600" dirty="0" err="1"/>
              <a:t>better</a:t>
            </a:r>
            <a:r>
              <a:rPr lang="sv-SE" sz="1600" dirty="0"/>
              <a:t> to </a:t>
            </a:r>
            <a:r>
              <a:rPr lang="sv-SE" sz="1600" dirty="0" err="1"/>
              <a:t>change</a:t>
            </a:r>
            <a:r>
              <a:rPr lang="sv-SE" sz="1600" dirty="0"/>
              <a:t> </a:t>
            </a:r>
            <a:r>
              <a:rPr lang="sv-SE" sz="1600" dirty="0" err="1"/>
              <a:t>this</a:t>
            </a:r>
            <a:r>
              <a:rPr lang="sv-SE" sz="1600" dirty="0"/>
              <a:t> to a simple </a:t>
            </a:r>
            <a:r>
              <a:rPr lang="sv-SE" sz="1600" dirty="0" err="1"/>
              <a:t>parameterization</a:t>
            </a:r>
            <a:r>
              <a:rPr lang="sv-SE" sz="1600" dirty="0"/>
              <a:t> </a:t>
            </a:r>
            <a:r>
              <a:rPr lang="sv-SE" sz="1600" dirty="0" err="1"/>
              <a:t>only</a:t>
            </a:r>
            <a:r>
              <a:rPr lang="sv-SE" sz="1600" dirty="0"/>
              <a:t> </a:t>
            </a:r>
            <a:r>
              <a:rPr lang="sv-SE" sz="1600" dirty="0" err="1"/>
              <a:t>dependable</a:t>
            </a:r>
            <a:r>
              <a:rPr lang="sv-SE" sz="1600" dirty="0"/>
              <a:t> on </a:t>
            </a:r>
            <a:r>
              <a:rPr lang="sv-SE" sz="1600" dirty="0" err="1"/>
              <a:t>certain</a:t>
            </a:r>
            <a:r>
              <a:rPr lang="sv-SE" sz="1600" dirty="0"/>
              <a:t> </a:t>
            </a:r>
            <a:r>
              <a:rPr lang="sv-SE" sz="1600" dirty="0" err="1"/>
              <a:t>cloud</a:t>
            </a:r>
            <a:r>
              <a:rPr lang="sv-SE" sz="1600" dirty="0"/>
              <a:t> </a:t>
            </a:r>
            <a:r>
              <a:rPr lang="sv-SE" sz="1600" dirty="0" err="1"/>
              <a:t>water</a:t>
            </a:r>
            <a:r>
              <a:rPr lang="sv-SE" sz="1600" dirty="0"/>
              <a:t> </a:t>
            </a:r>
            <a:r>
              <a:rPr lang="sv-SE" sz="1600" dirty="0" err="1"/>
              <a:t>amounts</a:t>
            </a:r>
            <a:r>
              <a:rPr lang="sv-SE" sz="1600" dirty="0"/>
              <a:t>.</a:t>
            </a:r>
          </a:p>
          <a:p>
            <a:endParaRPr lang="sv-SE" sz="1600" dirty="0"/>
          </a:p>
          <a:p>
            <a:pPr marL="285750" indent="-285750">
              <a:buFont typeface="Arial" panose="020B0604020202020204" pitchFamily="34" charset="0"/>
              <a:buChar char="•"/>
            </a:pPr>
            <a:endParaRPr lang="sv-SE" dirty="0"/>
          </a:p>
          <a:p>
            <a:endParaRPr lang="sv-SE" dirty="0"/>
          </a:p>
        </p:txBody>
      </p:sp>
      <p:pic>
        <p:nvPicPr>
          <p:cNvPr id="7" name="Bildobjekt 6">
            <a:extLst>
              <a:ext uri="{FF2B5EF4-FFF2-40B4-BE49-F238E27FC236}">
                <a16:creationId xmlns:a16="http://schemas.microsoft.com/office/drawing/2014/main" id="{3ACFFAC8-2B9E-B44F-9E8D-428FEE69B64F}"/>
              </a:ext>
            </a:extLst>
          </p:cNvPr>
          <p:cNvPicPr>
            <a:picLocks noChangeAspect="1"/>
          </p:cNvPicPr>
          <p:nvPr/>
        </p:nvPicPr>
        <p:blipFill>
          <a:blip r:embed="rId5"/>
          <a:stretch>
            <a:fillRect/>
          </a:stretch>
        </p:blipFill>
        <p:spPr>
          <a:xfrm>
            <a:off x="8081449" y="134093"/>
            <a:ext cx="639928" cy="1480710"/>
          </a:xfrm>
          <a:prstGeom prst="rect">
            <a:avLst/>
          </a:prstGeom>
        </p:spPr>
      </p:pic>
      <p:pic>
        <p:nvPicPr>
          <p:cNvPr id="10" name="Bildobjekt 9">
            <a:extLst>
              <a:ext uri="{FF2B5EF4-FFF2-40B4-BE49-F238E27FC236}">
                <a16:creationId xmlns:a16="http://schemas.microsoft.com/office/drawing/2014/main" id="{07B517B7-166D-9842-A1E3-8577A067C058}"/>
              </a:ext>
            </a:extLst>
          </p:cNvPr>
          <p:cNvPicPr>
            <a:picLocks noChangeAspect="1"/>
          </p:cNvPicPr>
          <p:nvPr/>
        </p:nvPicPr>
        <p:blipFill>
          <a:blip r:embed="rId6"/>
          <a:stretch>
            <a:fillRect/>
          </a:stretch>
        </p:blipFill>
        <p:spPr>
          <a:xfrm>
            <a:off x="0" y="134093"/>
            <a:ext cx="1060869" cy="1268592"/>
          </a:xfrm>
          <a:prstGeom prst="rect">
            <a:avLst/>
          </a:prstGeom>
        </p:spPr>
      </p:pic>
    </p:spTree>
    <p:extLst>
      <p:ext uri="{BB962C8B-B14F-4D97-AF65-F5344CB8AC3E}">
        <p14:creationId xmlns:p14="http://schemas.microsoft.com/office/powerpoint/2010/main" val="3602828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9B9B7E0B-FC10-A246-B05B-5A00C06C5D97}"/>
              </a:ext>
            </a:extLst>
          </p:cNvPr>
          <p:cNvPicPr>
            <a:picLocks noChangeAspect="1"/>
          </p:cNvPicPr>
          <p:nvPr/>
        </p:nvPicPr>
        <p:blipFill>
          <a:blip r:embed="rId3"/>
          <a:stretch>
            <a:fillRect/>
          </a:stretch>
        </p:blipFill>
        <p:spPr>
          <a:xfrm>
            <a:off x="7989006" y="5864395"/>
            <a:ext cx="977900" cy="863600"/>
          </a:xfrm>
          <a:prstGeom prst="rect">
            <a:avLst/>
          </a:prstGeom>
        </p:spPr>
      </p:pic>
      <p:pic>
        <p:nvPicPr>
          <p:cNvPr id="4" name="Bildobjekt 3">
            <a:extLst>
              <a:ext uri="{FF2B5EF4-FFF2-40B4-BE49-F238E27FC236}">
                <a16:creationId xmlns:a16="http://schemas.microsoft.com/office/drawing/2014/main" id="{0BECB212-03A7-474D-B70C-B83F61E4E1DE}"/>
              </a:ext>
            </a:extLst>
          </p:cNvPr>
          <p:cNvPicPr>
            <a:picLocks noChangeAspect="1"/>
          </p:cNvPicPr>
          <p:nvPr/>
        </p:nvPicPr>
        <p:blipFill>
          <a:blip r:embed="rId4"/>
          <a:stretch>
            <a:fillRect/>
          </a:stretch>
        </p:blipFill>
        <p:spPr>
          <a:xfrm>
            <a:off x="153811" y="6157541"/>
            <a:ext cx="1948039" cy="570454"/>
          </a:xfrm>
          <a:prstGeom prst="rect">
            <a:avLst/>
          </a:prstGeom>
        </p:spPr>
      </p:pic>
      <p:sp>
        <p:nvSpPr>
          <p:cNvPr id="10" name="Rektangel 9">
            <a:extLst>
              <a:ext uri="{FF2B5EF4-FFF2-40B4-BE49-F238E27FC236}">
                <a16:creationId xmlns:a16="http://schemas.microsoft.com/office/drawing/2014/main" id="{A707E600-5C98-AF47-B111-54530CAB2CF6}"/>
              </a:ext>
            </a:extLst>
          </p:cNvPr>
          <p:cNvSpPr/>
          <p:nvPr/>
        </p:nvSpPr>
        <p:spPr>
          <a:xfrm>
            <a:off x="3421140" y="314949"/>
            <a:ext cx="1875835" cy="646331"/>
          </a:xfrm>
          <a:prstGeom prst="rect">
            <a:avLst/>
          </a:prstGeom>
          <a:noFill/>
        </p:spPr>
        <p:txBody>
          <a:bodyPr wrap="none" lIns="91440" tIns="45720" rIns="91440" bIns="45720">
            <a:spAutoFit/>
          </a:bodyPr>
          <a:lstStyle/>
          <a:p>
            <a:pPr algn="ctr"/>
            <a:r>
              <a:rPr lang="sv-SE" sz="3600" b="1" dirty="0">
                <a:ln w="0"/>
                <a:solidFill>
                  <a:schemeClr val="accent1"/>
                </a:solidFill>
                <a:effectLst>
                  <a:outerShdw blurRad="38100" dist="25400" dir="5400000" algn="ctr" rotWithShape="0">
                    <a:srgbClr val="6E747A">
                      <a:alpha val="43000"/>
                    </a:srgbClr>
                  </a:outerShdw>
                </a:effectLst>
              </a:rPr>
              <a:t>OUTLINE</a:t>
            </a:r>
            <a:endParaRPr lang="sv-SE" sz="3600" b="1" cap="none" spc="0" dirty="0">
              <a:ln w="0"/>
              <a:solidFill>
                <a:schemeClr val="accent1"/>
              </a:solidFill>
              <a:effectLst>
                <a:outerShdw blurRad="38100" dist="25400" dir="5400000" algn="ctr" rotWithShape="0">
                  <a:srgbClr val="6E747A">
                    <a:alpha val="43000"/>
                  </a:srgbClr>
                </a:outerShdw>
              </a:effectLst>
            </a:endParaRPr>
          </a:p>
        </p:txBody>
      </p:sp>
      <p:sp>
        <p:nvSpPr>
          <p:cNvPr id="11" name="textruta 10">
            <a:extLst>
              <a:ext uri="{FF2B5EF4-FFF2-40B4-BE49-F238E27FC236}">
                <a16:creationId xmlns:a16="http://schemas.microsoft.com/office/drawing/2014/main" id="{F995C66C-8F43-8C46-8936-2BE35365F379}"/>
              </a:ext>
            </a:extLst>
          </p:cNvPr>
          <p:cNvSpPr txBox="1"/>
          <p:nvPr/>
        </p:nvSpPr>
        <p:spPr>
          <a:xfrm>
            <a:off x="825387" y="1063016"/>
            <a:ext cx="6020971" cy="5539978"/>
          </a:xfrm>
          <a:prstGeom prst="rect">
            <a:avLst/>
          </a:prstGeom>
          <a:noFill/>
        </p:spPr>
        <p:txBody>
          <a:bodyPr wrap="square" rtlCol="0">
            <a:spAutoFit/>
          </a:bodyPr>
          <a:lstStyle/>
          <a:p>
            <a:pPr marL="457200" indent="-457200">
              <a:buAutoNum type="arabicPeriod"/>
            </a:pPr>
            <a:r>
              <a:rPr lang="sv-SE" sz="2400" dirty="0" err="1"/>
              <a:t>Background</a:t>
            </a:r>
            <a:endParaRPr lang="sv-SE" sz="2400" dirty="0"/>
          </a:p>
          <a:p>
            <a:pPr marL="457200" indent="-457200">
              <a:buAutoNum type="arabicPeriod"/>
            </a:pPr>
            <a:endParaRPr lang="sv-SE" sz="2400" dirty="0">
              <a:solidFill>
                <a:schemeClr val="bg1">
                  <a:lumMod val="75000"/>
                </a:schemeClr>
              </a:solidFill>
            </a:endParaRPr>
          </a:p>
          <a:p>
            <a:pPr marL="457200" indent="-457200">
              <a:buAutoNum type="arabicPeriod"/>
            </a:pPr>
            <a:r>
              <a:rPr lang="sv-SE" sz="2400" dirty="0" err="1">
                <a:solidFill>
                  <a:schemeClr val="bg1">
                    <a:lumMod val="75000"/>
                  </a:schemeClr>
                </a:solidFill>
              </a:rPr>
              <a:t>Stable</a:t>
            </a:r>
            <a:r>
              <a:rPr lang="sv-SE" sz="2400" dirty="0">
                <a:solidFill>
                  <a:schemeClr val="bg1">
                    <a:lumMod val="75000"/>
                  </a:schemeClr>
                </a:solidFill>
              </a:rPr>
              <a:t> </a:t>
            </a:r>
            <a:r>
              <a:rPr lang="sv-SE" sz="2400" dirty="0" err="1">
                <a:solidFill>
                  <a:schemeClr val="bg1">
                    <a:lumMod val="75000"/>
                  </a:schemeClr>
                </a:solidFill>
              </a:rPr>
              <a:t>Boundary</a:t>
            </a:r>
            <a:r>
              <a:rPr lang="sv-SE" sz="2400" dirty="0">
                <a:solidFill>
                  <a:schemeClr val="bg1">
                    <a:lumMod val="75000"/>
                  </a:schemeClr>
                </a:solidFill>
              </a:rPr>
              <a:t> </a:t>
            </a:r>
            <a:r>
              <a:rPr lang="sv-SE" sz="2400" dirty="0" err="1">
                <a:solidFill>
                  <a:schemeClr val="bg1">
                    <a:lumMod val="75000"/>
                  </a:schemeClr>
                </a:solidFill>
              </a:rPr>
              <a:t>Layers</a:t>
            </a:r>
            <a:endParaRPr lang="sv-SE" sz="2400" dirty="0">
              <a:solidFill>
                <a:schemeClr val="bg1">
                  <a:lumMod val="75000"/>
                </a:schemeClr>
              </a:solidFill>
            </a:endParaRPr>
          </a:p>
          <a:p>
            <a:pPr marL="457200" indent="-457200">
              <a:buFont typeface="+mj-lt"/>
              <a:buAutoNum type="arabicPeriod"/>
            </a:pPr>
            <a:endParaRPr lang="sv-SE" sz="2400" dirty="0">
              <a:solidFill>
                <a:schemeClr val="bg1">
                  <a:lumMod val="75000"/>
                </a:schemeClr>
              </a:solidFill>
            </a:endParaRPr>
          </a:p>
          <a:p>
            <a:pPr marL="457200" indent="-457200">
              <a:buFont typeface="+mj-lt"/>
              <a:buAutoNum type="arabicPeriod"/>
            </a:pPr>
            <a:r>
              <a:rPr lang="sv-SE" sz="2400" dirty="0" err="1">
                <a:solidFill>
                  <a:schemeClr val="bg1">
                    <a:lumMod val="75000"/>
                  </a:schemeClr>
                </a:solidFill>
              </a:rPr>
              <a:t>Initialisation</a:t>
            </a:r>
            <a:endParaRPr lang="el-GR" sz="2400" dirty="0">
              <a:solidFill>
                <a:schemeClr val="bg1">
                  <a:lumMod val="75000"/>
                </a:schemeClr>
              </a:solidFill>
            </a:endParaRPr>
          </a:p>
          <a:p>
            <a:pPr marL="457200" indent="-457200">
              <a:buFont typeface="+mj-lt"/>
              <a:buAutoNum type="arabicPeriod"/>
            </a:pPr>
            <a:endParaRPr lang="el-GR" sz="2400" dirty="0">
              <a:solidFill>
                <a:schemeClr val="bg1">
                  <a:lumMod val="75000"/>
                </a:schemeClr>
              </a:solidFill>
            </a:endParaRPr>
          </a:p>
          <a:p>
            <a:pPr marL="457200" indent="-457200">
              <a:buFont typeface="+mj-lt"/>
              <a:buAutoNum type="arabicPeriod"/>
            </a:pPr>
            <a:r>
              <a:rPr lang="sv-SE" sz="2400" dirty="0">
                <a:solidFill>
                  <a:schemeClr val="bg1">
                    <a:lumMod val="75000"/>
                  </a:schemeClr>
                </a:solidFill>
              </a:rPr>
              <a:t>Case </a:t>
            </a:r>
            <a:r>
              <a:rPr lang="sv-SE" sz="2400" dirty="0" err="1">
                <a:solidFill>
                  <a:schemeClr val="bg1">
                    <a:lumMod val="75000"/>
                  </a:schemeClr>
                </a:solidFill>
              </a:rPr>
              <a:t>study</a:t>
            </a:r>
            <a:r>
              <a:rPr lang="sv-SE" sz="2400" dirty="0">
                <a:solidFill>
                  <a:schemeClr val="bg1">
                    <a:lumMod val="75000"/>
                  </a:schemeClr>
                </a:solidFill>
              </a:rPr>
              <a:t> 1 – 2018-02-18</a:t>
            </a:r>
          </a:p>
          <a:p>
            <a:pPr marL="457200" indent="-457200">
              <a:buFont typeface="+mj-lt"/>
              <a:buAutoNum type="arabicPeriod"/>
            </a:pPr>
            <a:endParaRPr lang="sv-SE" sz="2400" dirty="0">
              <a:solidFill>
                <a:schemeClr val="bg1">
                  <a:lumMod val="75000"/>
                </a:schemeClr>
              </a:solidFill>
            </a:endParaRPr>
          </a:p>
          <a:p>
            <a:pPr marL="457200" indent="-457200">
              <a:buFont typeface="+mj-lt"/>
              <a:buAutoNum type="arabicPeriod"/>
            </a:pPr>
            <a:r>
              <a:rPr lang="sv-SE" sz="2400" dirty="0">
                <a:solidFill>
                  <a:schemeClr val="bg1">
                    <a:lumMod val="75000"/>
                  </a:schemeClr>
                </a:solidFill>
              </a:rPr>
              <a:t>Case </a:t>
            </a:r>
            <a:r>
              <a:rPr lang="sv-SE" sz="2400" dirty="0" err="1">
                <a:solidFill>
                  <a:schemeClr val="bg1">
                    <a:lumMod val="75000"/>
                  </a:schemeClr>
                </a:solidFill>
              </a:rPr>
              <a:t>study</a:t>
            </a:r>
            <a:r>
              <a:rPr lang="sv-SE" sz="2400" dirty="0">
                <a:solidFill>
                  <a:schemeClr val="bg1">
                    <a:lumMod val="75000"/>
                  </a:schemeClr>
                </a:solidFill>
              </a:rPr>
              <a:t> 2 – 2018-02-27</a:t>
            </a:r>
          </a:p>
          <a:p>
            <a:pPr marL="457200" indent="-457200">
              <a:buFont typeface="+mj-lt"/>
              <a:buAutoNum type="arabicPeriod"/>
            </a:pPr>
            <a:endParaRPr lang="sv-SE" sz="2400" dirty="0">
              <a:solidFill>
                <a:schemeClr val="bg1">
                  <a:lumMod val="75000"/>
                </a:schemeClr>
              </a:solidFill>
            </a:endParaRPr>
          </a:p>
          <a:p>
            <a:pPr marL="457200" indent="-457200">
              <a:buFont typeface="+mj-lt"/>
              <a:buAutoNum type="arabicPeriod"/>
            </a:pPr>
            <a:r>
              <a:rPr lang="sv-SE" sz="2400" dirty="0">
                <a:solidFill>
                  <a:schemeClr val="bg1">
                    <a:lumMod val="75000"/>
                  </a:schemeClr>
                </a:solidFill>
              </a:rPr>
              <a:t>Case from 2022-02-22</a:t>
            </a:r>
          </a:p>
          <a:p>
            <a:pPr marL="457200" indent="-457200">
              <a:buFont typeface="+mj-lt"/>
              <a:buAutoNum type="arabicPeriod"/>
            </a:pPr>
            <a:endParaRPr lang="sv-SE" sz="2400" dirty="0">
              <a:solidFill>
                <a:schemeClr val="bg1">
                  <a:lumMod val="75000"/>
                </a:schemeClr>
              </a:solidFill>
            </a:endParaRPr>
          </a:p>
          <a:p>
            <a:pPr marL="457200" indent="-457200">
              <a:buFont typeface="+mj-lt"/>
              <a:buAutoNum type="arabicPeriod"/>
            </a:pPr>
            <a:r>
              <a:rPr lang="sv-SE" sz="2400" dirty="0" err="1">
                <a:solidFill>
                  <a:schemeClr val="bg1">
                    <a:lumMod val="75000"/>
                  </a:schemeClr>
                </a:solidFill>
              </a:rPr>
              <a:t>Conclusions</a:t>
            </a:r>
            <a:endParaRPr lang="sv-SE" sz="2400" dirty="0">
              <a:solidFill>
                <a:schemeClr val="bg1">
                  <a:lumMod val="75000"/>
                </a:schemeClr>
              </a:solidFill>
            </a:endParaRPr>
          </a:p>
          <a:p>
            <a:endParaRPr lang="sv-SE" sz="2400" dirty="0"/>
          </a:p>
          <a:p>
            <a:endParaRPr lang="sv-SE" dirty="0"/>
          </a:p>
        </p:txBody>
      </p:sp>
      <p:pic>
        <p:nvPicPr>
          <p:cNvPr id="13" name="Bildobjekt 12">
            <a:extLst>
              <a:ext uri="{FF2B5EF4-FFF2-40B4-BE49-F238E27FC236}">
                <a16:creationId xmlns:a16="http://schemas.microsoft.com/office/drawing/2014/main" id="{607A958E-043F-AA48-8611-FADAD285AA7C}"/>
              </a:ext>
            </a:extLst>
          </p:cNvPr>
          <p:cNvPicPr>
            <a:picLocks noChangeAspect="1"/>
          </p:cNvPicPr>
          <p:nvPr/>
        </p:nvPicPr>
        <p:blipFill>
          <a:blip r:embed="rId5"/>
          <a:stretch>
            <a:fillRect/>
          </a:stretch>
        </p:blipFill>
        <p:spPr>
          <a:xfrm>
            <a:off x="5964353" y="3330576"/>
            <a:ext cx="3107162" cy="2134392"/>
          </a:xfrm>
          <a:prstGeom prst="rect">
            <a:avLst/>
          </a:prstGeom>
        </p:spPr>
      </p:pic>
      <p:sp>
        <p:nvSpPr>
          <p:cNvPr id="17" name="textruta 16">
            <a:extLst>
              <a:ext uri="{FF2B5EF4-FFF2-40B4-BE49-F238E27FC236}">
                <a16:creationId xmlns:a16="http://schemas.microsoft.com/office/drawing/2014/main" id="{CCCE7E4E-9D24-6C4A-807A-F9F0F51DE996}"/>
              </a:ext>
            </a:extLst>
          </p:cNvPr>
          <p:cNvSpPr txBox="1"/>
          <p:nvPr/>
        </p:nvSpPr>
        <p:spPr>
          <a:xfrm>
            <a:off x="6444354" y="3985405"/>
            <a:ext cx="2147160" cy="461665"/>
          </a:xfrm>
          <a:prstGeom prst="rect">
            <a:avLst/>
          </a:prstGeom>
          <a:noFill/>
        </p:spPr>
        <p:txBody>
          <a:bodyPr wrap="square" rtlCol="0">
            <a:spAutoFit/>
          </a:bodyPr>
          <a:lstStyle/>
          <a:p>
            <a:pPr algn="ctr"/>
            <a:r>
              <a:rPr lang="sv-SE" sz="1200" dirty="0" err="1"/>
              <a:t>What</a:t>
            </a:r>
            <a:r>
              <a:rPr lang="sv-SE" sz="1200" dirty="0"/>
              <a:t> </a:t>
            </a:r>
            <a:r>
              <a:rPr lang="sv-SE" sz="1200" dirty="0" err="1"/>
              <a:t>causes</a:t>
            </a:r>
            <a:r>
              <a:rPr lang="sv-SE" sz="1200" dirty="0"/>
              <a:t> the </a:t>
            </a:r>
            <a:r>
              <a:rPr lang="sv-SE" sz="1200" dirty="0" err="1"/>
              <a:t>artificial</a:t>
            </a:r>
            <a:endParaRPr lang="sv-SE" sz="1200" dirty="0"/>
          </a:p>
          <a:p>
            <a:pPr algn="ctr"/>
            <a:r>
              <a:rPr lang="sv-SE" sz="1200" dirty="0"/>
              <a:t>clouds?</a:t>
            </a:r>
            <a:endParaRPr lang="sv-SE" sz="1400" dirty="0"/>
          </a:p>
        </p:txBody>
      </p:sp>
    </p:spTree>
    <p:extLst>
      <p:ext uri="{BB962C8B-B14F-4D97-AF65-F5344CB8AC3E}">
        <p14:creationId xmlns:p14="http://schemas.microsoft.com/office/powerpoint/2010/main" val="21328164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9B9B7E0B-FC10-A246-B05B-5A00C06C5D97}"/>
              </a:ext>
            </a:extLst>
          </p:cNvPr>
          <p:cNvPicPr>
            <a:picLocks noChangeAspect="1"/>
          </p:cNvPicPr>
          <p:nvPr/>
        </p:nvPicPr>
        <p:blipFill>
          <a:blip r:embed="rId2"/>
          <a:stretch>
            <a:fillRect/>
          </a:stretch>
        </p:blipFill>
        <p:spPr>
          <a:xfrm>
            <a:off x="7989006" y="5864395"/>
            <a:ext cx="977900" cy="863600"/>
          </a:xfrm>
          <a:prstGeom prst="rect">
            <a:avLst/>
          </a:prstGeom>
        </p:spPr>
      </p:pic>
      <p:pic>
        <p:nvPicPr>
          <p:cNvPr id="4" name="Bildobjekt 3">
            <a:extLst>
              <a:ext uri="{FF2B5EF4-FFF2-40B4-BE49-F238E27FC236}">
                <a16:creationId xmlns:a16="http://schemas.microsoft.com/office/drawing/2014/main" id="{0BECB212-03A7-474D-B70C-B83F61E4E1DE}"/>
              </a:ext>
            </a:extLst>
          </p:cNvPr>
          <p:cNvPicPr>
            <a:picLocks noChangeAspect="1"/>
          </p:cNvPicPr>
          <p:nvPr/>
        </p:nvPicPr>
        <p:blipFill>
          <a:blip r:embed="rId3"/>
          <a:stretch>
            <a:fillRect/>
          </a:stretch>
        </p:blipFill>
        <p:spPr>
          <a:xfrm>
            <a:off x="153811" y="6157541"/>
            <a:ext cx="1948039" cy="570454"/>
          </a:xfrm>
          <a:prstGeom prst="rect">
            <a:avLst/>
          </a:prstGeom>
        </p:spPr>
      </p:pic>
      <p:sp>
        <p:nvSpPr>
          <p:cNvPr id="3" name="textruta 2">
            <a:extLst>
              <a:ext uri="{FF2B5EF4-FFF2-40B4-BE49-F238E27FC236}">
                <a16:creationId xmlns:a16="http://schemas.microsoft.com/office/drawing/2014/main" id="{19265CE9-040B-4C44-93D0-22445D2B8F52}"/>
              </a:ext>
            </a:extLst>
          </p:cNvPr>
          <p:cNvSpPr txBox="1"/>
          <p:nvPr/>
        </p:nvSpPr>
        <p:spPr>
          <a:xfrm>
            <a:off x="2874579" y="4330963"/>
            <a:ext cx="3207160" cy="523220"/>
          </a:xfrm>
          <a:prstGeom prst="rect">
            <a:avLst/>
          </a:prstGeom>
          <a:noFill/>
        </p:spPr>
        <p:txBody>
          <a:bodyPr wrap="none" rtlCol="0">
            <a:spAutoFit/>
          </a:bodyPr>
          <a:lstStyle/>
          <a:p>
            <a:r>
              <a:rPr lang="sv-SE" sz="2800" b="1" dirty="0" err="1"/>
              <a:t>Thanks</a:t>
            </a:r>
            <a:r>
              <a:rPr lang="sv-SE" sz="2800" b="1" dirty="0"/>
              <a:t> for </a:t>
            </a:r>
            <a:r>
              <a:rPr lang="sv-SE" sz="2800" b="1" dirty="0" err="1"/>
              <a:t>listening</a:t>
            </a:r>
            <a:r>
              <a:rPr lang="sv-SE" sz="2800" b="1" dirty="0"/>
              <a:t>!</a:t>
            </a:r>
          </a:p>
        </p:txBody>
      </p:sp>
      <p:pic>
        <p:nvPicPr>
          <p:cNvPr id="6" name="Bildobjekt 5">
            <a:extLst>
              <a:ext uri="{FF2B5EF4-FFF2-40B4-BE49-F238E27FC236}">
                <a16:creationId xmlns:a16="http://schemas.microsoft.com/office/drawing/2014/main" id="{85C02427-3456-BD41-828C-80F34F57AA86}"/>
              </a:ext>
            </a:extLst>
          </p:cNvPr>
          <p:cNvPicPr>
            <a:picLocks noChangeAspect="1"/>
          </p:cNvPicPr>
          <p:nvPr/>
        </p:nvPicPr>
        <p:blipFill>
          <a:blip r:embed="rId4"/>
          <a:stretch>
            <a:fillRect/>
          </a:stretch>
        </p:blipFill>
        <p:spPr>
          <a:xfrm>
            <a:off x="1976825" y="904240"/>
            <a:ext cx="5002667" cy="2869599"/>
          </a:xfrm>
          <a:prstGeom prst="rect">
            <a:avLst/>
          </a:prstGeom>
        </p:spPr>
      </p:pic>
    </p:spTree>
    <p:extLst>
      <p:ext uri="{BB962C8B-B14F-4D97-AF65-F5344CB8AC3E}">
        <p14:creationId xmlns:p14="http://schemas.microsoft.com/office/powerpoint/2010/main" val="7831767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9B9B7E0B-FC10-A246-B05B-5A00C06C5D97}"/>
              </a:ext>
            </a:extLst>
          </p:cNvPr>
          <p:cNvPicPr>
            <a:picLocks noChangeAspect="1"/>
          </p:cNvPicPr>
          <p:nvPr/>
        </p:nvPicPr>
        <p:blipFill>
          <a:blip r:embed="rId3"/>
          <a:stretch>
            <a:fillRect/>
          </a:stretch>
        </p:blipFill>
        <p:spPr>
          <a:xfrm>
            <a:off x="7989006" y="5864395"/>
            <a:ext cx="977900" cy="863600"/>
          </a:xfrm>
          <a:prstGeom prst="rect">
            <a:avLst/>
          </a:prstGeom>
        </p:spPr>
      </p:pic>
      <p:pic>
        <p:nvPicPr>
          <p:cNvPr id="4" name="Bildobjekt 3">
            <a:extLst>
              <a:ext uri="{FF2B5EF4-FFF2-40B4-BE49-F238E27FC236}">
                <a16:creationId xmlns:a16="http://schemas.microsoft.com/office/drawing/2014/main" id="{0BECB212-03A7-474D-B70C-B83F61E4E1DE}"/>
              </a:ext>
            </a:extLst>
          </p:cNvPr>
          <p:cNvPicPr>
            <a:picLocks noChangeAspect="1"/>
          </p:cNvPicPr>
          <p:nvPr/>
        </p:nvPicPr>
        <p:blipFill>
          <a:blip r:embed="rId4"/>
          <a:stretch>
            <a:fillRect/>
          </a:stretch>
        </p:blipFill>
        <p:spPr>
          <a:xfrm>
            <a:off x="153811" y="6157541"/>
            <a:ext cx="1948039" cy="570454"/>
          </a:xfrm>
          <a:prstGeom prst="rect">
            <a:avLst/>
          </a:prstGeom>
        </p:spPr>
      </p:pic>
      <p:sp>
        <p:nvSpPr>
          <p:cNvPr id="5" name="textruta 4">
            <a:extLst>
              <a:ext uri="{FF2B5EF4-FFF2-40B4-BE49-F238E27FC236}">
                <a16:creationId xmlns:a16="http://schemas.microsoft.com/office/drawing/2014/main" id="{B0271731-F9E5-7C42-B569-B936041CB039}"/>
              </a:ext>
            </a:extLst>
          </p:cNvPr>
          <p:cNvSpPr txBox="1"/>
          <p:nvPr/>
        </p:nvSpPr>
        <p:spPr>
          <a:xfrm>
            <a:off x="3454175" y="91236"/>
            <a:ext cx="2093715" cy="646331"/>
          </a:xfrm>
          <a:prstGeom prst="rect">
            <a:avLst/>
          </a:prstGeom>
          <a:noFill/>
        </p:spPr>
        <p:txBody>
          <a:bodyPr wrap="none" rtlCol="0">
            <a:spAutoFit/>
          </a:bodyPr>
          <a:lstStyle/>
          <a:p>
            <a:r>
              <a:rPr lang="sv-SE" sz="3600" b="1" dirty="0">
                <a:solidFill>
                  <a:schemeClr val="accent1"/>
                </a:solidFill>
              </a:rPr>
              <a:t>OUTLOOK</a:t>
            </a:r>
          </a:p>
        </p:txBody>
      </p:sp>
      <p:sp>
        <p:nvSpPr>
          <p:cNvPr id="6" name="textruta 5">
            <a:extLst>
              <a:ext uri="{FF2B5EF4-FFF2-40B4-BE49-F238E27FC236}">
                <a16:creationId xmlns:a16="http://schemas.microsoft.com/office/drawing/2014/main" id="{589C85B1-E26E-3441-9C45-826354D345CE}"/>
              </a:ext>
            </a:extLst>
          </p:cNvPr>
          <p:cNvSpPr txBox="1"/>
          <p:nvPr/>
        </p:nvSpPr>
        <p:spPr>
          <a:xfrm>
            <a:off x="507104" y="603799"/>
            <a:ext cx="8144794" cy="5909310"/>
          </a:xfrm>
          <a:prstGeom prst="rect">
            <a:avLst/>
          </a:prstGeom>
          <a:noFill/>
        </p:spPr>
        <p:txBody>
          <a:bodyPr wrap="none" rtlCol="0">
            <a:spAutoFit/>
          </a:bodyPr>
          <a:lstStyle/>
          <a:p>
            <a:pPr marL="285750" indent="-285750">
              <a:buFont typeface="Wingdings" pitchFamily="2" charset="2"/>
              <a:buChar char="Ø"/>
            </a:pPr>
            <a:r>
              <a:rPr lang="sv-SE" sz="1400" dirty="0"/>
              <a:t> </a:t>
            </a:r>
            <a:r>
              <a:rPr lang="sv-SE" sz="1400" dirty="0" err="1"/>
              <a:t>This</a:t>
            </a:r>
            <a:r>
              <a:rPr lang="sv-SE" sz="1400" dirty="0"/>
              <a:t> </a:t>
            </a:r>
            <a:r>
              <a:rPr lang="sv-SE" sz="1400" dirty="0" err="1"/>
              <a:t>thesis</a:t>
            </a:r>
            <a:r>
              <a:rPr lang="sv-SE" sz="1400" dirty="0"/>
              <a:t> has </a:t>
            </a:r>
            <a:r>
              <a:rPr lang="sv-SE" sz="1400" dirty="0" err="1"/>
              <a:t>uncovered</a:t>
            </a:r>
            <a:r>
              <a:rPr lang="sv-SE" sz="1400" dirty="0"/>
              <a:t> </a:t>
            </a:r>
            <a:r>
              <a:rPr lang="sv-SE" sz="1400" dirty="0" err="1"/>
              <a:t>some</a:t>
            </a:r>
            <a:r>
              <a:rPr lang="sv-SE" sz="1400" dirty="0"/>
              <a:t> of the </a:t>
            </a:r>
            <a:r>
              <a:rPr lang="sv-SE" sz="1400" dirty="0" err="1"/>
              <a:t>shortcomings</a:t>
            </a:r>
            <a:r>
              <a:rPr lang="sv-SE" sz="1400" dirty="0"/>
              <a:t> in the </a:t>
            </a:r>
            <a:r>
              <a:rPr lang="sv-SE" sz="1400" dirty="0" err="1"/>
              <a:t>treatment</a:t>
            </a:r>
            <a:r>
              <a:rPr lang="sv-SE" sz="1400" dirty="0"/>
              <a:t> of </a:t>
            </a:r>
            <a:r>
              <a:rPr lang="sv-SE" sz="1400" dirty="0" err="1"/>
              <a:t>low</a:t>
            </a:r>
            <a:r>
              <a:rPr lang="sv-SE" sz="1400" dirty="0"/>
              <a:t> </a:t>
            </a:r>
            <a:r>
              <a:rPr lang="sv-SE" sz="1400" dirty="0" err="1"/>
              <a:t>clouds</a:t>
            </a:r>
            <a:r>
              <a:rPr lang="sv-SE" sz="1400" dirty="0"/>
              <a:t> in the </a:t>
            </a:r>
            <a:r>
              <a:rPr lang="sv-SE" sz="1400" dirty="0" err="1"/>
              <a:t>forecast</a:t>
            </a:r>
            <a:endParaRPr lang="sv-SE" sz="1400" dirty="0"/>
          </a:p>
          <a:p>
            <a:r>
              <a:rPr lang="sv-SE" sz="1400" dirty="0"/>
              <a:t>      </a:t>
            </a:r>
            <a:r>
              <a:rPr lang="sv-SE" sz="800" dirty="0"/>
              <a:t> </a:t>
            </a:r>
            <a:r>
              <a:rPr lang="sv-SE" sz="1400" dirty="0"/>
              <a:t> </a:t>
            </a:r>
            <a:r>
              <a:rPr lang="sv-SE" sz="800" dirty="0"/>
              <a:t> </a:t>
            </a:r>
            <a:r>
              <a:rPr lang="sv-SE" sz="1400" dirty="0"/>
              <a:t>process of Swedish </a:t>
            </a:r>
            <a:r>
              <a:rPr lang="sv-SE" sz="1400" dirty="0" err="1"/>
              <a:t>Armed</a:t>
            </a:r>
            <a:r>
              <a:rPr lang="sv-SE" sz="1400" dirty="0"/>
              <a:t> </a:t>
            </a:r>
            <a:r>
              <a:rPr lang="sv-SE" sz="1400" dirty="0" err="1"/>
              <a:t>Forces</a:t>
            </a:r>
            <a:r>
              <a:rPr lang="sv-SE" sz="1400" dirty="0"/>
              <a:t> set </a:t>
            </a:r>
            <a:r>
              <a:rPr lang="sv-SE" sz="1400" dirty="0" err="1"/>
              <a:t>up</a:t>
            </a:r>
            <a:r>
              <a:rPr lang="sv-SE" sz="1400" dirty="0"/>
              <a:t> of WRFV3.9.1.1. </a:t>
            </a:r>
            <a:r>
              <a:rPr lang="sv-SE" sz="1400" dirty="0" err="1"/>
              <a:t>Some</a:t>
            </a:r>
            <a:r>
              <a:rPr lang="sv-SE" sz="1400" dirty="0"/>
              <a:t> of the </a:t>
            </a:r>
            <a:r>
              <a:rPr lang="sv-SE" sz="1400" dirty="0" err="1"/>
              <a:t>gains</a:t>
            </a:r>
            <a:r>
              <a:rPr lang="sv-SE" sz="1400" dirty="0"/>
              <a:t> </a:t>
            </a:r>
            <a:r>
              <a:rPr lang="sv-SE" sz="1400" dirty="0" err="1"/>
              <a:t>can</a:t>
            </a:r>
            <a:r>
              <a:rPr lang="sv-SE" sz="1400" dirty="0"/>
              <a:t> be </a:t>
            </a:r>
            <a:r>
              <a:rPr lang="sv-SE" sz="1400" dirty="0" err="1"/>
              <a:t>incorporated</a:t>
            </a:r>
            <a:r>
              <a:rPr lang="sv-SE" sz="1400" dirty="0"/>
              <a:t> </a:t>
            </a:r>
          </a:p>
          <a:p>
            <a:r>
              <a:rPr lang="sv-SE" sz="1400" dirty="0"/>
              <a:t>        </a:t>
            </a:r>
            <a:r>
              <a:rPr lang="sv-SE" sz="1400" dirty="0" err="1"/>
              <a:t>immediately</a:t>
            </a:r>
            <a:r>
              <a:rPr lang="sv-SE" sz="1400" dirty="0"/>
              <a:t> in the </a:t>
            </a:r>
            <a:r>
              <a:rPr lang="sv-SE" sz="1400" dirty="0" err="1"/>
              <a:t>forecasting</a:t>
            </a:r>
            <a:r>
              <a:rPr lang="sv-SE" sz="1400" dirty="0"/>
              <a:t> process. </a:t>
            </a:r>
          </a:p>
          <a:p>
            <a:endParaRPr lang="sv-SE" sz="1400" dirty="0"/>
          </a:p>
          <a:p>
            <a:r>
              <a:rPr lang="sv-SE" sz="1400" dirty="0"/>
              <a:t>        1. Cloud </a:t>
            </a:r>
            <a:r>
              <a:rPr lang="sv-SE" sz="1400" dirty="0" err="1"/>
              <a:t>water</a:t>
            </a:r>
            <a:r>
              <a:rPr lang="sv-SE" sz="1400" dirty="0"/>
              <a:t> and </a:t>
            </a:r>
            <a:r>
              <a:rPr lang="sv-SE" sz="1400" dirty="0" err="1"/>
              <a:t>cloud</a:t>
            </a:r>
            <a:r>
              <a:rPr lang="sv-SE" sz="1400" dirty="0"/>
              <a:t> </a:t>
            </a:r>
            <a:r>
              <a:rPr lang="sv-SE" sz="1400" dirty="0" err="1"/>
              <a:t>ice</a:t>
            </a:r>
            <a:r>
              <a:rPr lang="sv-SE" sz="1400" dirty="0"/>
              <a:t> from IFS HRES </a:t>
            </a:r>
            <a:r>
              <a:rPr lang="sv-SE" sz="1400" dirty="0" err="1"/>
              <a:t>can</a:t>
            </a:r>
            <a:r>
              <a:rPr lang="sv-SE" sz="1000" dirty="0"/>
              <a:t> </a:t>
            </a:r>
            <a:r>
              <a:rPr lang="sv-SE" sz="1400" dirty="0"/>
              <a:t>be </a:t>
            </a:r>
            <a:r>
              <a:rPr lang="sv-SE" sz="1400" dirty="0" err="1"/>
              <a:t>added</a:t>
            </a:r>
            <a:r>
              <a:rPr lang="sv-SE" sz="1400" dirty="0"/>
              <a:t> to the WRF initial </a:t>
            </a:r>
            <a:r>
              <a:rPr lang="sv-SE" sz="1400" dirty="0" err="1"/>
              <a:t>fields</a:t>
            </a:r>
            <a:r>
              <a:rPr lang="sv-SE" sz="1400" dirty="0"/>
              <a:t>. </a:t>
            </a:r>
          </a:p>
          <a:p>
            <a:r>
              <a:rPr lang="sv-SE" sz="1400" dirty="0"/>
              <a:t>        2. An assimilation process </a:t>
            </a:r>
            <a:r>
              <a:rPr lang="sv-SE" sz="1400" dirty="0" err="1"/>
              <a:t>can</a:t>
            </a:r>
            <a:r>
              <a:rPr lang="sv-SE" sz="1400" dirty="0"/>
              <a:t> be </a:t>
            </a:r>
            <a:r>
              <a:rPr lang="sv-SE" sz="1400" dirty="0" err="1"/>
              <a:t>imposed</a:t>
            </a:r>
            <a:r>
              <a:rPr lang="sv-SE" sz="1400" dirty="0"/>
              <a:t> </a:t>
            </a:r>
            <a:r>
              <a:rPr lang="sv-SE" sz="1400" dirty="0" err="1"/>
              <a:t>that</a:t>
            </a:r>
            <a:r>
              <a:rPr lang="sv-SE" sz="1400" dirty="0"/>
              <a:t> is </a:t>
            </a:r>
            <a:r>
              <a:rPr lang="sv-SE" sz="1400" dirty="0" err="1"/>
              <a:t>run</a:t>
            </a:r>
            <a:r>
              <a:rPr lang="sv-SE" sz="1400" dirty="0"/>
              <a:t> back and </a:t>
            </a:r>
            <a:r>
              <a:rPr lang="sv-SE" sz="1400" dirty="0" err="1"/>
              <a:t>forth</a:t>
            </a:r>
            <a:r>
              <a:rPr lang="sv-SE" sz="1400" dirty="0"/>
              <a:t> </a:t>
            </a:r>
            <a:r>
              <a:rPr lang="sv-SE" sz="1400" dirty="0" err="1"/>
              <a:t>until</a:t>
            </a:r>
            <a:r>
              <a:rPr lang="sv-SE" sz="1400" dirty="0"/>
              <a:t> </a:t>
            </a:r>
            <a:r>
              <a:rPr lang="sv-SE" sz="1400" dirty="0" err="1"/>
              <a:t>cloud</a:t>
            </a:r>
            <a:r>
              <a:rPr lang="sv-SE" sz="1400" dirty="0"/>
              <a:t> </a:t>
            </a:r>
            <a:r>
              <a:rPr lang="sv-SE" sz="1400" dirty="0" err="1"/>
              <a:t>water</a:t>
            </a:r>
            <a:r>
              <a:rPr lang="sv-SE" sz="1400" dirty="0"/>
              <a:t> and </a:t>
            </a:r>
            <a:r>
              <a:rPr lang="sv-SE" sz="1400" dirty="0" err="1"/>
              <a:t>cloud</a:t>
            </a:r>
            <a:r>
              <a:rPr lang="sv-SE" sz="1400" dirty="0"/>
              <a:t> </a:t>
            </a:r>
            <a:r>
              <a:rPr lang="sv-SE" sz="1400" dirty="0" err="1"/>
              <a:t>ice</a:t>
            </a:r>
            <a:r>
              <a:rPr lang="sv-SE" sz="1400" dirty="0"/>
              <a:t> </a:t>
            </a:r>
          </a:p>
          <a:p>
            <a:r>
              <a:rPr lang="sv-SE" sz="1400" dirty="0"/>
              <a:t>            </a:t>
            </a:r>
            <a:r>
              <a:rPr lang="sv-SE" sz="1400" dirty="0" err="1"/>
              <a:t>exist</a:t>
            </a:r>
            <a:r>
              <a:rPr lang="sv-SE" sz="1400" dirty="0"/>
              <a:t> at the same </a:t>
            </a:r>
            <a:r>
              <a:rPr lang="sv-SE" sz="1400" dirty="0" err="1"/>
              <a:t>levels</a:t>
            </a:r>
            <a:r>
              <a:rPr lang="sv-SE" sz="1400" dirty="0"/>
              <a:t> as in the </a:t>
            </a:r>
            <a:r>
              <a:rPr lang="sv-SE" sz="1400" dirty="0" err="1"/>
              <a:t>host</a:t>
            </a:r>
            <a:r>
              <a:rPr lang="sv-SE" sz="1400" dirty="0"/>
              <a:t> </a:t>
            </a:r>
            <a:r>
              <a:rPr lang="sv-SE" sz="1400" dirty="0" err="1"/>
              <a:t>model</a:t>
            </a:r>
            <a:r>
              <a:rPr lang="sv-SE" sz="1400" dirty="0"/>
              <a:t> from the </a:t>
            </a:r>
            <a:r>
              <a:rPr lang="sv-SE" sz="1400" dirty="0" err="1"/>
              <a:t>very</a:t>
            </a:r>
            <a:r>
              <a:rPr lang="sv-SE" sz="1400" dirty="0"/>
              <a:t> </a:t>
            </a:r>
            <a:r>
              <a:rPr lang="sv-SE" sz="1400" dirty="0" err="1"/>
              <a:t>first</a:t>
            </a:r>
            <a:r>
              <a:rPr lang="sv-SE" sz="1400" dirty="0"/>
              <a:t> </a:t>
            </a:r>
            <a:r>
              <a:rPr lang="sv-SE" sz="1400" dirty="0" err="1"/>
              <a:t>time</a:t>
            </a:r>
            <a:r>
              <a:rPr lang="sv-SE" sz="1400" dirty="0"/>
              <a:t> step </a:t>
            </a:r>
            <a:r>
              <a:rPr lang="sv-SE" sz="1400" dirty="0" err="1"/>
              <a:t>instead</a:t>
            </a:r>
            <a:r>
              <a:rPr lang="sv-SE" sz="1400" dirty="0"/>
              <a:t> of </a:t>
            </a:r>
            <a:r>
              <a:rPr lang="sv-SE" sz="1400" dirty="0" err="1"/>
              <a:t>abruptly</a:t>
            </a:r>
            <a:r>
              <a:rPr lang="sv-SE" sz="1400" dirty="0"/>
              <a:t> </a:t>
            </a:r>
            <a:r>
              <a:rPr lang="sv-SE" sz="1400" dirty="0" err="1"/>
              <a:t>change</a:t>
            </a:r>
            <a:r>
              <a:rPr lang="sv-SE" sz="1400" dirty="0"/>
              <a:t> </a:t>
            </a:r>
          </a:p>
          <a:p>
            <a:r>
              <a:rPr lang="sv-SE" sz="1400" dirty="0"/>
              <a:t>            the </a:t>
            </a:r>
            <a:r>
              <a:rPr lang="sv-SE" sz="1400" dirty="0" err="1"/>
              <a:t>temperature</a:t>
            </a:r>
            <a:r>
              <a:rPr lang="sv-SE" sz="1400" dirty="0"/>
              <a:t> and </a:t>
            </a:r>
            <a:r>
              <a:rPr lang="sv-SE" sz="1400" dirty="0" err="1"/>
              <a:t>humidity</a:t>
            </a:r>
            <a:r>
              <a:rPr lang="sv-SE" sz="1400" dirty="0"/>
              <a:t> </a:t>
            </a:r>
            <a:r>
              <a:rPr lang="sv-SE" sz="1400" dirty="0" err="1"/>
              <a:t>profiles</a:t>
            </a:r>
            <a:r>
              <a:rPr lang="sv-SE" sz="1400" dirty="0"/>
              <a:t>. </a:t>
            </a:r>
          </a:p>
          <a:p>
            <a:r>
              <a:rPr lang="sv-SE" sz="1400" dirty="0"/>
              <a:t>        3. </a:t>
            </a:r>
            <a:r>
              <a:rPr lang="sv-SE" sz="1400" dirty="0" err="1"/>
              <a:t>Incorporate</a:t>
            </a:r>
            <a:r>
              <a:rPr lang="sv-SE" sz="1400" dirty="0"/>
              <a:t> </a:t>
            </a:r>
            <a:r>
              <a:rPr lang="sv-SE" sz="1400" dirty="0" err="1"/>
              <a:t>cloud</a:t>
            </a:r>
            <a:r>
              <a:rPr lang="sv-SE" sz="1400" dirty="0"/>
              <a:t> </a:t>
            </a:r>
            <a:r>
              <a:rPr lang="sv-SE" sz="1400" dirty="0" err="1"/>
              <a:t>water</a:t>
            </a:r>
            <a:r>
              <a:rPr lang="sv-SE" sz="1400" dirty="0"/>
              <a:t> observations from </a:t>
            </a:r>
            <a:r>
              <a:rPr lang="sv-SE" sz="1400" dirty="0" err="1"/>
              <a:t>LIDARs</a:t>
            </a:r>
            <a:r>
              <a:rPr lang="sv-SE" sz="1400" dirty="0"/>
              <a:t> in the assimilation process. </a:t>
            </a:r>
          </a:p>
          <a:p>
            <a:r>
              <a:rPr lang="sv-SE" sz="1400" dirty="0"/>
              <a:t>        4. </a:t>
            </a:r>
            <a:r>
              <a:rPr lang="sv-SE" sz="1400" dirty="0" err="1"/>
              <a:t>Replace</a:t>
            </a:r>
            <a:r>
              <a:rPr lang="sv-SE" sz="1400" dirty="0"/>
              <a:t> the Xu and Randall </a:t>
            </a:r>
            <a:r>
              <a:rPr lang="sv-SE" sz="1400" dirty="0" err="1"/>
              <a:t>cloud</a:t>
            </a:r>
            <a:r>
              <a:rPr lang="sv-SE" sz="1400" dirty="0"/>
              <a:t> </a:t>
            </a:r>
            <a:r>
              <a:rPr lang="sv-SE" sz="1400" dirty="0" err="1"/>
              <a:t>fraction</a:t>
            </a:r>
            <a:r>
              <a:rPr lang="sv-SE" sz="1400" dirty="0"/>
              <a:t>  </a:t>
            </a:r>
            <a:r>
              <a:rPr lang="sv-SE" sz="1400" dirty="0" err="1"/>
              <a:t>parameterization</a:t>
            </a:r>
            <a:r>
              <a:rPr lang="sv-SE" sz="1400" dirty="0"/>
              <a:t> </a:t>
            </a:r>
            <a:r>
              <a:rPr lang="sv-SE" sz="1400" dirty="0" err="1"/>
              <a:t>scheme</a:t>
            </a:r>
            <a:r>
              <a:rPr lang="sv-SE" sz="1400" dirty="0"/>
              <a:t> </a:t>
            </a:r>
            <a:r>
              <a:rPr lang="sv-SE" sz="1400" dirty="0" err="1"/>
              <a:t>with</a:t>
            </a:r>
            <a:r>
              <a:rPr lang="sv-SE" sz="1400" dirty="0"/>
              <a:t> </a:t>
            </a:r>
            <a:r>
              <a:rPr lang="sv-SE" sz="1400" dirty="0" err="1"/>
              <a:t>one</a:t>
            </a:r>
            <a:r>
              <a:rPr lang="sv-SE" sz="1400" dirty="0"/>
              <a:t> </a:t>
            </a:r>
            <a:r>
              <a:rPr lang="sv-SE" sz="1400" dirty="0" err="1"/>
              <a:t>that</a:t>
            </a:r>
            <a:r>
              <a:rPr lang="sv-SE" sz="1400" dirty="0"/>
              <a:t> just </a:t>
            </a:r>
            <a:r>
              <a:rPr lang="sv-SE" sz="1400" dirty="0" err="1"/>
              <a:t>depends</a:t>
            </a:r>
            <a:r>
              <a:rPr lang="sv-SE" sz="1400" dirty="0"/>
              <a:t> on </a:t>
            </a:r>
          </a:p>
          <a:p>
            <a:r>
              <a:rPr lang="sv-SE" sz="1400" dirty="0"/>
              <a:t>             </a:t>
            </a:r>
            <a:r>
              <a:rPr lang="sv-SE" sz="1400" dirty="0" err="1"/>
              <a:t>certain</a:t>
            </a:r>
            <a:r>
              <a:rPr lang="sv-SE" sz="1400" dirty="0"/>
              <a:t> </a:t>
            </a:r>
            <a:r>
              <a:rPr lang="sv-SE" sz="1400" dirty="0" err="1"/>
              <a:t>amounts</a:t>
            </a:r>
            <a:r>
              <a:rPr lang="sv-SE" sz="1400" dirty="0"/>
              <a:t> of </a:t>
            </a:r>
            <a:r>
              <a:rPr lang="sv-SE" sz="1400" dirty="0" err="1"/>
              <a:t>hydrometeors</a:t>
            </a:r>
            <a:r>
              <a:rPr lang="sv-SE" sz="1400" dirty="0"/>
              <a:t>. </a:t>
            </a:r>
          </a:p>
          <a:p>
            <a:r>
              <a:rPr lang="sv-SE" sz="1400" dirty="0"/>
              <a:t>        5. </a:t>
            </a:r>
            <a:r>
              <a:rPr lang="sv-SE" sz="1400" dirty="0" err="1"/>
              <a:t>Launch</a:t>
            </a:r>
            <a:r>
              <a:rPr lang="sv-SE" sz="1400" dirty="0"/>
              <a:t> a WRF SCM </a:t>
            </a:r>
            <a:r>
              <a:rPr lang="sv-SE" sz="1400" dirty="0" err="1"/>
              <a:t>forecast</a:t>
            </a:r>
            <a:r>
              <a:rPr lang="sv-SE" sz="1400" dirty="0"/>
              <a:t> </a:t>
            </a:r>
            <a:r>
              <a:rPr lang="sv-SE" sz="1400" dirty="0" err="1"/>
              <a:t>model</a:t>
            </a:r>
            <a:r>
              <a:rPr lang="sv-SE" sz="1400" dirty="0"/>
              <a:t> at </a:t>
            </a:r>
            <a:r>
              <a:rPr lang="sv-SE" sz="1400" dirty="0" err="1"/>
              <a:t>every</a:t>
            </a:r>
            <a:r>
              <a:rPr lang="sv-SE" sz="1400" dirty="0"/>
              <a:t> air </a:t>
            </a:r>
            <a:r>
              <a:rPr lang="sv-SE" sz="1400" dirty="0" err="1"/>
              <a:t>base</a:t>
            </a:r>
            <a:r>
              <a:rPr lang="sv-SE" sz="1400" dirty="0"/>
              <a:t> </a:t>
            </a:r>
            <a:r>
              <a:rPr lang="sv-SE" sz="1400" dirty="0" err="1"/>
              <a:t>initialised</a:t>
            </a:r>
            <a:r>
              <a:rPr lang="sv-SE" sz="1400" dirty="0"/>
              <a:t> </a:t>
            </a:r>
            <a:r>
              <a:rPr lang="sv-SE" sz="1400" dirty="0" err="1"/>
              <a:t>with</a:t>
            </a:r>
            <a:r>
              <a:rPr lang="sv-SE" sz="1400" dirty="0"/>
              <a:t> </a:t>
            </a:r>
            <a:r>
              <a:rPr lang="sv-SE" sz="1400" dirty="0" err="1"/>
              <a:t>clouds</a:t>
            </a:r>
            <a:r>
              <a:rPr lang="sv-SE" sz="1400" dirty="0"/>
              <a:t> from </a:t>
            </a:r>
            <a:r>
              <a:rPr lang="sv-SE" sz="1400" dirty="0" err="1"/>
              <a:t>soundings</a:t>
            </a:r>
            <a:r>
              <a:rPr lang="sv-SE" sz="1400" dirty="0"/>
              <a:t> and or </a:t>
            </a:r>
          </a:p>
          <a:p>
            <a:r>
              <a:rPr lang="sv-SE" sz="1400" dirty="0"/>
              <a:t>            </a:t>
            </a:r>
            <a:r>
              <a:rPr lang="sv-SE" sz="1400" dirty="0" err="1"/>
              <a:t>LIDARs</a:t>
            </a:r>
            <a:r>
              <a:rPr lang="sv-SE" sz="1400" dirty="0"/>
              <a:t>.</a:t>
            </a:r>
          </a:p>
          <a:p>
            <a:endParaRPr lang="sv-SE" sz="1400" dirty="0"/>
          </a:p>
          <a:p>
            <a:pPr marL="285750" indent="-285750">
              <a:buFont typeface="Wingdings" pitchFamily="2" charset="2"/>
              <a:buChar char="Ø"/>
            </a:pPr>
            <a:r>
              <a:rPr lang="sv-SE" sz="1400" dirty="0"/>
              <a:t> </a:t>
            </a:r>
            <a:r>
              <a:rPr lang="sv-SE" sz="1400" dirty="0" err="1"/>
              <a:t>Forthcoming</a:t>
            </a:r>
            <a:r>
              <a:rPr lang="sv-SE" sz="1400" dirty="0"/>
              <a:t> research </a:t>
            </a:r>
            <a:r>
              <a:rPr lang="sv-SE" sz="1400" dirty="0" err="1"/>
              <a:t>comprises</a:t>
            </a:r>
            <a:r>
              <a:rPr lang="sv-SE" sz="1400" dirty="0"/>
              <a:t> tests </a:t>
            </a:r>
            <a:r>
              <a:rPr lang="sv-SE" sz="1400" dirty="0" err="1"/>
              <a:t>both</a:t>
            </a:r>
            <a:r>
              <a:rPr lang="sv-SE" sz="1400" dirty="0"/>
              <a:t> in the SCM, as </a:t>
            </a:r>
            <a:r>
              <a:rPr lang="sv-SE" sz="1400" dirty="0" err="1"/>
              <a:t>well</a:t>
            </a:r>
            <a:r>
              <a:rPr lang="sv-SE" sz="1400" dirty="0"/>
              <a:t> in the full 3D version. </a:t>
            </a:r>
          </a:p>
          <a:p>
            <a:pPr marL="285750" indent="-285750">
              <a:buFont typeface="Arial" panose="020B0604020202020204" pitchFamily="34" charset="0"/>
              <a:buChar char="•"/>
            </a:pPr>
            <a:endParaRPr lang="sv-SE" sz="1400" dirty="0"/>
          </a:p>
          <a:p>
            <a:r>
              <a:rPr lang="sv-SE" sz="1400" dirty="0"/>
              <a:t>        1. </a:t>
            </a:r>
            <a:r>
              <a:rPr lang="sv-SE" sz="1400" dirty="0" err="1"/>
              <a:t>Include</a:t>
            </a:r>
            <a:r>
              <a:rPr lang="sv-SE" sz="1400" dirty="0"/>
              <a:t> </a:t>
            </a:r>
            <a:r>
              <a:rPr lang="sv-SE" sz="1400" dirty="0" err="1"/>
              <a:t>large-scale</a:t>
            </a:r>
            <a:r>
              <a:rPr lang="sv-SE" sz="1400" dirty="0"/>
              <a:t> </a:t>
            </a:r>
            <a:r>
              <a:rPr lang="sv-SE" sz="1400" dirty="0" err="1"/>
              <a:t>forcing</a:t>
            </a:r>
            <a:r>
              <a:rPr lang="sv-SE" sz="1400" dirty="0"/>
              <a:t>, </a:t>
            </a:r>
            <a:r>
              <a:rPr lang="sv-SE" sz="1400" dirty="0" err="1"/>
              <a:t>e.g</a:t>
            </a:r>
            <a:r>
              <a:rPr lang="sv-SE" sz="1400" dirty="0"/>
              <a:t>. </a:t>
            </a:r>
            <a:r>
              <a:rPr lang="sv-SE" sz="1400" dirty="0" err="1"/>
              <a:t>subsidence</a:t>
            </a:r>
            <a:r>
              <a:rPr lang="sv-SE" sz="1400" dirty="0"/>
              <a:t> and </a:t>
            </a:r>
            <a:r>
              <a:rPr lang="sv-SE" sz="1400" dirty="0" err="1"/>
              <a:t>advection</a:t>
            </a:r>
            <a:r>
              <a:rPr lang="sv-SE" sz="1400" dirty="0"/>
              <a:t>, in the SCM version to </a:t>
            </a:r>
            <a:r>
              <a:rPr lang="sv-SE" sz="1400" dirty="0" err="1"/>
              <a:t>resemble</a:t>
            </a:r>
            <a:r>
              <a:rPr lang="sv-SE" sz="1400" dirty="0"/>
              <a:t> the</a:t>
            </a:r>
          </a:p>
          <a:p>
            <a:r>
              <a:rPr lang="sv-SE" sz="1400" dirty="0"/>
              <a:t>            </a:t>
            </a:r>
            <a:r>
              <a:rPr lang="sv-SE" sz="800" dirty="0"/>
              <a:t> </a:t>
            </a:r>
            <a:r>
              <a:rPr lang="sv-SE" sz="1400" dirty="0" err="1"/>
              <a:t>cases</a:t>
            </a:r>
            <a:r>
              <a:rPr lang="sv-SE" sz="1400" dirty="0"/>
              <a:t>, </a:t>
            </a:r>
            <a:r>
              <a:rPr lang="sv-SE" sz="1400" dirty="0" err="1"/>
              <a:t>studied</a:t>
            </a:r>
            <a:r>
              <a:rPr lang="sv-SE" sz="1400" dirty="0"/>
              <a:t> </a:t>
            </a:r>
            <a:r>
              <a:rPr lang="sv-SE" sz="1400" dirty="0" err="1"/>
              <a:t>here</a:t>
            </a:r>
            <a:r>
              <a:rPr lang="sv-SE" sz="1400" dirty="0"/>
              <a:t>, </a:t>
            </a:r>
            <a:r>
              <a:rPr lang="sv-SE" sz="1400" dirty="0" err="1"/>
              <a:t>better</a:t>
            </a:r>
            <a:r>
              <a:rPr lang="sv-SE" sz="1400" dirty="0"/>
              <a:t>. </a:t>
            </a:r>
          </a:p>
          <a:p>
            <a:endParaRPr lang="sv-SE" sz="1400" dirty="0"/>
          </a:p>
          <a:p>
            <a:r>
              <a:rPr lang="sv-SE" sz="1400" dirty="0"/>
              <a:t>        2. </a:t>
            </a:r>
            <a:r>
              <a:rPr lang="sv-SE" sz="1400" dirty="0" err="1"/>
              <a:t>Conduct</a:t>
            </a:r>
            <a:r>
              <a:rPr lang="sv-SE" sz="1400" dirty="0"/>
              <a:t> </a:t>
            </a:r>
            <a:r>
              <a:rPr lang="sv-SE" sz="1400" dirty="0" err="1"/>
              <a:t>deeper</a:t>
            </a:r>
            <a:r>
              <a:rPr lang="sv-SE" sz="1400" dirty="0"/>
              <a:t> studies of the </a:t>
            </a:r>
            <a:r>
              <a:rPr lang="sv-SE" sz="1400" dirty="0" err="1"/>
              <a:t>interaction</a:t>
            </a:r>
            <a:r>
              <a:rPr lang="sv-SE" sz="1400" dirty="0"/>
              <a:t> </a:t>
            </a:r>
            <a:r>
              <a:rPr lang="sv-SE" sz="1400" dirty="0" err="1"/>
              <a:t>between</a:t>
            </a:r>
            <a:r>
              <a:rPr lang="sv-SE" sz="1400" dirty="0"/>
              <a:t> the land </a:t>
            </a:r>
            <a:r>
              <a:rPr lang="sv-SE" sz="1400" dirty="0" err="1"/>
              <a:t>surface</a:t>
            </a:r>
            <a:r>
              <a:rPr lang="sv-SE" sz="1400" dirty="0"/>
              <a:t> and the </a:t>
            </a:r>
            <a:r>
              <a:rPr lang="sv-SE" sz="1400" dirty="0" err="1"/>
              <a:t>boundary</a:t>
            </a:r>
            <a:r>
              <a:rPr lang="sv-SE" sz="1400" dirty="0"/>
              <a:t> </a:t>
            </a:r>
            <a:r>
              <a:rPr lang="sv-SE" sz="1400" dirty="0" err="1"/>
              <a:t>layer</a:t>
            </a:r>
            <a:r>
              <a:rPr lang="sv-SE" sz="1400" dirty="0"/>
              <a:t>.</a:t>
            </a:r>
          </a:p>
          <a:p>
            <a:r>
              <a:rPr lang="sv-SE" sz="1400" dirty="0"/>
              <a:t>             Is it </a:t>
            </a:r>
            <a:r>
              <a:rPr lang="sv-SE" sz="1400" dirty="0" err="1"/>
              <a:t>possible</a:t>
            </a:r>
            <a:r>
              <a:rPr lang="sv-SE" sz="1400" dirty="0"/>
              <a:t> to </a:t>
            </a:r>
            <a:r>
              <a:rPr lang="sv-SE" sz="1400" dirty="0" err="1"/>
              <a:t>increase</a:t>
            </a:r>
            <a:r>
              <a:rPr lang="sv-SE" sz="1400" dirty="0"/>
              <a:t> </a:t>
            </a:r>
            <a:r>
              <a:rPr lang="sv-SE" sz="1400" dirty="0" err="1"/>
              <a:t>mixing</a:t>
            </a:r>
            <a:r>
              <a:rPr lang="sv-SE" sz="1400" dirty="0"/>
              <a:t> in </a:t>
            </a:r>
            <a:r>
              <a:rPr lang="sv-SE" sz="1400" dirty="0" err="1"/>
              <a:t>very</a:t>
            </a:r>
            <a:r>
              <a:rPr lang="sv-SE" sz="1400" dirty="0"/>
              <a:t> </a:t>
            </a:r>
            <a:r>
              <a:rPr lang="sv-SE" sz="1400" dirty="0" err="1"/>
              <a:t>stable</a:t>
            </a:r>
            <a:r>
              <a:rPr lang="sv-SE" sz="1400" dirty="0"/>
              <a:t> situations and </a:t>
            </a:r>
            <a:r>
              <a:rPr lang="sv-SE" sz="1400" dirty="0" err="1"/>
              <a:t>prevent</a:t>
            </a:r>
            <a:r>
              <a:rPr lang="sv-SE" sz="1400" dirty="0"/>
              <a:t> the </a:t>
            </a:r>
            <a:r>
              <a:rPr lang="sv-SE" sz="1400" dirty="0" err="1"/>
              <a:t>temperature</a:t>
            </a:r>
            <a:r>
              <a:rPr lang="sv-SE" sz="1400" dirty="0"/>
              <a:t> gradient</a:t>
            </a:r>
          </a:p>
          <a:p>
            <a:r>
              <a:rPr lang="sv-SE" sz="1400" dirty="0"/>
              <a:t>       </a:t>
            </a:r>
            <a:r>
              <a:rPr lang="sv-SE" sz="800" dirty="0"/>
              <a:t>           </a:t>
            </a:r>
            <a:r>
              <a:rPr lang="sv-SE" sz="1400" dirty="0"/>
              <a:t>to be </a:t>
            </a:r>
            <a:r>
              <a:rPr lang="sv-SE" sz="1400" dirty="0" err="1"/>
              <a:t>too</a:t>
            </a:r>
            <a:r>
              <a:rPr lang="sv-SE" sz="1400" dirty="0"/>
              <a:t> </a:t>
            </a:r>
            <a:r>
              <a:rPr lang="sv-SE" sz="1400" dirty="0" err="1"/>
              <a:t>sharp</a:t>
            </a:r>
            <a:r>
              <a:rPr lang="sv-SE" sz="1400" dirty="0"/>
              <a:t> </a:t>
            </a:r>
            <a:r>
              <a:rPr lang="sv-SE" sz="1400" dirty="0" err="1"/>
              <a:t>near</a:t>
            </a:r>
            <a:r>
              <a:rPr lang="sv-SE" sz="1400" dirty="0"/>
              <a:t> </a:t>
            </a:r>
            <a:r>
              <a:rPr lang="sv-SE" sz="1400" dirty="0" err="1"/>
              <a:t>ground</a:t>
            </a:r>
            <a:r>
              <a:rPr lang="sv-SE" sz="1400" dirty="0"/>
              <a:t>? </a:t>
            </a:r>
            <a:r>
              <a:rPr lang="sv-SE" sz="1400" dirty="0" err="1"/>
              <a:t>How</a:t>
            </a:r>
            <a:r>
              <a:rPr lang="sv-SE" sz="1400" dirty="0"/>
              <a:t> </a:t>
            </a:r>
            <a:r>
              <a:rPr lang="sv-SE" sz="1400" dirty="0" err="1"/>
              <a:t>does</a:t>
            </a:r>
            <a:r>
              <a:rPr lang="sv-SE" sz="1400" dirty="0"/>
              <a:t> the </a:t>
            </a:r>
            <a:r>
              <a:rPr lang="sv-SE" sz="1400" dirty="0" err="1"/>
              <a:t>model</a:t>
            </a:r>
            <a:r>
              <a:rPr lang="sv-SE" sz="1400" dirty="0"/>
              <a:t> </a:t>
            </a:r>
            <a:r>
              <a:rPr lang="sv-SE" sz="1400" dirty="0" err="1"/>
              <a:t>respond</a:t>
            </a:r>
            <a:r>
              <a:rPr lang="sv-SE" sz="1400" dirty="0"/>
              <a:t> to a multi-</a:t>
            </a:r>
            <a:r>
              <a:rPr lang="sv-SE" sz="1400" dirty="0" err="1"/>
              <a:t>layer</a:t>
            </a:r>
            <a:r>
              <a:rPr lang="sv-SE" sz="1400" dirty="0"/>
              <a:t> </a:t>
            </a:r>
            <a:r>
              <a:rPr lang="sv-SE" sz="1400" dirty="0" err="1"/>
              <a:t>snowpack</a:t>
            </a:r>
            <a:r>
              <a:rPr lang="sv-SE" sz="1400" dirty="0"/>
              <a:t> </a:t>
            </a:r>
            <a:r>
              <a:rPr lang="sv-SE" sz="1400" dirty="0" err="1"/>
              <a:t>when</a:t>
            </a:r>
            <a:r>
              <a:rPr lang="sv-SE" sz="1400" dirty="0"/>
              <a:t> the</a:t>
            </a:r>
          </a:p>
          <a:p>
            <a:r>
              <a:rPr lang="sv-SE" sz="1400" dirty="0"/>
              <a:t>             </a:t>
            </a:r>
            <a:r>
              <a:rPr lang="sv-SE" sz="1400" dirty="0" err="1"/>
              <a:t>initialisation</a:t>
            </a:r>
            <a:r>
              <a:rPr lang="sv-SE" sz="1400" dirty="0"/>
              <a:t> of </a:t>
            </a:r>
            <a:r>
              <a:rPr lang="sv-SE" sz="1400" dirty="0" err="1"/>
              <a:t>Sc</a:t>
            </a:r>
            <a:r>
              <a:rPr lang="sv-SE" sz="1400" dirty="0"/>
              <a:t> </a:t>
            </a:r>
            <a:r>
              <a:rPr lang="sv-SE" sz="1400" dirty="0" err="1"/>
              <a:t>clouds</a:t>
            </a:r>
            <a:r>
              <a:rPr lang="sv-SE" sz="1400" dirty="0"/>
              <a:t> is </a:t>
            </a:r>
            <a:r>
              <a:rPr lang="sv-SE" sz="1400" dirty="0" err="1"/>
              <a:t>done</a:t>
            </a:r>
            <a:r>
              <a:rPr lang="sv-SE" sz="1400" dirty="0"/>
              <a:t> </a:t>
            </a:r>
            <a:r>
              <a:rPr lang="sv-SE" sz="1400" dirty="0" err="1"/>
              <a:t>correctly</a:t>
            </a:r>
            <a:r>
              <a:rPr lang="sv-SE" sz="1400" dirty="0"/>
              <a:t>? It has </a:t>
            </a:r>
            <a:r>
              <a:rPr lang="sv-SE" sz="1400" dirty="0" err="1"/>
              <a:t>been</a:t>
            </a:r>
            <a:r>
              <a:rPr lang="sv-SE" sz="1400" dirty="0"/>
              <a:t> </a:t>
            </a:r>
            <a:r>
              <a:rPr lang="sv-SE" sz="1400" dirty="0" err="1"/>
              <a:t>seen</a:t>
            </a:r>
            <a:r>
              <a:rPr lang="sv-SE" sz="1400" dirty="0"/>
              <a:t> </a:t>
            </a:r>
            <a:r>
              <a:rPr lang="sv-SE" sz="1400" dirty="0" err="1"/>
              <a:t>that</a:t>
            </a:r>
            <a:r>
              <a:rPr lang="sv-SE" sz="1400" dirty="0"/>
              <a:t> the </a:t>
            </a:r>
            <a:r>
              <a:rPr lang="sv-SE" sz="1400" dirty="0" err="1"/>
              <a:t>model</a:t>
            </a:r>
            <a:r>
              <a:rPr lang="sv-SE" sz="1400" dirty="0"/>
              <a:t> </a:t>
            </a:r>
            <a:r>
              <a:rPr lang="sv-SE" sz="1400" dirty="0" err="1"/>
              <a:t>managed</a:t>
            </a:r>
            <a:r>
              <a:rPr lang="sv-SE" sz="1400" dirty="0"/>
              <a:t> to </a:t>
            </a:r>
            <a:r>
              <a:rPr lang="sv-SE" sz="1400" dirty="0" err="1"/>
              <a:t>keep</a:t>
            </a:r>
            <a:r>
              <a:rPr lang="sv-SE" sz="1400" dirty="0"/>
              <a:t> the </a:t>
            </a:r>
            <a:r>
              <a:rPr lang="sv-SE" sz="1400" dirty="0" err="1"/>
              <a:t>first</a:t>
            </a:r>
            <a:r>
              <a:rPr lang="sv-SE" sz="1400" dirty="0"/>
              <a:t> </a:t>
            </a:r>
          </a:p>
          <a:p>
            <a:r>
              <a:rPr lang="sv-SE" sz="1400" dirty="0"/>
              <a:t>             </a:t>
            </a:r>
            <a:r>
              <a:rPr lang="sv-SE" sz="1400" dirty="0" err="1"/>
              <a:t>model</a:t>
            </a:r>
            <a:r>
              <a:rPr lang="sv-SE" sz="1400" dirty="0"/>
              <a:t> </a:t>
            </a:r>
            <a:r>
              <a:rPr lang="sv-SE" sz="1400" dirty="0" err="1"/>
              <a:t>free</a:t>
            </a:r>
            <a:r>
              <a:rPr lang="sv-SE" sz="1400" dirty="0"/>
              <a:t> from </a:t>
            </a:r>
            <a:r>
              <a:rPr lang="sv-SE" sz="1400" dirty="0" err="1"/>
              <a:t>cloud</a:t>
            </a:r>
            <a:r>
              <a:rPr lang="sv-SE" sz="1400" dirty="0"/>
              <a:t> </a:t>
            </a:r>
            <a:r>
              <a:rPr lang="sv-SE" sz="1400" dirty="0" err="1"/>
              <a:t>water</a:t>
            </a:r>
            <a:r>
              <a:rPr lang="sv-SE" sz="1400" dirty="0"/>
              <a:t> and </a:t>
            </a:r>
            <a:r>
              <a:rPr lang="sv-SE" sz="1400" dirty="0" err="1"/>
              <a:t>cloud</a:t>
            </a:r>
            <a:r>
              <a:rPr lang="sv-SE" sz="1400" dirty="0"/>
              <a:t> </a:t>
            </a:r>
            <a:r>
              <a:rPr lang="sv-SE" sz="1400" dirty="0" err="1"/>
              <a:t>ice</a:t>
            </a:r>
            <a:r>
              <a:rPr lang="sv-SE" sz="1400" dirty="0"/>
              <a:t> in situations </a:t>
            </a:r>
            <a:r>
              <a:rPr lang="sv-SE" sz="1400" dirty="0" err="1"/>
              <a:t>with</a:t>
            </a:r>
            <a:r>
              <a:rPr lang="sv-SE" sz="1400" dirty="0"/>
              <a:t> </a:t>
            </a:r>
            <a:r>
              <a:rPr lang="sv-SE" sz="1400" dirty="0" err="1"/>
              <a:t>clear</a:t>
            </a:r>
            <a:r>
              <a:rPr lang="sv-SE" sz="1400" dirty="0"/>
              <a:t> </a:t>
            </a:r>
            <a:r>
              <a:rPr lang="sv-SE" sz="1400" dirty="0" err="1"/>
              <a:t>skies</a:t>
            </a:r>
            <a:r>
              <a:rPr lang="sv-SE" sz="1400" dirty="0"/>
              <a:t> and </a:t>
            </a:r>
            <a:r>
              <a:rPr lang="sv-SE" sz="1400" dirty="0" err="1"/>
              <a:t>very</a:t>
            </a:r>
            <a:r>
              <a:rPr lang="sv-SE" sz="1400" dirty="0"/>
              <a:t> </a:t>
            </a:r>
            <a:r>
              <a:rPr lang="sv-SE" sz="1400" dirty="0" err="1"/>
              <a:t>low</a:t>
            </a:r>
            <a:r>
              <a:rPr lang="sv-SE" sz="1400" dirty="0"/>
              <a:t> </a:t>
            </a:r>
            <a:r>
              <a:rPr lang="sv-SE" sz="1400" dirty="0" err="1"/>
              <a:t>temperatures</a:t>
            </a:r>
            <a:r>
              <a:rPr lang="sv-SE" sz="1400" dirty="0"/>
              <a:t>. </a:t>
            </a:r>
          </a:p>
          <a:p>
            <a:r>
              <a:rPr lang="sv-SE" sz="1400" dirty="0"/>
              <a:t>             </a:t>
            </a:r>
            <a:r>
              <a:rPr lang="sv-SE" sz="1400" dirty="0" err="1"/>
              <a:t>What</a:t>
            </a:r>
            <a:r>
              <a:rPr lang="sv-SE" sz="1400" dirty="0"/>
              <a:t> </a:t>
            </a:r>
            <a:r>
              <a:rPr lang="sv-SE" sz="1400" dirty="0" err="1"/>
              <a:t>distinguishes</a:t>
            </a:r>
            <a:r>
              <a:rPr lang="sv-SE" sz="1400" dirty="0"/>
              <a:t> </a:t>
            </a:r>
            <a:r>
              <a:rPr lang="sv-SE" sz="1400" dirty="0" err="1"/>
              <a:t>these</a:t>
            </a:r>
            <a:r>
              <a:rPr lang="sv-SE" sz="1400" dirty="0"/>
              <a:t> </a:t>
            </a:r>
            <a:r>
              <a:rPr lang="sv-SE" sz="1400" dirty="0" err="1"/>
              <a:t>profiles</a:t>
            </a:r>
            <a:r>
              <a:rPr lang="sv-SE" sz="1400" dirty="0"/>
              <a:t> from the </a:t>
            </a:r>
            <a:r>
              <a:rPr lang="sv-SE" sz="1400" dirty="0" err="1"/>
              <a:t>ones</a:t>
            </a:r>
            <a:r>
              <a:rPr lang="sv-SE" sz="1400" dirty="0"/>
              <a:t> </a:t>
            </a:r>
            <a:r>
              <a:rPr lang="sv-SE" sz="1400" dirty="0" err="1"/>
              <a:t>where</a:t>
            </a:r>
            <a:r>
              <a:rPr lang="sv-SE" sz="1400" dirty="0"/>
              <a:t> the </a:t>
            </a:r>
            <a:r>
              <a:rPr lang="sv-SE" sz="1400" dirty="0" err="1"/>
              <a:t>model</a:t>
            </a:r>
            <a:r>
              <a:rPr lang="sv-SE" sz="1400" dirty="0"/>
              <a:t> </a:t>
            </a:r>
            <a:r>
              <a:rPr lang="sv-SE" sz="1400" dirty="0" err="1"/>
              <a:t>fails</a:t>
            </a:r>
            <a:r>
              <a:rPr lang="sv-SE" sz="1400" dirty="0"/>
              <a:t>?</a:t>
            </a:r>
          </a:p>
          <a:p>
            <a:endParaRPr lang="sv-SE" sz="1400" dirty="0"/>
          </a:p>
          <a:p>
            <a:endParaRPr lang="sv-SE" sz="1400" dirty="0"/>
          </a:p>
        </p:txBody>
      </p:sp>
      <p:pic>
        <p:nvPicPr>
          <p:cNvPr id="8" name="Bildobjekt 7">
            <a:extLst>
              <a:ext uri="{FF2B5EF4-FFF2-40B4-BE49-F238E27FC236}">
                <a16:creationId xmlns:a16="http://schemas.microsoft.com/office/drawing/2014/main" id="{5CDA25A0-3F16-D24A-B49C-31546E6975F9}"/>
              </a:ext>
            </a:extLst>
          </p:cNvPr>
          <p:cNvPicPr>
            <a:picLocks noChangeAspect="1"/>
          </p:cNvPicPr>
          <p:nvPr/>
        </p:nvPicPr>
        <p:blipFill>
          <a:blip r:embed="rId5"/>
          <a:stretch>
            <a:fillRect/>
          </a:stretch>
        </p:blipFill>
        <p:spPr>
          <a:xfrm>
            <a:off x="99781" y="4603677"/>
            <a:ext cx="814647" cy="929463"/>
          </a:xfrm>
          <a:prstGeom prst="rect">
            <a:avLst/>
          </a:prstGeom>
        </p:spPr>
      </p:pic>
      <p:pic>
        <p:nvPicPr>
          <p:cNvPr id="11" name="Bildobjekt 10">
            <a:extLst>
              <a:ext uri="{FF2B5EF4-FFF2-40B4-BE49-F238E27FC236}">
                <a16:creationId xmlns:a16="http://schemas.microsoft.com/office/drawing/2014/main" id="{2DC22681-187E-9941-A04F-958519E56432}"/>
              </a:ext>
            </a:extLst>
          </p:cNvPr>
          <p:cNvPicPr>
            <a:picLocks noChangeAspect="1"/>
          </p:cNvPicPr>
          <p:nvPr/>
        </p:nvPicPr>
        <p:blipFill>
          <a:blip r:embed="rId6"/>
          <a:stretch>
            <a:fillRect/>
          </a:stretch>
        </p:blipFill>
        <p:spPr>
          <a:xfrm>
            <a:off x="39014" y="1422209"/>
            <a:ext cx="823742" cy="1181529"/>
          </a:xfrm>
          <a:prstGeom prst="rect">
            <a:avLst/>
          </a:prstGeom>
        </p:spPr>
      </p:pic>
    </p:spTree>
    <p:extLst>
      <p:ext uri="{BB962C8B-B14F-4D97-AF65-F5344CB8AC3E}">
        <p14:creationId xmlns:p14="http://schemas.microsoft.com/office/powerpoint/2010/main" val="2613479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9B9B7E0B-FC10-A246-B05B-5A00C06C5D97}"/>
              </a:ext>
            </a:extLst>
          </p:cNvPr>
          <p:cNvPicPr>
            <a:picLocks noChangeAspect="1"/>
          </p:cNvPicPr>
          <p:nvPr/>
        </p:nvPicPr>
        <p:blipFill>
          <a:blip r:embed="rId3"/>
          <a:stretch>
            <a:fillRect/>
          </a:stretch>
        </p:blipFill>
        <p:spPr>
          <a:xfrm>
            <a:off x="7989006" y="5864395"/>
            <a:ext cx="977900" cy="863600"/>
          </a:xfrm>
          <a:prstGeom prst="rect">
            <a:avLst/>
          </a:prstGeom>
        </p:spPr>
      </p:pic>
      <p:pic>
        <p:nvPicPr>
          <p:cNvPr id="4" name="Bildobjekt 3">
            <a:extLst>
              <a:ext uri="{FF2B5EF4-FFF2-40B4-BE49-F238E27FC236}">
                <a16:creationId xmlns:a16="http://schemas.microsoft.com/office/drawing/2014/main" id="{0BECB212-03A7-474D-B70C-B83F61E4E1DE}"/>
              </a:ext>
            </a:extLst>
          </p:cNvPr>
          <p:cNvPicPr>
            <a:picLocks noChangeAspect="1"/>
          </p:cNvPicPr>
          <p:nvPr/>
        </p:nvPicPr>
        <p:blipFill>
          <a:blip r:embed="rId4"/>
          <a:stretch>
            <a:fillRect/>
          </a:stretch>
        </p:blipFill>
        <p:spPr>
          <a:xfrm>
            <a:off x="153811" y="6157541"/>
            <a:ext cx="1948039" cy="570454"/>
          </a:xfrm>
          <a:prstGeom prst="rect">
            <a:avLst/>
          </a:prstGeom>
        </p:spPr>
      </p:pic>
      <p:pic>
        <p:nvPicPr>
          <p:cNvPr id="5" name="Bildobjekt 4">
            <a:extLst>
              <a:ext uri="{FF2B5EF4-FFF2-40B4-BE49-F238E27FC236}">
                <a16:creationId xmlns:a16="http://schemas.microsoft.com/office/drawing/2014/main" id="{71927955-0C08-4147-B0C7-D8BBEA7AA03D}"/>
              </a:ext>
            </a:extLst>
          </p:cNvPr>
          <p:cNvPicPr>
            <a:picLocks noChangeAspect="1"/>
          </p:cNvPicPr>
          <p:nvPr/>
        </p:nvPicPr>
        <p:blipFill>
          <a:blip r:embed="rId5"/>
          <a:stretch>
            <a:fillRect/>
          </a:stretch>
        </p:blipFill>
        <p:spPr>
          <a:xfrm>
            <a:off x="594259" y="365126"/>
            <a:ext cx="2828265" cy="2723514"/>
          </a:xfrm>
          <a:prstGeom prst="rect">
            <a:avLst/>
          </a:prstGeom>
        </p:spPr>
      </p:pic>
      <p:sp>
        <p:nvSpPr>
          <p:cNvPr id="7" name="textruta 6">
            <a:extLst>
              <a:ext uri="{FF2B5EF4-FFF2-40B4-BE49-F238E27FC236}">
                <a16:creationId xmlns:a16="http://schemas.microsoft.com/office/drawing/2014/main" id="{F377024A-AB35-514E-8E86-9D09DA0E4C62}"/>
              </a:ext>
            </a:extLst>
          </p:cNvPr>
          <p:cNvSpPr txBox="1"/>
          <p:nvPr/>
        </p:nvSpPr>
        <p:spPr>
          <a:xfrm>
            <a:off x="606934" y="383025"/>
            <a:ext cx="1499128" cy="369332"/>
          </a:xfrm>
          <a:prstGeom prst="rect">
            <a:avLst/>
          </a:prstGeom>
          <a:noFill/>
        </p:spPr>
        <p:txBody>
          <a:bodyPr wrap="none" rtlCol="0">
            <a:spAutoFit/>
          </a:bodyPr>
          <a:lstStyle/>
          <a:p>
            <a:r>
              <a:rPr lang="sv-SE" b="1" dirty="0">
                <a:solidFill>
                  <a:schemeClr val="bg1"/>
                </a:solidFill>
              </a:rPr>
              <a:t>180219 1937z</a:t>
            </a:r>
          </a:p>
        </p:txBody>
      </p:sp>
      <p:pic>
        <p:nvPicPr>
          <p:cNvPr id="8" name="Bildobjekt 7">
            <a:extLst>
              <a:ext uri="{FF2B5EF4-FFF2-40B4-BE49-F238E27FC236}">
                <a16:creationId xmlns:a16="http://schemas.microsoft.com/office/drawing/2014/main" id="{42623A51-41FC-F942-B466-92D282A1A6B2}"/>
              </a:ext>
            </a:extLst>
          </p:cNvPr>
          <p:cNvPicPr>
            <a:picLocks noChangeAspect="1"/>
          </p:cNvPicPr>
          <p:nvPr/>
        </p:nvPicPr>
        <p:blipFill>
          <a:blip r:embed="rId6"/>
          <a:stretch>
            <a:fillRect/>
          </a:stretch>
        </p:blipFill>
        <p:spPr>
          <a:xfrm>
            <a:off x="606934" y="3328216"/>
            <a:ext cx="2815590" cy="2829325"/>
          </a:xfrm>
          <a:prstGeom prst="rect">
            <a:avLst/>
          </a:prstGeom>
        </p:spPr>
      </p:pic>
      <p:sp>
        <p:nvSpPr>
          <p:cNvPr id="10" name="textruta 9">
            <a:extLst>
              <a:ext uri="{FF2B5EF4-FFF2-40B4-BE49-F238E27FC236}">
                <a16:creationId xmlns:a16="http://schemas.microsoft.com/office/drawing/2014/main" id="{5B5C48C4-226E-2949-8E64-CEE8377E7619}"/>
              </a:ext>
            </a:extLst>
          </p:cNvPr>
          <p:cNvSpPr txBox="1"/>
          <p:nvPr/>
        </p:nvSpPr>
        <p:spPr>
          <a:xfrm>
            <a:off x="606934" y="3351652"/>
            <a:ext cx="1499128" cy="369332"/>
          </a:xfrm>
          <a:prstGeom prst="rect">
            <a:avLst/>
          </a:prstGeom>
          <a:noFill/>
        </p:spPr>
        <p:txBody>
          <a:bodyPr wrap="none" rtlCol="0">
            <a:spAutoFit/>
          </a:bodyPr>
          <a:lstStyle/>
          <a:p>
            <a:r>
              <a:rPr lang="sv-SE" b="1" dirty="0">
                <a:solidFill>
                  <a:schemeClr val="bg1"/>
                </a:solidFill>
              </a:rPr>
              <a:t>180220 0300z</a:t>
            </a:r>
          </a:p>
        </p:txBody>
      </p:sp>
      <p:pic>
        <p:nvPicPr>
          <p:cNvPr id="11" name="Bildobjekt 10">
            <a:extLst>
              <a:ext uri="{FF2B5EF4-FFF2-40B4-BE49-F238E27FC236}">
                <a16:creationId xmlns:a16="http://schemas.microsoft.com/office/drawing/2014/main" id="{3F1921E4-E33F-4F48-B038-4E018BC4FB94}"/>
              </a:ext>
            </a:extLst>
          </p:cNvPr>
          <p:cNvPicPr>
            <a:picLocks noChangeAspect="1"/>
          </p:cNvPicPr>
          <p:nvPr/>
        </p:nvPicPr>
        <p:blipFill>
          <a:blip r:embed="rId7"/>
          <a:stretch>
            <a:fillRect/>
          </a:stretch>
        </p:blipFill>
        <p:spPr>
          <a:xfrm>
            <a:off x="4056380" y="522462"/>
            <a:ext cx="4112260" cy="5132356"/>
          </a:xfrm>
          <a:prstGeom prst="rect">
            <a:avLst/>
          </a:prstGeom>
        </p:spPr>
      </p:pic>
      <p:sp>
        <p:nvSpPr>
          <p:cNvPr id="3" name="Rektangel 2">
            <a:extLst>
              <a:ext uri="{FF2B5EF4-FFF2-40B4-BE49-F238E27FC236}">
                <a16:creationId xmlns:a16="http://schemas.microsoft.com/office/drawing/2014/main" id="{998DB008-B95A-7042-9856-0F3A896C866B}"/>
              </a:ext>
            </a:extLst>
          </p:cNvPr>
          <p:cNvSpPr/>
          <p:nvPr/>
        </p:nvSpPr>
        <p:spPr>
          <a:xfrm>
            <a:off x="4274489" y="294644"/>
            <a:ext cx="3338222" cy="369332"/>
          </a:xfrm>
          <a:prstGeom prst="rect">
            <a:avLst/>
          </a:prstGeom>
        </p:spPr>
        <p:txBody>
          <a:bodyPr wrap="none">
            <a:spAutoFit/>
          </a:bodyPr>
          <a:lstStyle/>
          <a:p>
            <a:r>
              <a:rPr lang="sv-SE" dirty="0"/>
              <a:t>6-hour </a:t>
            </a:r>
            <a:r>
              <a:rPr lang="sv-SE" dirty="0" err="1"/>
              <a:t>forecast</a:t>
            </a:r>
            <a:r>
              <a:rPr lang="sv-SE" dirty="0"/>
              <a:t> 2018021918z +06</a:t>
            </a:r>
          </a:p>
        </p:txBody>
      </p:sp>
      <p:sp>
        <p:nvSpPr>
          <p:cNvPr id="12" name="textruta 11">
            <a:extLst>
              <a:ext uri="{FF2B5EF4-FFF2-40B4-BE49-F238E27FC236}">
                <a16:creationId xmlns:a16="http://schemas.microsoft.com/office/drawing/2014/main" id="{EEBAEF9E-EA8F-AB4E-AF67-FCEA1B2F6721}"/>
              </a:ext>
            </a:extLst>
          </p:cNvPr>
          <p:cNvSpPr txBox="1"/>
          <p:nvPr/>
        </p:nvSpPr>
        <p:spPr>
          <a:xfrm>
            <a:off x="7236168" y="563554"/>
            <a:ext cx="436338" cy="307777"/>
          </a:xfrm>
          <a:prstGeom prst="rect">
            <a:avLst/>
          </a:prstGeom>
          <a:noFill/>
        </p:spPr>
        <p:txBody>
          <a:bodyPr wrap="square" rtlCol="0">
            <a:spAutoFit/>
          </a:bodyPr>
          <a:lstStyle/>
          <a:p>
            <a:r>
              <a:rPr lang="sv-SE" sz="1400" dirty="0"/>
              <a:t>(m)</a:t>
            </a:r>
          </a:p>
        </p:txBody>
      </p:sp>
      <p:sp>
        <p:nvSpPr>
          <p:cNvPr id="6" name="Rektangel 5">
            <a:extLst>
              <a:ext uri="{FF2B5EF4-FFF2-40B4-BE49-F238E27FC236}">
                <a16:creationId xmlns:a16="http://schemas.microsoft.com/office/drawing/2014/main" id="{5AD7CCC2-66C6-5E48-A865-AFF3B38B8478}"/>
              </a:ext>
            </a:extLst>
          </p:cNvPr>
          <p:cNvSpPr/>
          <p:nvPr/>
        </p:nvSpPr>
        <p:spPr>
          <a:xfrm>
            <a:off x="4706112" y="700552"/>
            <a:ext cx="2182368" cy="207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solidFill>
                  <a:schemeClr val="tx1"/>
                </a:solidFill>
              </a:rPr>
              <a:t>CLOUD BASE</a:t>
            </a:r>
          </a:p>
        </p:txBody>
      </p:sp>
    </p:spTree>
    <p:extLst>
      <p:ext uri="{BB962C8B-B14F-4D97-AF65-F5344CB8AC3E}">
        <p14:creationId xmlns:p14="http://schemas.microsoft.com/office/powerpoint/2010/main" val="33436445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9B9B7E0B-FC10-A246-B05B-5A00C06C5D97}"/>
              </a:ext>
            </a:extLst>
          </p:cNvPr>
          <p:cNvPicPr>
            <a:picLocks noChangeAspect="1"/>
          </p:cNvPicPr>
          <p:nvPr/>
        </p:nvPicPr>
        <p:blipFill>
          <a:blip r:embed="rId2"/>
          <a:stretch>
            <a:fillRect/>
          </a:stretch>
        </p:blipFill>
        <p:spPr>
          <a:xfrm>
            <a:off x="7989006" y="5864395"/>
            <a:ext cx="977900" cy="863600"/>
          </a:xfrm>
          <a:prstGeom prst="rect">
            <a:avLst/>
          </a:prstGeom>
        </p:spPr>
      </p:pic>
      <p:pic>
        <p:nvPicPr>
          <p:cNvPr id="4" name="Bildobjekt 3">
            <a:extLst>
              <a:ext uri="{FF2B5EF4-FFF2-40B4-BE49-F238E27FC236}">
                <a16:creationId xmlns:a16="http://schemas.microsoft.com/office/drawing/2014/main" id="{0BECB212-03A7-474D-B70C-B83F61E4E1DE}"/>
              </a:ext>
            </a:extLst>
          </p:cNvPr>
          <p:cNvPicPr>
            <a:picLocks noChangeAspect="1"/>
          </p:cNvPicPr>
          <p:nvPr/>
        </p:nvPicPr>
        <p:blipFill>
          <a:blip r:embed="rId3"/>
          <a:stretch>
            <a:fillRect/>
          </a:stretch>
        </p:blipFill>
        <p:spPr>
          <a:xfrm>
            <a:off x="153811" y="6157541"/>
            <a:ext cx="1948039" cy="570454"/>
          </a:xfrm>
          <a:prstGeom prst="rect">
            <a:avLst/>
          </a:prstGeom>
        </p:spPr>
      </p:pic>
      <p:pic>
        <p:nvPicPr>
          <p:cNvPr id="5" name="Bildobjekt 4">
            <a:extLst>
              <a:ext uri="{FF2B5EF4-FFF2-40B4-BE49-F238E27FC236}">
                <a16:creationId xmlns:a16="http://schemas.microsoft.com/office/drawing/2014/main" id="{B389A9ED-6122-C443-B875-8D493C22CAE1}"/>
              </a:ext>
            </a:extLst>
          </p:cNvPr>
          <p:cNvPicPr>
            <a:picLocks noChangeAspect="1"/>
          </p:cNvPicPr>
          <p:nvPr/>
        </p:nvPicPr>
        <p:blipFill>
          <a:blip r:embed="rId4"/>
          <a:stretch>
            <a:fillRect/>
          </a:stretch>
        </p:blipFill>
        <p:spPr>
          <a:xfrm>
            <a:off x="1287648" y="1319983"/>
            <a:ext cx="6676672" cy="4743360"/>
          </a:xfrm>
          <a:prstGeom prst="rect">
            <a:avLst/>
          </a:prstGeom>
        </p:spPr>
      </p:pic>
      <p:sp>
        <p:nvSpPr>
          <p:cNvPr id="6" name="textruta 5">
            <a:extLst>
              <a:ext uri="{FF2B5EF4-FFF2-40B4-BE49-F238E27FC236}">
                <a16:creationId xmlns:a16="http://schemas.microsoft.com/office/drawing/2014/main" id="{69F1BB0B-0A82-1A45-BEB4-3B63A910E65D}"/>
              </a:ext>
            </a:extLst>
          </p:cNvPr>
          <p:cNvSpPr txBox="1"/>
          <p:nvPr/>
        </p:nvSpPr>
        <p:spPr>
          <a:xfrm>
            <a:off x="2088352" y="558822"/>
            <a:ext cx="4657878" cy="369332"/>
          </a:xfrm>
          <a:prstGeom prst="rect">
            <a:avLst/>
          </a:prstGeom>
          <a:noFill/>
        </p:spPr>
        <p:txBody>
          <a:bodyPr wrap="none" rtlCol="0">
            <a:spAutoFit/>
          </a:bodyPr>
          <a:lstStyle/>
          <a:p>
            <a:r>
              <a:rPr lang="sv-SE" b="1" dirty="0"/>
              <a:t>Cloud </a:t>
            </a:r>
            <a:r>
              <a:rPr lang="sv-SE" b="1" dirty="0" err="1"/>
              <a:t>base</a:t>
            </a:r>
            <a:r>
              <a:rPr lang="sv-SE" b="1" dirty="0"/>
              <a:t> WRF vs Observations for Sodankylä</a:t>
            </a:r>
          </a:p>
        </p:txBody>
      </p:sp>
      <p:sp>
        <p:nvSpPr>
          <p:cNvPr id="7" name="textruta 6">
            <a:extLst>
              <a:ext uri="{FF2B5EF4-FFF2-40B4-BE49-F238E27FC236}">
                <a16:creationId xmlns:a16="http://schemas.microsoft.com/office/drawing/2014/main" id="{1D42E0E5-4FA6-C948-B6CE-975CCD9A271A}"/>
              </a:ext>
            </a:extLst>
          </p:cNvPr>
          <p:cNvSpPr txBox="1"/>
          <p:nvPr/>
        </p:nvSpPr>
        <p:spPr>
          <a:xfrm>
            <a:off x="2101850" y="1131900"/>
            <a:ext cx="4677371" cy="307777"/>
          </a:xfrm>
          <a:prstGeom prst="rect">
            <a:avLst/>
          </a:prstGeom>
          <a:noFill/>
        </p:spPr>
        <p:txBody>
          <a:bodyPr wrap="none" rtlCol="0">
            <a:spAutoFit/>
          </a:bodyPr>
          <a:lstStyle/>
          <a:p>
            <a:r>
              <a:rPr lang="sv-SE" sz="1400" b="1" dirty="0"/>
              <a:t>24 </a:t>
            </a:r>
            <a:r>
              <a:rPr lang="sv-SE" sz="1400" b="1" dirty="0" err="1"/>
              <a:t>hour</a:t>
            </a:r>
            <a:r>
              <a:rPr lang="sv-SE" sz="1400" b="1" dirty="0"/>
              <a:t> </a:t>
            </a:r>
            <a:r>
              <a:rPr lang="sv-SE" sz="1400" b="1" dirty="0" err="1"/>
              <a:t>consecutive</a:t>
            </a:r>
            <a:r>
              <a:rPr lang="sv-SE" sz="1400" b="1" dirty="0"/>
              <a:t> simulations, </a:t>
            </a:r>
            <a:r>
              <a:rPr lang="sv-SE" sz="1400" b="1" dirty="0" err="1"/>
              <a:t>January</a:t>
            </a:r>
            <a:r>
              <a:rPr lang="sv-SE" sz="1400" b="1" dirty="0"/>
              <a:t> and </a:t>
            </a:r>
            <a:r>
              <a:rPr lang="sv-SE" sz="1400" b="1" dirty="0" err="1"/>
              <a:t>February</a:t>
            </a:r>
            <a:r>
              <a:rPr lang="sv-SE" sz="1400" b="1" dirty="0"/>
              <a:t> 2018</a:t>
            </a:r>
          </a:p>
        </p:txBody>
      </p:sp>
    </p:spTree>
    <p:extLst>
      <p:ext uri="{BB962C8B-B14F-4D97-AF65-F5344CB8AC3E}">
        <p14:creationId xmlns:p14="http://schemas.microsoft.com/office/powerpoint/2010/main" val="4268046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9B9B7E0B-FC10-A246-B05B-5A00C06C5D97}"/>
              </a:ext>
            </a:extLst>
          </p:cNvPr>
          <p:cNvPicPr>
            <a:picLocks noChangeAspect="1"/>
          </p:cNvPicPr>
          <p:nvPr/>
        </p:nvPicPr>
        <p:blipFill>
          <a:blip r:embed="rId3"/>
          <a:stretch>
            <a:fillRect/>
          </a:stretch>
        </p:blipFill>
        <p:spPr>
          <a:xfrm>
            <a:off x="7989006" y="5864395"/>
            <a:ext cx="977900" cy="863600"/>
          </a:xfrm>
          <a:prstGeom prst="rect">
            <a:avLst/>
          </a:prstGeom>
        </p:spPr>
      </p:pic>
      <p:pic>
        <p:nvPicPr>
          <p:cNvPr id="4" name="Bildobjekt 3">
            <a:extLst>
              <a:ext uri="{FF2B5EF4-FFF2-40B4-BE49-F238E27FC236}">
                <a16:creationId xmlns:a16="http://schemas.microsoft.com/office/drawing/2014/main" id="{0BECB212-03A7-474D-B70C-B83F61E4E1DE}"/>
              </a:ext>
            </a:extLst>
          </p:cNvPr>
          <p:cNvPicPr>
            <a:picLocks noChangeAspect="1"/>
          </p:cNvPicPr>
          <p:nvPr/>
        </p:nvPicPr>
        <p:blipFill>
          <a:blip r:embed="rId4"/>
          <a:stretch>
            <a:fillRect/>
          </a:stretch>
        </p:blipFill>
        <p:spPr>
          <a:xfrm>
            <a:off x="153811" y="6157541"/>
            <a:ext cx="1948039" cy="570454"/>
          </a:xfrm>
          <a:prstGeom prst="rect">
            <a:avLst/>
          </a:prstGeom>
        </p:spPr>
      </p:pic>
      <p:sp>
        <p:nvSpPr>
          <p:cNvPr id="5" name="textruta 4">
            <a:extLst>
              <a:ext uri="{FF2B5EF4-FFF2-40B4-BE49-F238E27FC236}">
                <a16:creationId xmlns:a16="http://schemas.microsoft.com/office/drawing/2014/main" id="{5D440423-F79F-2947-9AB0-1132CF5907AF}"/>
              </a:ext>
            </a:extLst>
          </p:cNvPr>
          <p:cNvSpPr txBox="1"/>
          <p:nvPr/>
        </p:nvSpPr>
        <p:spPr>
          <a:xfrm>
            <a:off x="3560619" y="1690254"/>
            <a:ext cx="1981199" cy="581891"/>
          </a:xfrm>
          <a:prstGeom prst="rect">
            <a:avLst/>
          </a:prstGeom>
          <a:noFill/>
        </p:spPr>
        <p:txBody>
          <a:bodyPr wrap="square" rtlCol="0">
            <a:spAutoFit/>
          </a:bodyPr>
          <a:lstStyle/>
          <a:p>
            <a:r>
              <a:rPr lang="sv-SE" sz="3200" dirty="0">
                <a:solidFill>
                  <a:schemeClr val="accent1"/>
                </a:solidFill>
              </a:rPr>
              <a:t>OBJECTIVE</a:t>
            </a:r>
          </a:p>
        </p:txBody>
      </p:sp>
      <p:sp>
        <p:nvSpPr>
          <p:cNvPr id="6" name="textruta 5">
            <a:extLst>
              <a:ext uri="{FF2B5EF4-FFF2-40B4-BE49-F238E27FC236}">
                <a16:creationId xmlns:a16="http://schemas.microsoft.com/office/drawing/2014/main" id="{7FDF31BE-520A-AA4D-A3F1-84B9FA3046FF}"/>
              </a:ext>
            </a:extLst>
          </p:cNvPr>
          <p:cNvSpPr txBox="1"/>
          <p:nvPr/>
        </p:nvSpPr>
        <p:spPr>
          <a:xfrm>
            <a:off x="2571615" y="2905375"/>
            <a:ext cx="3843040" cy="461665"/>
          </a:xfrm>
          <a:prstGeom prst="rect">
            <a:avLst/>
          </a:prstGeom>
          <a:noFill/>
        </p:spPr>
        <p:txBody>
          <a:bodyPr wrap="none" rtlCol="0">
            <a:spAutoFit/>
          </a:bodyPr>
          <a:lstStyle/>
          <a:p>
            <a:r>
              <a:rPr lang="sv-SE" sz="2400" dirty="0">
                <a:solidFill>
                  <a:srgbClr val="C00000"/>
                </a:solidFill>
              </a:rPr>
              <a:t>Get rid of </a:t>
            </a:r>
            <a:r>
              <a:rPr lang="sv-SE" sz="2400" dirty="0" err="1">
                <a:solidFill>
                  <a:srgbClr val="C00000"/>
                </a:solidFill>
              </a:rPr>
              <a:t>low</a:t>
            </a:r>
            <a:r>
              <a:rPr lang="sv-SE" sz="2400" dirty="0">
                <a:solidFill>
                  <a:srgbClr val="C00000"/>
                </a:solidFill>
              </a:rPr>
              <a:t> </a:t>
            </a:r>
            <a:r>
              <a:rPr lang="sv-SE" sz="2400" dirty="0" err="1">
                <a:solidFill>
                  <a:srgbClr val="C00000"/>
                </a:solidFill>
              </a:rPr>
              <a:t>artificial</a:t>
            </a:r>
            <a:r>
              <a:rPr lang="sv-SE" sz="2400" dirty="0">
                <a:solidFill>
                  <a:srgbClr val="C00000"/>
                </a:solidFill>
              </a:rPr>
              <a:t> </a:t>
            </a:r>
            <a:r>
              <a:rPr lang="sv-SE" sz="2400" dirty="0" err="1">
                <a:solidFill>
                  <a:srgbClr val="C00000"/>
                </a:solidFill>
              </a:rPr>
              <a:t>clouds</a:t>
            </a:r>
            <a:endParaRPr lang="sv-SE" sz="2400" dirty="0">
              <a:solidFill>
                <a:srgbClr val="C00000"/>
              </a:solidFill>
            </a:endParaRPr>
          </a:p>
        </p:txBody>
      </p:sp>
      <p:sp>
        <p:nvSpPr>
          <p:cNvPr id="7" name="Ellips 6">
            <a:extLst>
              <a:ext uri="{FF2B5EF4-FFF2-40B4-BE49-F238E27FC236}">
                <a16:creationId xmlns:a16="http://schemas.microsoft.com/office/drawing/2014/main" id="{7D720B18-6A1B-4544-A1E0-8B377D3DE845}"/>
              </a:ext>
            </a:extLst>
          </p:cNvPr>
          <p:cNvSpPr/>
          <p:nvPr/>
        </p:nvSpPr>
        <p:spPr>
          <a:xfrm>
            <a:off x="1821872" y="2561245"/>
            <a:ext cx="5458691" cy="1149927"/>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a:extLst>
              <a:ext uri="{FF2B5EF4-FFF2-40B4-BE49-F238E27FC236}">
                <a16:creationId xmlns:a16="http://schemas.microsoft.com/office/drawing/2014/main" id="{FF257715-8406-4045-A559-FF0A336A5B82}"/>
              </a:ext>
            </a:extLst>
          </p:cNvPr>
          <p:cNvPicPr>
            <a:picLocks noChangeAspect="1"/>
          </p:cNvPicPr>
          <p:nvPr/>
        </p:nvPicPr>
        <p:blipFill>
          <a:blip r:embed="rId5"/>
          <a:stretch>
            <a:fillRect/>
          </a:stretch>
        </p:blipFill>
        <p:spPr>
          <a:xfrm>
            <a:off x="7287491" y="1433427"/>
            <a:ext cx="1487566" cy="2037655"/>
          </a:xfrm>
          <a:prstGeom prst="rect">
            <a:avLst/>
          </a:prstGeom>
        </p:spPr>
      </p:pic>
    </p:spTree>
    <p:extLst>
      <p:ext uri="{BB962C8B-B14F-4D97-AF65-F5344CB8AC3E}">
        <p14:creationId xmlns:p14="http://schemas.microsoft.com/office/powerpoint/2010/main" val="1641477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9B9B7E0B-FC10-A246-B05B-5A00C06C5D97}"/>
              </a:ext>
            </a:extLst>
          </p:cNvPr>
          <p:cNvPicPr>
            <a:picLocks noChangeAspect="1"/>
          </p:cNvPicPr>
          <p:nvPr/>
        </p:nvPicPr>
        <p:blipFill>
          <a:blip r:embed="rId3"/>
          <a:stretch>
            <a:fillRect/>
          </a:stretch>
        </p:blipFill>
        <p:spPr>
          <a:xfrm>
            <a:off x="7989006" y="5864395"/>
            <a:ext cx="977900" cy="863600"/>
          </a:xfrm>
          <a:prstGeom prst="rect">
            <a:avLst/>
          </a:prstGeom>
        </p:spPr>
      </p:pic>
      <p:pic>
        <p:nvPicPr>
          <p:cNvPr id="4" name="Bildobjekt 3">
            <a:extLst>
              <a:ext uri="{FF2B5EF4-FFF2-40B4-BE49-F238E27FC236}">
                <a16:creationId xmlns:a16="http://schemas.microsoft.com/office/drawing/2014/main" id="{0BECB212-03A7-474D-B70C-B83F61E4E1DE}"/>
              </a:ext>
            </a:extLst>
          </p:cNvPr>
          <p:cNvPicPr>
            <a:picLocks noChangeAspect="1"/>
          </p:cNvPicPr>
          <p:nvPr/>
        </p:nvPicPr>
        <p:blipFill>
          <a:blip r:embed="rId4"/>
          <a:stretch>
            <a:fillRect/>
          </a:stretch>
        </p:blipFill>
        <p:spPr>
          <a:xfrm>
            <a:off x="153811" y="6157541"/>
            <a:ext cx="1948039" cy="570454"/>
          </a:xfrm>
          <a:prstGeom prst="rect">
            <a:avLst/>
          </a:prstGeom>
        </p:spPr>
      </p:pic>
      <p:pic>
        <p:nvPicPr>
          <p:cNvPr id="5" name="Bildobjekt 4">
            <a:extLst>
              <a:ext uri="{FF2B5EF4-FFF2-40B4-BE49-F238E27FC236}">
                <a16:creationId xmlns:a16="http://schemas.microsoft.com/office/drawing/2014/main" id="{D1DEC7AA-DA06-4848-8D09-7031BD408109}"/>
              </a:ext>
            </a:extLst>
          </p:cNvPr>
          <p:cNvPicPr>
            <a:picLocks noChangeAspect="1"/>
          </p:cNvPicPr>
          <p:nvPr/>
        </p:nvPicPr>
        <p:blipFill>
          <a:blip r:embed="rId5"/>
          <a:stretch>
            <a:fillRect/>
          </a:stretch>
        </p:blipFill>
        <p:spPr>
          <a:xfrm>
            <a:off x="2494119" y="2451280"/>
            <a:ext cx="2327336" cy="1660918"/>
          </a:xfrm>
          <a:prstGeom prst="rect">
            <a:avLst/>
          </a:prstGeom>
        </p:spPr>
      </p:pic>
      <p:pic>
        <p:nvPicPr>
          <p:cNvPr id="7" name="Bildobjekt 6">
            <a:extLst>
              <a:ext uri="{FF2B5EF4-FFF2-40B4-BE49-F238E27FC236}">
                <a16:creationId xmlns:a16="http://schemas.microsoft.com/office/drawing/2014/main" id="{746EADD2-03EC-8642-B6A4-C68132FDF1B1}"/>
              </a:ext>
            </a:extLst>
          </p:cNvPr>
          <p:cNvPicPr>
            <a:picLocks noChangeAspect="1"/>
          </p:cNvPicPr>
          <p:nvPr/>
        </p:nvPicPr>
        <p:blipFill>
          <a:blip r:embed="rId6"/>
          <a:stretch>
            <a:fillRect/>
          </a:stretch>
        </p:blipFill>
        <p:spPr>
          <a:xfrm>
            <a:off x="1135831" y="2120716"/>
            <a:ext cx="1156855" cy="2345845"/>
          </a:xfrm>
          <a:prstGeom prst="rect">
            <a:avLst/>
          </a:prstGeom>
        </p:spPr>
      </p:pic>
      <p:cxnSp>
        <p:nvCxnSpPr>
          <p:cNvPr id="10" name="Rak 9">
            <a:extLst>
              <a:ext uri="{FF2B5EF4-FFF2-40B4-BE49-F238E27FC236}">
                <a16:creationId xmlns:a16="http://schemas.microsoft.com/office/drawing/2014/main" id="{A9F3846C-DC4E-E949-BC56-D6B7722D8891}"/>
              </a:ext>
            </a:extLst>
          </p:cNvPr>
          <p:cNvCxnSpPr>
            <a:cxnSpLocks/>
          </p:cNvCxnSpPr>
          <p:nvPr/>
        </p:nvCxnSpPr>
        <p:spPr>
          <a:xfrm>
            <a:off x="1274618" y="4308764"/>
            <a:ext cx="3424603"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1" name="textruta 10">
            <a:extLst>
              <a:ext uri="{FF2B5EF4-FFF2-40B4-BE49-F238E27FC236}">
                <a16:creationId xmlns:a16="http://schemas.microsoft.com/office/drawing/2014/main" id="{B4BB5CE4-168B-1246-BA2A-C4C306C5E4EC}"/>
              </a:ext>
            </a:extLst>
          </p:cNvPr>
          <p:cNvSpPr txBox="1"/>
          <p:nvPr/>
        </p:nvSpPr>
        <p:spPr>
          <a:xfrm>
            <a:off x="1996229" y="4401517"/>
            <a:ext cx="2123915" cy="523220"/>
          </a:xfrm>
          <a:prstGeom prst="rect">
            <a:avLst/>
          </a:prstGeom>
          <a:noFill/>
        </p:spPr>
        <p:txBody>
          <a:bodyPr wrap="none" rtlCol="0">
            <a:spAutoFit/>
          </a:bodyPr>
          <a:lstStyle/>
          <a:p>
            <a:r>
              <a:rPr lang="sv-SE" sz="2800" dirty="0" err="1">
                <a:solidFill>
                  <a:schemeClr val="accent1"/>
                </a:solidFill>
              </a:rPr>
              <a:t>Snow</a:t>
            </a:r>
            <a:r>
              <a:rPr lang="sv-SE" sz="2800" dirty="0">
                <a:solidFill>
                  <a:schemeClr val="accent1"/>
                </a:solidFill>
              </a:rPr>
              <a:t> </a:t>
            </a:r>
            <a:r>
              <a:rPr lang="sv-SE" sz="2800" dirty="0" err="1">
                <a:solidFill>
                  <a:schemeClr val="accent1"/>
                </a:solidFill>
              </a:rPr>
              <a:t>surface</a:t>
            </a:r>
            <a:endParaRPr lang="sv-SE" sz="2800" dirty="0">
              <a:solidFill>
                <a:schemeClr val="accent1"/>
              </a:solidFill>
            </a:endParaRPr>
          </a:p>
        </p:txBody>
      </p:sp>
      <p:sp>
        <p:nvSpPr>
          <p:cNvPr id="12" name="textruta 11">
            <a:extLst>
              <a:ext uri="{FF2B5EF4-FFF2-40B4-BE49-F238E27FC236}">
                <a16:creationId xmlns:a16="http://schemas.microsoft.com/office/drawing/2014/main" id="{52890ECB-6F6B-2744-9855-5DD3FE41CE22}"/>
              </a:ext>
            </a:extLst>
          </p:cNvPr>
          <p:cNvSpPr txBox="1"/>
          <p:nvPr/>
        </p:nvSpPr>
        <p:spPr>
          <a:xfrm>
            <a:off x="3387735" y="817419"/>
            <a:ext cx="2770310" cy="584775"/>
          </a:xfrm>
          <a:prstGeom prst="rect">
            <a:avLst/>
          </a:prstGeom>
          <a:noFill/>
        </p:spPr>
        <p:txBody>
          <a:bodyPr wrap="none" rtlCol="0">
            <a:spAutoFit/>
          </a:bodyPr>
          <a:lstStyle/>
          <a:p>
            <a:r>
              <a:rPr lang="sv-SE" sz="3200" dirty="0">
                <a:solidFill>
                  <a:schemeClr val="accent1"/>
                </a:solidFill>
              </a:rPr>
              <a:t>-25</a:t>
            </a:r>
            <a:r>
              <a:rPr lang="sv-SE" sz="3200" baseline="30000" dirty="0">
                <a:solidFill>
                  <a:schemeClr val="accent1"/>
                </a:solidFill>
              </a:rPr>
              <a:t>o</a:t>
            </a:r>
            <a:r>
              <a:rPr lang="sv-SE" sz="3200" dirty="0">
                <a:solidFill>
                  <a:schemeClr val="accent1"/>
                </a:solidFill>
              </a:rPr>
              <a:t>C &lt; T &lt; -5</a:t>
            </a:r>
            <a:r>
              <a:rPr lang="sv-SE" sz="3200" baseline="30000" dirty="0">
                <a:solidFill>
                  <a:schemeClr val="accent1"/>
                </a:solidFill>
              </a:rPr>
              <a:t>o</a:t>
            </a:r>
            <a:r>
              <a:rPr lang="sv-SE" sz="3200" dirty="0">
                <a:solidFill>
                  <a:schemeClr val="accent1"/>
                </a:solidFill>
              </a:rPr>
              <a:t>C</a:t>
            </a:r>
          </a:p>
        </p:txBody>
      </p:sp>
      <p:pic>
        <p:nvPicPr>
          <p:cNvPr id="8" name="Bildobjekt 7">
            <a:extLst>
              <a:ext uri="{FF2B5EF4-FFF2-40B4-BE49-F238E27FC236}">
                <a16:creationId xmlns:a16="http://schemas.microsoft.com/office/drawing/2014/main" id="{5818C3A1-64E5-7E49-B810-3B46AAD9C900}"/>
              </a:ext>
            </a:extLst>
          </p:cNvPr>
          <p:cNvPicPr>
            <a:picLocks noChangeAspect="1"/>
          </p:cNvPicPr>
          <p:nvPr/>
        </p:nvPicPr>
        <p:blipFill>
          <a:blip r:embed="rId7"/>
          <a:stretch>
            <a:fillRect/>
          </a:stretch>
        </p:blipFill>
        <p:spPr>
          <a:xfrm>
            <a:off x="5947604" y="2734720"/>
            <a:ext cx="1960653" cy="1850504"/>
          </a:xfrm>
          <a:prstGeom prst="rect">
            <a:avLst/>
          </a:prstGeom>
        </p:spPr>
      </p:pic>
      <p:sp>
        <p:nvSpPr>
          <p:cNvPr id="9" name="Rektangel 8">
            <a:extLst>
              <a:ext uri="{FF2B5EF4-FFF2-40B4-BE49-F238E27FC236}">
                <a16:creationId xmlns:a16="http://schemas.microsoft.com/office/drawing/2014/main" id="{F5A17CED-7AE0-D641-B2ED-E1D441456BBF}"/>
              </a:ext>
            </a:extLst>
          </p:cNvPr>
          <p:cNvSpPr/>
          <p:nvPr/>
        </p:nvSpPr>
        <p:spPr>
          <a:xfrm>
            <a:off x="932792" y="2120716"/>
            <a:ext cx="203039" cy="2588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4" name="Rektangel 13">
            <a:extLst>
              <a:ext uri="{FF2B5EF4-FFF2-40B4-BE49-F238E27FC236}">
                <a16:creationId xmlns:a16="http://schemas.microsoft.com/office/drawing/2014/main" id="{00F2792E-BD00-0A4B-878A-34C11D01AA8F}"/>
              </a:ext>
            </a:extLst>
          </p:cNvPr>
          <p:cNvSpPr/>
          <p:nvPr/>
        </p:nvSpPr>
        <p:spPr>
          <a:xfrm>
            <a:off x="932792" y="3938274"/>
            <a:ext cx="203039" cy="2588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8" name="textruta 17">
            <a:extLst>
              <a:ext uri="{FF2B5EF4-FFF2-40B4-BE49-F238E27FC236}">
                <a16:creationId xmlns:a16="http://schemas.microsoft.com/office/drawing/2014/main" id="{E48C9F6F-5842-E44C-B882-E09379488458}"/>
              </a:ext>
            </a:extLst>
          </p:cNvPr>
          <p:cNvSpPr txBox="1"/>
          <p:nvPr/>
        </p:nvSpPr>
        <p:spPr>
          <a:xfrm>
            <a:off x="5701085" y="2120716"/>
            <a:ext cx="3198376" cy="646331"/>
          </a:xfrm>
          <a:prstGeom prst="rect">
            <a:avLst/>
          </a:prstGeom>
          <a:noFill/>
        </p:spPr>
        <p:txBody>
          <a:bodyPr wrap="none" rtlCol="0">
            <a:spAutoFit/>
          </a:bodyPr>
          <a:lstStyle/>
          <a:p>
            <a:r>
              <a:rPr lang="sv-SE" dirty="0"/>
              <a:t>Saturation </a:t>
            </a:r>
            <a:r>
              <a:rPr lang="sv-SE" dirty="0" err="1"/>
              <a:t>water</a:t>
            </a:r>
            <a:r>
              <a:rPr lang="sv-SE" dirty="0"/>
              <a:t> </a:t>
            </a:r>
            <a:r>
              <a:rPr lang="sv-SE" dirty="0" err="1"/>
              <a:t>vapor</a:t>
            </a:r>
            <a:r>
              <a:rPr lang="sv-SE" dirty="0"/>
              <a:t> </a:t>
            </a:r>
            <a:r>
              <a:rPr lang="sv-SE" dirty="0" err="1"/>
              <a:t>pressure</a:t>
            </a:r>
            <a:endParaRPr lang="sv-SE" dirty="0"/>
          </a:p>
          <a:p>
            <a:r>
              <a:rPr lang="sv-SE" dirty="0"/>
              <a:t>          over </a:t>
            </a:r>
            <a:r>
              <a:rPr lang="sv-SE" dirty="0" err="1">
                <a:solidFill>
                  <a:schemeClr val="accent6"/>
                </a:solidFill>
              </a:rPr>
              <a:t>water</a:t>
            </a:r>
            <a:r>
              <a:rPr lang="sv-SE" dirty="0"/>
              <a:t> vs </a:t>
            </a:r>
            <a:r>
              <a:rPr lang="sv-SE" dirty="0" err="1">
                <a:solidFill>
                  <a:schemeClr val="accent1"/>
                </a:solidFill>
              </a:rPr>
              <a:t>ice</a:t>
            </a:r>
            <a:endParaRPr lang="sv-SE" dirty="0">
              <a:solidFill>
                <a:schemeClr val="accent1"/>
              </a:solidFill>
            </a:endParaRPr>
          </a:p>
        </p:txBody>
      </p:sp>
    </p:spTree>
    <p:extLst>
      <p:ext uri="{BB962C8B-B14F-4D97-AF65-F5344CB8AC3E}">
        <p14:creationId xmlns:p14="http://schemas.microsoft.com/office/powerpoint/2010/main" val="203086579"/>
      </p:ext>
    </p:extLst>
  </p:cSld>
  <p:clrMapOvr>
    <a:masterClrMapping/>
  </p:clrMapOvr>
</p:sld>
</file>

<file path=ppt/theme/theme1.xml><?xml version="1.0" encoding="utf-8"?>
<a:theme xmlns:a="http://schemas.openxmlformats.org/drawingml/2006/main" name="Office-tema">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rtin_lic_template" id="{F543D8F6-A86C-D84D-83CD-E2EA1675D1CC}" vid="{667B910E-D0EA-E54B-AE6E-4D14CB1C0356}"/>
    </a:ext>
  </a:extLst>
</a:theme>
</file>

<file path=ppt/theme/theme2.xml><?xml version="1.0" encoding="utf-8"?>
<a:theme xmlns:a="http://schemas.openxmlformats.org/drawingml/2006/main" name="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rtin_lic_template" id="{F543D8F6-A86C-D84D-83CD-E2EA1675D1CC}" vid="{CD3C14B3-0DA5-6B45-844E-140FAF9C96D0}"/>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20144</TotalTime>
  <Words>1492</Words>
  <Application>Microsoft Macintosh PowerPoint</Application>
  <PresentationFormat>Bildspel på skärmen (4:3)</PresentationFormat>
  <Paragraphs>413</Paragraphs>
  <Slides>51</Slides>
  <Notes>42</Notes>
  <HiddenSlides>1</HiddenSlides>
  <MMClips>0</MMClips>
  <ScaleCrop>false</ScaleCrop>
  <HeadingPairs>
    <vt:vector size="8" baseType="variant">
      <vt:variant>
        <vt:lpstr>Använt teckensnitt</vt:lpstr>
      </vt:variant>
      <vt:variant>
        <vt:i4>4</vt:i4>
      </vt:variant>
      <vt:variant>
        <vt:lpstr>Tema</vt:lpstr>
      </vt:variant>
      <vt:variant>
        <vt:i4>2</vt:i4>
      </vt:variant>
      <vt:variant>
        <vt:lpstr>Serverprogram för OLE-inbäddning</vt:lpstr>
      </vt:variant>
      <vt:variant>
        <vt:i4>1</vt:i4>
      </vt:variant>
      <vt:variant>
        <vt:lpstr>Bildrubriker</vt:lpstr>
      </vt:variant>
      <vt:variant>
        <vt:i4>51</vt:i4>
      </vt:variant>
    </vt:vector>
  </HeadingPairs>
  <TitlesOfParts>
    <vt:vector size="58" baseType="lpstr">
      <vt:lpstr>Arial</vt:lpstr>
      <vt:lpstr>Calibri</vt:lpstr>
      <vt:lpstr>Calibri Light</vt:lpstr>
      <vt:lpstr>Wingdings</vt:lpstr>
      <vt:lpstr>Office-tema</vt:lpstr>
      <vt:lpstr>Anpassad formgivning</vt:lpstr>
      <vt:lpstr>Equation.DSMT4</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Microsoft Office-användare</dc:creator>
  <cp:lastModifiedBy>Microsoft Office-användare</cp:lastModifiedBy>
  <cp:revision>252</cp:revision>
  <dcterms:created xsi:type="dcterms:W3CDTF">2020-02-20T14:56:44Z</dcterms:created>
  <dcterms:modified xsi:type="dcterms:W3CDTF">2022-04-27T07:18:49Z</dcterms:modified>
</cp:coreProperties>
</file>