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74" r:id="rId3"/>
    <p:sldId id="264" r:id="rId4"/>
    <p:sldId id="258" r:id="rId5"/>
    <p:sldId id="278" r:id="rId6"/>
    <p:sldId id="312" r:id="rId7"/>
    <p:sldId id="257" r:id="rId8"/>
    <p:sldId id="259" r:id="rId9"/>
    <p:sldId id="260" r:id="rId10"/>
    <p:sldId id="261" r:id="rId11"/>
    <p:sldId id="279" r:id="rId12"/>
    <p:sldId id="280" r:id="rId13"/>
    <p:sldId id="262" r:id="rId14"/>
    <p:sldId id="263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46" autoAdjust="0"/>
    <p:restoredTop sz="71462" autoAdjust="0"/>
  </p:normalViewPr>
  <p:slideViewPr>
    <p:cSldViewPr snapToGrid="0">
      <p:cViewPr varScale="1">
        <p:scale>
          <a:sx n="53" d="100"/>
          <a:sy n="53" d="100"/>
        </p:scale>
        <p:origin x="98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AF62D-F4AE-4112-A5D8-A5A57A07C38C}" type="datetimeFigureOut">
              <a:rPr lang="sv-SE" smtClean="0"/>
              <a:t>2025-10-29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96258-61BE-4C9B-86D5-310532D8EBB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96878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96258-61BE-4C9B-86D5-310532D8EBB1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8936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96258-61BE-4C9B-86D5-310532D8EBB1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439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C789E91-B0FD-4006-B54A-86D0A8D9316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0135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96258-61BE-4C9B-86D5-310532D8EBB1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8681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296258-61BE-4C9B-86D5-310532D8EBB1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6140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90428B3-CC2B-483A-AC28-2F137CF37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17FD3D6-313C-44BD-95BE-502DBA630E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8B3F0CD-4B1B-4D80-BA9C-795C5884C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4492-A9C1-46EF-9E49-04EA0CA7FA15}" type="datetimeFigureOut">
              <a:rPr lang="sv-SE" smtClean="0"/>
              <a:t>2025-10-29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D92E93-D14E-425A-B645-186DB1820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09DD98-F723-4901-902E-8E2D9260E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B28D-1C32-4DF0-BE11-1B84BB0ECA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275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BEE8C19-3F03-456B-BB86-564A72D1FF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887F762D-8300-405A-9189-E825A8EC1C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CC11A33-3336-4BA1-9A0B-E265A2673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4492-A9C1-46EF-9E49-04EA0CA7FA15}" type="datetimeFigureOut">
              <a:rPr lang="sv-SE" smtClean="0"/>
              <a:t>2025-10-29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7731EA76-E7CD-4980-ADEE-AF2705AA1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C599E50-8D5C-4493-BC6C-8A0F72626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B28D-1C32-4DF0-BE11-1B84BB0ECA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16402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170F9DD2-0FAA-47F3-B302-EDE0CF462D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15FE360-C250-4A3A-8321-381FD4A1FE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B690626-B44B-40E7-80A7-E0102499C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4492-A9C1-46EF-9E49-04EA0CA7FA15}" type="datetimeFigureOut">
              <a:rPr lang="sv-SE" smtClean="0"/>
              <a:t>2025-10-29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699CC59-C20D-41CC-8741-BF2BD79E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4D62197-33FF-42AD-8E78-1BE976B9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B28D-1C32-4DF0-BE11-1B84BB0ECA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549543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våradig rubrik och innehål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descr="Tvåradersrubrik"/>
          <p:cNvSpPr>
            <a:spLocks noGrp="1"/>
          </p:cNvSpPr>
          <p:nvPr>
            <p:ph type="title" hasCustomPrompt="1"/>
          </p:nvPr>
        </p:nvSpPr>
        <p:spPr>
          <a:xfrm>
            <a:off x="917296" y="1208507"/>
            <a:ext cx="10362421" cy="1147200"/>
          </a:xfrm>
        </p:spPr>
        <p:txBody>
          <a:bodyPr lIns="0" rIns="0" numCol="1" anchor="t">
            <a:noAutofit/>
          </a:bodyPr>
          <a:lstStyle>
            <a:lvl1pPr>
              <a:defRPr lang="sv-SE" sz="3733" kern="1200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sv-SE" sz="3733" dirty="0">
                <a:latin typeface="Arial Black" panose="020B0A04020102020204" pitchFamily="34" charset="0"/>
              </a:rPr>
              <a:t>Klicka för att lägga till </a:t>
            </a:r>
            <a:br>
              <a:rPr lang="sv-SE" sz="3733" dirty="0">
                <a:latin typeface="Arial Black" panose="020B0A04020102020204" pitchFamily="34" charset="0"/>
              </a:rPr>
            </a:br>
            <a:r>
              <a:rPr lang="sv-SE" sz="3733" dirty="0">
                <a:latin typeface="Arial Black" panose="020B0A04020102020204" pitchFamily="34" charset="0"/>
              </a:rPr>
              <a:t>tvåradig rubrik</a:t>
            </a:r>
            <a:endParaRPr lang="sv-SE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17297" y="2438400"/>
            <a:ext cx="10362420" cy="4218093"/>
          </a:xfrm>
        </p:spPr>
        <p:txBody>
          <a:bodyPr lIns="0" rIns="0">
            <a:noAutofit/>
          </a:bodyPr>
          <a:lstStyle>
            <a:lvl1pPr>
              <a:defRPr/>
            </a:lvl1pPr>
          </a:lstStyle>
          <a:p>
            <a:pPr lvl="0"/>
            <a:r>
              <a:rPr lang="en-US" dirty="0" err="1"/>
              <a:t>Skriv</a:t>
            </a:r>
            <a:r>
              <a:rPr lang="en-US" dirty="0"/>
              <a:t> text </a:t>
            </a:r>
            <a:r>
              <a:rPr lang="en-US" dirty="0" err="1"/>
              <a:t>här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582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81">
          <p15:clr>
            <a:srgbClr val="A4A3A4"/>
          </p15:clr>
        </p15:guide>
        <p15:guide id="4" orient="horz" pos="1302">
          <p15:clr>
            <a:srgbClr val="A4A3A4"/>
          </p15:clr>
        </p15:guide>
        <p15:guide id="5" pos="431">
          <p15:clr>
            <a:srgbClr val="A4A3A4"/>
          </p15:clr>
        </p15:guide>
        <p15:guide id="6" pos="5329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AAF196-383B-41C0-9A69-DF7B8000E0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E2DCD6-1186-43DE-B241-B80DF79FA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AED0D4C-48CF-488E-A25B-D4190F77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4492-A9C1-46EF-9E49-04EA0CA7FA15}" type="datetimeFigureOut">
              <a:rPr lang="sv-SE" smtClean="0"/>
              <a:t>2025-10-29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D4CB41-C1B6-45E1-B6C3-B6875295DD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9FAAB59-0B3A-46D2-BB4B-EAD3DC3EA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B28D-1C32-4DF0-BE11-1B84BB0ECA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5442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60086A2-33BE-4289-BB71-CD5C5CCCD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223683A-D879-4B68-B5E7-DBB01E04F2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7B73CF9-6B6A-4038-9553-C656ED73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4492-A9C1-46EF-9E49-04EA0CA7FA15}" type="datetimeFigureOut">
              <a:rPr lang="sv-SE" smtClean="0"/>
              <a:t>2025-10-29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986D81E-2180-443C-A1DB-E670CD1C1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DD3ED69-84A8-4DFE-88CC-9A6DCAC96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B28D-1C32-4DF0-BE11-1B84BB0ECA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022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D462A80-05C0-4C31-AEB1-EF70AEF40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8F98330-CF71-4233-B093-8A0B45CE97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E587ABD-4B84-4B93-BE6F-F0067203B3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C72C3E78-4A29-4B9A-A15E-D98FFCC73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4492-A9C1-46EF-9E49-04EA0CA7FA15}" type="datetimeFigureOut">
              <a:rPr lang="sv-SE" smtClean="0"/>
              <a:t>2025-10-29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5AF68FF-B03D-4847-83E8-EB3FBA48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5539A22-2A5E-4CD1-8ECB-80FBBBCFD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B28D-1C32-4DF0-BE11-1B84BB0ECA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0902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74B8E6D-0D47-4E9C-9930-3E4816EAA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0B5E7CF-D34D-46B6-9AC1-69F6A8C5B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725647-494A-4278-B739-FFA67B24E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2540C0B4-ADB0-40EE-AB2E-4971BA0340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F556A67-7071-40F1-BA16-E66D91D52D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1615744F-A27F-43ED-ACC4-65E0034D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4492-A9C1-46EF-9E49-04EA0CA7FA15}" type="datetimeFigureOut">
              <a:rPr lang="sv-SE" smtClean="0"/>
              <a:t>2025-10-29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45FB63A-69D7-4892-B91B-E88A0A99E0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65FA1315-36B4-46B8-A727-079DFD1BD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B28D-1C32-4DF0-BE11-1B84BB0ECA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5871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A072CA-7DC9-49DB-9DEA-E4A008F5A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0A21C632-2FF0-45B3-B9A3-98C05E21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4492-A9C1-46EF-9E49-04EA0CA7FA15}" type="datetimeFigureOut">
              <a:rPr lang="sv-SE" smtClean="0"/>
              <a:t>2025-10-29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7F11D4-DA47-464C-B905-8A3505C2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9F89E7C4-4129-4885-B665-6C57A1FF6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B28D-1C32-4DF0-BE11-1B84BB0ECA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648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57D8068-E95B-47BD-9932-23FFEC2D9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4492-A9C1-46EF-9E49-04EA0CA7FA15}" type="datetimeFigureOut">
              <a:rPr lang="sv-SE" smtClean="0"/>
              <a:t>2025-10-29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907496B-AB44-4EE2-A77D-FF623CB85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1CA3726-9C33-4E8F-9113-1E9A7AE7D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B28D-1C32-4DF0-BE11-1B84BB0ECA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4750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A321C6F-517B-4EA5-BD0C-500E909E4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D419279-8D40-4F6C-8D3D-343228CD6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CAFE25C-6C5C-4EB8-A3D6-C5A48898A6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0C4C5CB-D7AC-4BE6-89B2-38B9DCF9DF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4492-A9C1-46EF-9E49-04EA0CA7FA15}" type="datetimeFigureOut">
              <a:rPr lang="sv-SE" smtClean="0"/>
              <a:t>2025-10-29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E5E202C-251E-4CF3-A080-795C82F76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88CFDC04-9B29-4E84-8A7D-4E2FD35CE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B28D-1C32-4DF0-BE11-1B84BB0ECA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710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10E770E-90A5-457B-B23D-B4439884A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894458D-CA3B-4D79-843A-5C3E4DCEF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CEA3E72-E026-43A6-AA34-09229FC6A9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4BBC92F-BDFC-4452-BCE5-B7CA52B6A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34492-A9C1-46EF-9E49-04EA0CA7FA15}" type="datetimeFigureOut">
              <a:rPr lang="sv-SE" smtClean="0"/>
              <a:t>2025-10-29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6A6B3CC-A049-46BF-A8F9-A90FB22A9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0932121-F60C-41B6-9314-F06AF6C86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CB28D-1C32-4DF0-BE11-1B84BB0ECA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7892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BAE6B453-32BF-47B6-8D32-D4A7BE4C15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54A86BC-B5EC-4D52-8B32-1BAEFF5E22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465FD32-ED30-486A-89BF-1A800F4038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34492-A9C1-46EF-9E49-04EA0CA7FA15}" type="datetimeFigureOut">
              <a:rPr lang="sv-SE" smtClean="0"/>
              <a:t>2025-10-29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863964-11CB-449C-8CFC-8EDD3CE74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3051C20-7B6D-4FCE-AA46-45681E1A17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CB28D-1C32-4DF0-BE11-1B84BB0ECAF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768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mhi.se/tema/nationellt-kunskapscentrum-for-klimatanpassning/temakvall-om-klimatanpassning-for-politiker-i-kommuner-1.190151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259AB8A-BCC6-44B7-ABE9-D46F06755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Presentation </a:t>
            </a:r>
            <a:br>
              <a:rPr lang="sv-SE" dirty="0"/>
            </a:br>
            <a:r>
              <a:rPr lang="sv-SE" dirty="0"/>
              <a:t>Skapa Framtidsbilder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3281F5D-4F4D-43FD-8043-221147CC9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5490"/>
            <a:ext cx="9144000" cy="584951"/>
          </a:xfrm>
        </p:spPr>
        <p:txBody>
          <a:bodyPr/>
          <a:lstStyle/>
          <a:p>
            <a:r>
              <a:rPr lang="sv-SE" dirty="0"/>
              <a:t>Anpassas och kompletteras med eget material och upplägg</a:t>
            </a:r>
          </a:p>
        </p:txBody>
      </p:sp>
    </p:spTree>
    <p:extLst>
      <p:ext uri="{BB962C8B-B14F-4D97-AF65-F5344CB8AC3E}">
        <p14:creationId xmlns:p14="http://schemas.microsoft.com/office/powerpoint/2010/main" val="1471092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62155A2-30E5-4F8A-8AA1-9FDECA0353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menas med transformation?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179952D-CEEE-463C-BC22-1B243CF356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7546"/>
            <a:ext cx="10515600" cy="4351338"/>
          </a:xfrm>
        </p:spPr>
        <p:txBody>
          <a:bodyPr>
            <a:normAutofit fontScale="62500" lnSpcReduction="20000"/>
          </a:bodyPr>
          <a:lstStyle/>
          <a:p>
            <a:r>
              <a:rPr lang="sv-SE" sz="3900" dirty="0"/>
              <a:t>IPCC definierar transformation som:</a:t>
            </a:r>
            <a:br>
              <a:rPr lang="sv-SE" sz="3900" dirty="0"/>
            </a:br>
            <a:r>
              <a:rPr lang="sv-SE" sz="3900" dirty="0"/>
              <a:t>”en förändring av grundläggande egenskaper hos ett system – inklusive dess mål och värderingar.”</a:t>
            </a:r>
          </a:p>
          <a:p>
            <a:r>
              <a:rPr lang="sv-SE" sz="3900" dirty="0"/>
              <a:t>Förändring på tre nivåer:</a:t>
            </a:r>
          </a:p>
          <a:p>
            <a:pPr lvl="1">
              <a:buFont typeface="+mj-lt"/>
              <a:buAutoNum type="arabicPeriod"/>
            </a:pPr>
            <a:r>
              <a:rPr lang="sv-SE" sz="3900" dirty="0"/>
              <a:t> På individnivå – i våra val, värderingar och drivkrafter.</a:t>
            </a:r>
          </a:p>
          <a:p>
            <a:pPr lvl="1">
              <a:buFont typeface="+mj-lt"/>
              <a:buAutoNum type="arabicPeriod"/>
            </a:pPr>
            <a:r>
              <a:rPr lang="sv-SE" sz="3900" dirty="0"/>
              <a:t> På systemnivå – i teknik, lagstiftning, infrastruktur och leveranskedjor.</a:t>
            </a:r>
          </a:p>
          <a:p>
            <a:pPr lvl="1">
              <a:buFont typeface="+mj-lt"/>
              <a:buAutoNum type="arabicPeriod"/>
            </a:pPr>
            <a:r>
              <a:rPr lang="sv-SE" sz="3900" dirty="0"/>
              <a:t> På samhällsnivå – i kultur, normer, styrning och institutioner.</a:t>
            </a:r>
          </a:p>
          <a:p>
            <a:r>
              <a:rPr lang="sv-SE" sz="3900" dirty="0"/>
              <a:t>Krävs meningsfull delaktighet från olika aktörer – med olika perspektiv, erfarenheter och kunskap.</a:t>
            </a:r>
          </a:p>
          <a:p>
            <a:r>
              <a:rPr lang="sv-SE" sz="3900" dirty="0"/>
              <a:t>Motsatsen till transformation är inkrementell anpassning – när man förbättrar det befintliga systemet utan att ifrågasätta dess grundläggande struktur eller mål.</a:t>
            </a:r>
            <a:br>
              <a:rPr lang="sv-SE" sz="3900" dirty="0"/>
            </a:br>
            <a:endParaRPr lang="sv-SE" sz="39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461529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94ED8C-B992-15B0-7938-EB6A92DC7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Exempel transformativa åtgärder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9D944B2-534B-183F-8D72-4E15A482FF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sv-SE" b="1" dirty="0"/>
              <a:t> Planerad reträtt </a:t>
            </a:r>
          </a:p>
          <a:p>
            <a:pPr lvl="1"/>
            <a:r>
              <a:rPr lang="sv-SE" dirty="0"/>
              <a:t>att man flyttar människor, byggnader, infrastruktur eller verksamheter från områden med hög risk till områden med lägre risk.</a:t>
            </a:r>
          </a:p>
          <a:p>
            <a:pPr lvl="1"/>
            <a:r>
              <a:rPr lang="sv-SE" dirty="0"/>
              <a:t>stopp för ny exploatering eller återuppbyggnad (successiv utfasning)</a:t>
            </a:r>
          </a:p>
          <a:p>
            <a:pPr>
              <a:buFont typeface="+mj-lt"/>
              <a:buAutoNum type="arabicPeriod"/>
            </a:pPr>
            <a:r>
              <a:rPr lang="sv-SE" b="1" dirty="0"/>
              <a:t> Svampstäder </a:t>
            </a:r>
            <a:endParaRPr lang="sv-SE" dirty="0"/>
          </a:p>
          <a:p>
            <a:pPr lvl="1"/>
            <a:r>
              <a:rPr lang="sv-SE" dirty="0"/>
              <a:t>Ersätter hårdgjorda ytor med naturbaserade lösningar </a:t>
            </a:r>
          </a:p>
          <a:p>
            <a:pPr lvl="1"/>
            <a:r>
              <a:rPr lang="sv-SE" dirty="0"/>
              <a:t>Staden ses inte längre som något som ska </a:t>
            </a:r>
            <a:r>
              <a:rPr lang="sv-SE" i="1" dirty="0"/>
              <a:t>stå emot klimatförändringen</a:t>
            </a:r>
            <a:r>
              <a:rPr lang="sv-SE" dirty="0"/>
              <a:t>, utan </a:t>
            </a:r>
            <a:r>
              <a:rPr lang="sv-SE" i="1" dirty="0"/>
              <a:t>fungera tillsammans med den</a:t>
            </a:r>
            <a:r>
              <a:rPr lang="sv-SE" dirty="0"/>
              <a:t>.</a:t>
            </a:r>
            <a:endParaRPr lang="sv-SE" b="1" dirty="0"/>
          </a:p>
          <a:p>
            <a:pPr>
              <a:buFont typeface="+mj-lt"/>
              <a:buAutoNum type="arabicPeriod"/>
            </a:pPr>
            <a:r>
              <a:rPr lang="sv-SE" b="1" dirty="0"/>
              <a:t> Vatten som cirkulär resurs</a:t>
            </a:r>
          </a:p>
          <a:p>
            <a:pPr lvl="1"/>
            <a:r>
              <a:rPr lang="sv-SE" dirty="0"/>
              <a:t>rening och återanvändning av avloppsvatten för att minska utmaningen med vattenbrist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521396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E45676-C126-11BC-595C-B4BAA23CC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64731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sv-SE" b="1" dirty="0"/>
              <a:t>Fler exempel på transformativa åtgärder för att undvika risker kopplat till klimatförändringen</a:t>
            </a:r>
            <a:br>
              <a:rPr lang="sv-SE" b="1" dirty="0"/>
            </a:br>
            <a:br>
              <a:rPr lang="sv-SE" dirty="0"/>
            </a:br>
            <a:r>
              <a:rPr lang="sv-SE" dirty="0">
                <a:sym typeface="Wingdings" panose="05000000000000000000" pitchFamily="2" charset="2"/>
              </a:rPr>
              <a:t> D</a:t>
            </a:r>
            <a:r>
              <a:rPr lang="sv-SE" dirty="0"/>
              <a:t>iskutera och formulera!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911EC25-C12B-5020-BC45-C9A7FC6152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79868"/>
            <a:ext cx="10515600" cy="3750716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Till exempel:</a:t>
            </a:r>
          </a:p>
          <a:p>
            <a:r>
              <a:rPr lang="sv-SE" dirty="0"/>
              <a:t>ändrade beteenden hos människor</a:t>
            </a:r>
          </a:p>
          <a:p>
            <a:r>
              <a:rPr lang="sv-SE" dirty="0"/>
              <a:t>nya sätt att producera varor</a:t>
            </a:r>
          </a:p>
          <a:p>
            <a:r>
              <a:rPr lang="sv-SE" dirty="0"/>
              <a:t>nya sätt att leva</a:t>
            </a:r>
          </a:p>
          <a:p>
            <a:r>
              <a:rPr lang="sv-SE" dirty="0"/>
              <a:t>nya lagar och förordningar (tillåtet/inte tillåtet)</a:t>
            </a:r>
          </a:p>
          <a:p>
            <a:r>
              <a:rPr lang="sv-SE" dirty="0"/>
              <a:t>nya styrformer</a:t>
            </a:r>
          </a:p>
          <a:p>
            <a:r>
              <a:rPr lang="sv-SE" dirty="0"/>
              <a:t>ny typ/design av infrastruktur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6879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D589442-6631-4D37-9E75-BD298710E1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6215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sv-SE" sz="3600" i="1" dirty="0"/>
              <a:t>Alternativt</a:t>
            </a:r>
          </a:p>
          <a:p>
            <a:pPr marL="0" indent="0" algn="ctr">
              <a:buNone/>
            </a:pPr>
            <a:endParaRPr lang="sv-SE" sz="3600" dirty="0"/>
          </a:p>
          <a:p>
            <a:pPr marL="0" indent="0" algn="ctr">
              <a:buNone/>
            </a:pPr>
            <a:r>
              <a:rPr lang="sv-SE" sz="3600" dirty="0"/>
              <a:t>Illustrera</a:t>
            </a:r>
            <a:r>
              <a:rPr lang="sv-SE" sz="3600" b="1" dirty="0"/>
              <a:t> </a:t>
            </a:r>
          </a:p>
          <a:p>
            <a:pPr marL="0" indent="0" algn="ctr">
              <a:buNone/>
            </a:pPr>
            <a:endParaRPr lang="sv-SE" sz="3600" b="1" dirty="0"/>
          </a:p>
          <a:p>
            <a:pPr marL="0" indent="0" algn="ctr">
              <a:buNone/>
            </a:pPr>
            <a:r>
              <a:rPr lang="sv-SE" sz="3600" b="1" dirty="0"/>
              <a:t>Transformation till ett </a:t>
            </a:r>
          </a:p>
          <a:p>
            <a:pPr marL="0" indent="0" algn="ctr">
              <a:buNone/>
            </a:pPr>
            <a:r>
              <a:rPr lang="sv-SE" sz="3600" b="1" dirty="0"/>
              <a:t>klimatanpassat samhälle </a:t>
            </a:r>
          </a:p>
          <a:p>
            <a:pPr marL="0" indent="0" algn="ctr">
              <a:buNone/>
            </a:pPr>
            <a:r>
              <a:rPr lang="sv-SE" sz="3600" dirty="0"/>
              <a:t>genom att rita på pappret på bordet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24361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05658A4-525C-4690-A1A2-DCDEED264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Skapa framtidsbilder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C3BEA80-68A5-4699-8BA6-E27411823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sv-SE" dirty="0"/>
              <a:t>Vi läser en text som beskriver samhället om 50 år med fokus på utmaningarna…</a:t>
            </a:r>
            <a:br>
              <a:rPr lang="sv-SE" dirty="0"/>
            </a:br>
            <a:endParaRPr lang="sv-SE" dirty="0"/>
          </a:p>
          <a:p>
            <a:pPr marL="0" indent="0">
              <a:buNone/>
            </a:pPr>
            <a:r>
              <a:rPr lang="sv-SE" dirty="0"/>
              <a:t>Fundera sedan enskilt på hur du tänker att ett klimatanpassat samhälle ser ut och fungerar år 20XX (om 50 år från nu).</a:t>
            </a:r>
            <a:br>
              <a:rPr lang="sv-SE" dirty="0"/>
            </a:br>
            <a:endParaRPr lang="sv-SE" dirty="0"/>
          </a:p>
          <a:p>
            <a:pPr marL="0" indent="0">
              <a:buNone/>
            </a:pPr>
            <a:r>
              <a:rPr lang="sv-SE" dirty="0"/>
              <a:t>Dela det du sett och tänkt med övriga i gruppen, en i taget, övriga lyssnar.</a:t>
            </a:r>
            <a:br>
              <a:rPr lang="sv-SE" dirty="0"/>
            </a:br>
            <a:endParaRPr lang="sv-SE" dirty="0"/>
          </a:p>
          <a:p>
            <a:pPr marL="0" indent="0">
              <a:buNone/>
            </a:pPr>
            <a:r>
              <a:rPr lang="sv-SE" dirty="0"/>
              <a:t>Sätt in figurer och pratbubblor, rita in anpassningsåtgärder i bilderna så att bilderna visar situationen 20XX (om 50 år från nu)!</a:t>
            </a:r>
          </a:p>
          <a:p>
            <a:pPr marL="0" indent="0">
              <a:buNone/>
            </a:pPr>
            <a:r>
              <a:rPr lang="sv-SE" dirty="0"/>
              <a:t>Kort summering tillsammans.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3861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367FE7B-1472-49E9-BBDC-758CAEEB0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Kom ihåg!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BFA784-C59A-4819-A1FC-D3490816EA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Finns inget rätt och fel!</a:t>
            </a:r>
          </a:p>
          <a:p>
            <a:r>
              <a:rPr lang="sv-SE" dirty="0"/>
              <a:t>Finns inga krav på konstnärlig kvalitet!!</a:t>
            </a:r>
          </a:p>
          <a:p>
            <a:r>
              <a:rPr lang="sv-SE" dirty="0"/>
              <a:t>Allas bidrag är lika viktiga.</a:t>
            </a:r>
          </a:p>
          <a:p>
            <a:r>
              <a:rPr lang="sv-SE" dirty="0"/>
              <a:t>Lyssna noga på de andra och dela med dig själv.</a:t>
            </a:r>
          </a:p>
          <a:p>
            <a:r>
              <a:rPr lang="sv-SE" dirty="0"/>
              <a:t>Fråga för att förstå bättre</a:t>
            </a:r>
          </a:p>
        </p:txBody>
      </p:sp>
    </p:spTree>
    <p:extLst>
      <p:ext uri="{BB962C8B-B14F-4D97-AF65-F5344CB8AC3E}">
        <p14:creationId xmlns:p14="http://schemas.microsoft.com/office/powerpoint/2010/main" val="42133677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AEBFC8-6EF2-4CDC-A95D-E5A8DD966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20262" y="2732095"/>
            <a:ext cx="6551475" cy="9958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sv-SE" i="1" dirty="0"/>
              <a:t>(Visualiseringstext/er för utvalda klimatutmaningar läses upp högt)</a:t>
            </a:r>
          </a:p>
        </p:txBody>
      </p:sp>
    </p:spTree>
    <p:extLst>
      <p:ext uri="{BB962C8B-B14F-4D97-AF65-F5344CB8AC3E}">
        <p14:creationId xmlns:p14="http://schemas.microsoft.com/office/powerpoint/2010/main" val="1469841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BCE770BB-D101-4030-9396-74CDF2D26029}"/>
              </a:ext>
            </a:extLst>
          </p:cNvPr>
          <p:cNvSpPr/>
          <p:nvPr/>
        </p:nvSpPr>
        <p:spPr>
          <a:xfrm>
            <a:off x="2635623" y="2828835"/>
            <a:ext cx="69207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dirty="0"/>
              <a:t>Skriv ner vad du själv tänkte på eller </a:t>
            </a:r>
          </a:p>
          <a:p>
            <a:pPr algn="ctr"/>
            <a:r>
              <a:rPr lang="sv-SE" sz="3600" dirty="0"/>
              <a:t>såg framför dig när du lyssnade</a:t>
            </a:r>
          </a:p>
        </p:txBody>
      </p:sp>
    </p:spTree>
    <p:extLst>
      <p:ext uri="{BB962C8B-B14F-4D97-AF65-F5344CB8AC3E}">
        <p14:creationId xmlns:p14="http://schemas.microsoft.com/office/powerpoint/2010/main" val="2276718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55899DB0-090F-42A6-8FC7-E2378C2F7771}"/>
              </a:ext>
            </a:extLst>
          </p:cNvPr>
          <p:cNvSpPr/>
          <p:nvPr/>
        </p:nvSpPr>
        <p:spPr>
          <a:xfrm>
            <a:off x="2178423" y="2633899"/>
            <a:ext cx="783515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3600" dirty="0"/>
              <a:t>Dela era bilder från visualiseringen, </a:t>
            </a:r>
            <a:br>
              <a:rPr lang="sv-SE" sz="3600" dirty="0"/>
            </a:br>
            <a:r>
              <a:rPr lang="sv-SE" sz="3600" dirty="0"/>
              <a:t>en i taget och övriga lyssnar noga</a:t>
            </a:r>
            <a:r>
              <a:rPr lang="sv-SE" dirty="0"/>
              <a:t>.</a:t>
            </a:r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3627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A4DE59B4-51C8-4967-96FE-926E7F9AD3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900000"/>
            <a:ext cx="11042824" cy="433538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sv-SE" sz="3600" dirty="0"/>
          </a:p>
          <a:p>
            <a:pPr marL="0" indent="0" algn="ctr">
              <a:buNone/>
            </a:pPr>
            <a:r>
              <a:rPr lang="sv-SE" sz="3600" dirty="0"/>
              <a:t>Börja skapa gruppens målbild av ett klimatanpassat </a:t>
            </a:r>
            <a:br>
              <a:rPr lang="sv-SE" sz="3600" dirty="0"/>
            </a:br>
            <a:r>
              <a:rPr lang="sv-SE" sz="3600" dirty="0"/>
              <a:t>samhälle 20XX (om 50 år från nu) utifrån gruppens fokusutmaning.</a:t>
            </a:r>
          </a:p>
          <a:p>
            <a:pPr marL="0" indent="0" algn="ctr">
              <a:buNone/>
            </a:pPr>
            <a:r>
              <a:rPr lang="sv-SE" sz="3600" dirty="0"/>
              <a:t> </a:t>
            </a:r>
            <a:br>
              <a:rPr lang="sv-SE" sz="3600" dirty="0"/>
            </a:br>
            <a:r>
              <a:rPr lang="sv-SE" sz="3600" dirty="0"/>
              <a:t>Lägg till figurer och pratbubblor.</a:t>
            </a:r>
            <a:br>
              <a:rPr lang="sv-SE" sz="3600" dirty="0"/>
            </a:br>
            <a:r>
              <a:rPr lang="sv-SE" sz="3600" dirty="0"/>
              <a:t>Rita eller skriv in genomförda anpassningsåtgärder.  </a:t>
            </a:r>
            <a:br>
              <a:rPr lang="sv-SE" sz="2400" dirty="0"/>
            </a:br>
            <a:endParaRPr lang="sv-SE" sz="2400" dirty="0"/>
          </a:p>
          <a:p>
            <a:endParaRPr lang="sv-SE" sz="2400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31279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BCF8EAF-2D44-43FA-8890-3C57D4D75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Introduktion</a:t>
            </a:r>
          </a:p>
        </p:txBody>
      </p:sp>
    </p:spTree>
    <p:extLst>
      <p:ext uri="{BB962C8B-B14F-4D97-AF65-F5344CB8AC3E}">
        <p14:creationId xmlns:p14="http://schemas.microsoft.com/office/powerpoint/2010/main" val="3021590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3585129-61FE-4146-967F-3E662BD86B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96072"/>
            <a:ext cx="10515600" cy="55254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3200" i="1" dirty="0"/>
              <a:t>När grupperna kommit igång och jobbat en stund – föreslå några aspekter som kan vara bra att tänka på till exempel:</a:t>
            </a:r>
            <a:br>
              <a:rPr lang="sv-SE" sz="3200" i="1" dirty="0"/>
            </a:br>
            <a:endParaRPr lang="sv-SE" sz="3200" i="1" dirty="0"/>
          </a:p>
          <a:p>
            <a:r>
              <a:rPr lang="sv-SE" sz="3200" dirty="0"/>
              <a:t>Vilka styrmedel används år 20XX (om 50 år från nu)?</a:t>
            </a:r>
          </a:p>
          <a:p>
            <a:r>
              <a:rPr lang="sv-SE" sz="3200" dirty="0"/>
              <a:t>Hur har attityder och förväntningar förändrats hos människor?</a:t>
            </a:r>
          </a:p>
          <a:p>
            <a:r>
              <a:rPr lang="sv-SE" sz="3200" dirty="0"/>
              <a:t>Vad har vi vunnit respektive förlorat jämfört med idag?</a:t>
            </a:r>
          </a:p>
          <a:p>
            <a:r>
              <a:rPr lang="sv-SE" sz="3200" dirty="0"/>
              <a:t>På vilket sätt har samhället transformerats?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40923620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2">
            <a:extLst>
              <a:ext uri="{FF2B5EF4-FFF2-40B4-BE49-F238E27FC236}">
                <a16:creationId xmlns:a16="http://schemas.microsoft.com/office/drawing/2014/main" id="{094A251A-36BC-414C-9E6D-C7C41E0FBB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496" y="705129"/>
            <a:ext cx="10479223" cy="2916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4400" dirty="0">
                <a:latin typeface="+mj-lt"/>
                <a:ea typeface="+mj-ea"/>
                <a:cs typeface="+mj-cs"/>
              </a:rPr>
              <a:t>Om tid finns </a:t>
            </a:r>
          </a:p>
          <a:p>
            <a:pPr marL="0" indent="0">
              <a:buNone/>
            </a:pPr>
            <a:endParaRPr lang="sv-SE" sz="3600" dirty="0"/>
          </a:p>
          <a:p>
            <a:r>
              <a:rPr lang="sv-SE" sz="3600" dirty="0"/>
              <a:t>Vilka målkonflikter har uppstått och hur har de lösts?</a:t>
            </a:r>
          </a:p>
          <a:p>
            <a:r>
              <a:rPr lang="sv-SE" sz="3600" dirty="0"/>
              <a:t>Vilka synergier och samarbeten har uppstått?</a:t>
            </a:r>
          </a:p>
        </p:txBody>
      </p:sp>
    </p:spTree>
    <p:extLst>
      <p:ext uri="{BB962C8B-B14F-4D97-AF65-F5344CB8AC3E}">
        <p14:creationId xmlns:p14="http://schemas.microsoft.com/office/powerpoint/2010/main" val="6957567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08F98E-BC30-4589-9F43-F365FF4C4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Skriftlig summering från grupperna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9F4BD47-D03E-4CD4-8782-0E3CA1E265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Be grupperna summera sina diskussioner skriftligt under några rubriker från de frågor de diskuterat.</a:t>
            </a:r>
          </a:p>
        </p:txBody>
      </p:sp>
    </p:spTree>
    <p:extLst>
      <p:ext uri="{BB962C8B-B14F-4D97-AF65-F5344CB8AC3E}">
        <p14:creationId xmlns:p14="http://schemas.microsoft.com/office/powerpoint/2010/main" val="2843311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C1A6EB-324F-4987-8029-C2A0580E7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Nästa steg och avslutning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FA42DA0-B3CB-4096-9AB2-195DD8F0BC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Beskriv vad som kommer hända efter workshopen.</a:t>
            </a:r>
          </a:p>
          <a:p>
            <a:r>
              <a:rPr lang="sv-SE" dirty="0"/>
              <a:t>Avsluta workshopen på lämpligt sätt.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31212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5AE171-5FA8-4645-96A0-D474B614A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 Framtidsbilder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B34D0E1-1284-48FC-BC43-5D8CEE69AC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102788" cy="3338046"/>
          </a:xfrm>
        </p:spPr>
        <p:txBody>
          <a:bodyPr>
            <a:normAutofit lnSpcReduction="10000"/>
          </a:bodyPr>
          <a:lstStyle/>
          <a:p>
            <a:r>
              <a:rPr lang="sv-SE" dirty="0"/>
              <a:t>Ett koncept för att skapa egna Framtidsbilder av en klimatanpassad framtid framtaget av </a:t>
            </a:r>
            <a:r>
              <a:rPr lang="sv-SE" dirty="0">
                <a:hlinkClick r:id="rId3"/>
              </a:rPr>
              <a:t>Nationellt kunskapscentrum för klimatanpassning, SMHI</a:t>
            </a:r>
            <a:r>
              <a:rPr lang="sv-SE" dirty="0"/>
              <a:t>.</a:t>
            </a:r>
          </a:p>
          <a:p>
            <a:r>
              <a:rPr lang="sv-SE" dirty="0"/>
              <a:t>Inspirerat av och vidareutvecklat utifrån Framtidsbilder </a:t>
            </a:r>
            <a:br>
              <a:rPr lang="sv-SE" dirty="0"/>
            </a:br>
            <a:r>
              <a:rPr lang="sv-SE" sz="2000" dirty="0"/>
              <a:t>(Bilaga 3 i rapporten från  Nationella Expertrådet för klimatanpassning  februari 2022) av</a:t>
            </a:r>
          </a:p>
          <a:p>
            <a:r>
              <a:rPr lang="sv-SE" dirty="0"/>
              <a:t>Provats och utvecklats med några kommuner, Länsstyrelser m </a:t>
            </a:r>
            <a:r>
              <a:rPr lang="sv-SE" dirty="0" err="1"/>
              <a:t>fl</a:t>
            </a:r>
            <a:r>
              <a:rPr lang="sv-SE" dirty="0"/>
              <a:t> </a:t>
            </a:r>
          </a:p>
          <a:p>
            <a:r>
              <a:rPr lang="sv-SE" dirty="0"/>
              <a:t>Möter ett stort behov av att få formulera målbilder för klimatanpassningsarbetet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72007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85E2DFA-CD68-4CB9-8ACE-CB665E3B2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Bakgrund, syfte och mål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BC53818-5FC2-464F-8E87-506ADB3B1A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Beskriv bakgrund, syfte och </a:t>
            </a:r>
            <a:r>
              <a:rPr lang="sv-SE" b="1" dirty="0"/>
              <a:t>mål </a:t>
            </a:r>
            <a:r>
              <a:rPr lang="sv-SE" dirty="0"/>
              <a:t>till varför workshopen genomförs. </a:t>
            </a:r>
          </a:p>
          <a:p>
            <a:r>
              <a:rPr lang="sv-SE" dirty="0"/>
              <a:t>Beskriv de utmaningar som valts för workshopen och varför detta valts</a:t>
            </a:r>
          </a:p>
          <a:p>
            <a:r>
              <a:rPr lang="sv-SE" dirty="0"/>
              <a:t>Hur ska resultatet användas? Vem tar hand om resultatet?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06614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3E8AD76-AD37-4515-B3AD-5E01C4DB78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Olika typer av anpassningsåtgärder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4049DF-6A06-4192-857D-89EA982EE9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500"/>
              </a:spcAft>
            </a:pPr>
            <a:r>
              <a:rPr lang="sv-SE" b="1" dirty="0"/>
              <a:t>Analyserande</a:t>
            </a:r>
            <a:br>
              <a:rPr lang="sv-SE" b="1" dirty="0"/>
            </a:br>
            <a:r>
              <a:rPr lang="sv-SE" dirty="0"/>
              <a:t>Exempel: Insamling och analyserande av data/information</a:t>
            </a:r>
          </a:p>
          <a:p>
            <a:pPr>
              <a:spcAft>
                <a:spcPts val="500"/>
              </a:spcAft>
            </a:pPr>
            <a:r>
              <a:rPr lang="sv-SE" b="1" dirty="0"/>
              <a:t>Styrande/organisatoriska</a:t>
            </a:r>
            <a:br>
              <a:rPr lang="sv-SE" b="1" dirty="0"/>
            </a:br>
            <a:r>
              <a:rPr lang="sv-SE" dirty="0"/>
              <a:t>Exempel: Förändring av bestämmelser eller nya samverkansformer</a:t>
            </a:r>
          </a:p>
          <a:p>
            <a:pPr>
              <a:spcAft>
                <a:spcPts val="500"/>
              </a:spcAft>
            </a:pPr>
            <a:r>
              <a:rPr lang="sv-SE" b="1" dirty="0"/>
              <a:t>Informativa</a:t>
            </a:r>
            <a:br>
              <a:rPr lang="sv-SE" b="1" dirty="0"/>
            </a:br>
            <a:r>
              <a:rPr lang="sv-SE" dirty="0"/>
              <a:t>Exempel: Utbildning eller kommunikationsaktiviteter</a:t>
            </a:r>
          </a:p>
          <a:p>
            <a:pPr>
              <a:spcAft>
                <a:spcPts val="500"/>
              </a:spcAft>
            </a:pPr>
            <a:r>
              <a:rPr lang="sv-SE" b="1" dirty="0"/>
              <a:t>Tekniska/ekosystembaserade</a:t>
            </a:r>
            <a:br>
              <a:rPr lang="sv-SE" b="1" dirty="0"/>
            </a:br>
            <a:r>
              <a:rPr lang="sv-SE" dirty="0"/>
              <a:t>Exempel: Skyddsvallar eller trädplantering 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37040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99E6346D-A6AB-453A-BBAA-F474C7A937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780" y="789847"/>
            <a:ext cx="5313037" cy="5935311"/>
          </a:xfrm>
          <a:prstGeom prst="rect">
            <a:avLst/>
          </a:prstGeom>
        </p:spPr>
      </p:pic>
      <p:pic>
        <p:nvPicPr>
          <p:cNvPr id="28" name="Bildobjekt 27">
            <a:extLst>
              <a:ext uri="{FF2B5EF4-FFF2-40B4-BE49-F238E27FC236}">
                <a16:creationId xmlns:a16="http://schemas.microsoft.com/office/drawing/2014/main" id="{0AC428A5-503F-4E09-905A-6DFBD83667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4946" y="3541003"/>
            <a:ext cx="582559" cy="1440000"/>
          </a:xfrm>
          <a:prstGeom prst="rect">
            <a:avLst/>
          </a:prstGeom>
        </p:spPr>
      </p:pic>
      <p:pic>
        <p:nvPicPr>
          <p:cNvPr id="25" name="Bildobjekt 24">
            <a:extLst>
              <a:ext uri="{FF2B5EF4-FFF2-40B4-BE49-F238E27FC236}">
                <a16:creationId xmlns:a16="http://schemas.microsoft.com/office/drawing/2014/main" id="{ACCFE199-EFD6-43A3-AF10-1DB2D17401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8317" y="2459571"/>
            <a:ext cx="700355" cy="1518183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EC9BC4F4-D914-493E-BAB8-6B45B9C0E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910" y="4977233"/>
            <a:ext cx="975397" cy="1565889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B5D183BC-D0EB-4274-B930-A92F196B5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2084" y="5128717"/>
            <a:ext cx="1243961" cy="1294177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DF3C8C4B-92A2-401A-850E-4AE13F66E4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299" y="4984772"/>
            <a:ext cx="798187" cy="1200000"/>
          </a:xfrm>
          <a:prstGeom prst="rect">
            <a:avLst/>
          </a:prstGeom>
        </p:spPr>
      </p:pic>
      <p:pic>
        <p:nvPicPr>
          <p:cNvPr id="18" name="Bildobjekt 17">
            <a:extLst>
              <a:ext uri="{FF2B5EF4-FFF2-40B4-BE49-F238E27FC236}">
                <a16:creationId xmlns:a16="http://schemas.microsoft.com/office/drawing/2014/main" id="{B29CB149-9E09-4156-B9CF-A6CA5286DA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041" y="3577709"/>
            <a:ext cx="787343" cy="1551007"/>
          </a:xfrm>
          <a:prstGeom prst="rect">
            <a:avLst/>
          </a:prstGeom>
        </p:spPr>
      </p:pic>
      <p:pic>
        <p:nvPicPr>
          <p:cNvPr id="20" name="Bildobjekt 19">
            <a:extLst>
              <a:ext uri="{FF2B5EF4-FFF2-40B4-BE49-F238E27FC236}">
                <a16:creationId xmlns:a16="http://schemas.microsoft.com/office/drawing/2014/main" id="{7ED51954-A0DC-49C2-8218-93D574919E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611" y="4449534"/>
            <a:ext cx="779100" cy="1358364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813E7F21-C5DD-4CB5-BA6E-8A8DDBA93DA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197" y="2348627"/>
            <a:ext cx="747993" cy="1105988"/>
          </a:xfrm>
          <a:prstGeom prst="rect">
            <a:avLst/>
          </a:prstGeom>
        </p:spPr>
      </p:pic>
      <p:pic>
        <p:nvPicPr>
          <p:cNvPr id="22" name="Bildobjekt 21">
            <a:extLst>
              <a:ext uri="{FF2B5EF4-FFF2-40B4-BE49-F238E27FC236}">
                <a16:creationId xmlns:a16="http://schemas.microsoft.com/office/drawing/2014/main" id="{65E491C5-AA52-4620-8B25-FAFAC5EF2BF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748" y="4921194"/>
            <a:ext cx="798185" cy="1585855"/>
          </a:xfrm>
          <a:prstGeom prst="rect">
            <a:avLst/>
          </a:prstGeom>
        </p:spPr>
      </p:pic>
      <p:pic>
        <p:nvPicPr>
          <p:cNvPr id="24" name="Bildobjekt 23">
            <a:extLst>
              <a:ext uri="{FF2B5EF4-FFF2-40B4-BE49-F238E27FC236}">
                <a16:creationId xmlns:a16="http://schemas.microsoft.com/office/drawing/2014/main" id="{EDB6442D-D81A-408E-A2AB-B82F4AFA49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630" y="1941309"/>
            <a:ext cx="921319" cy="1485783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0AABE525-2B25-403C-956F-D25BCDA794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612" y="1464876"/>
            <a:ext cx="699369" cy="1354401"/>
          </a:xfrm>
          <a:prstGeom prst="rect">
            <a:avLst/>
          </a:prstGeom>
        </p:spPr>
      </p:pic>
      <p:pic>
        <p:nvPicPr>
          <p:cNvPr id="23" name="Bildobjekt 22">
            <a:extLst>
              <a:ext uri="{FF2B5EF4-FFF2-40B4-BE49-F238E27FC236}">
                <a16:creationId xmlns:a16="http://schemas.microsoft.com/office/drawing/2014/main" id="{6C22525F-0C60-405B-B699-3B75E00AD7B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778" y="3441370"/>
            <a:ext cx="868509" cy="1436740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31F5647F-AE16-4366-BA06-E60528FB2FF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389" y="4878110"/>
            <a:ext cx="1077111" cy="1128513"/>
          </a:xfrm>
          <a:prstGeom prst="rect">
            <a:avLst/>
          </a:prstGeom>
        </p:spPr>
      </p:pic>
      <p:pic>
        <p:nvPicPr>
          <p:cNvPr id="27" name="Bildobjekt 26">
            <a:extLst>
              <a:ext uri="{FF2B5EF4-FFF2-40B4-BE49-F238E27FC236}">
                <a16:creationId xmlns:a16="http://schemas.microsoft.com/office/drawing/2014/main" id="{70E5C7EA-D107-4A24-BEE4-ADE4993DD2A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9355" y="3532031"/>
            <a:ext cx="702508" cy="1485783"/>
          </a:xfrm>
          <a:prstGeom prst="rect">
            <a:avLst/>
          </a:prstGeom>
        </p:spPr>
      </p:pic>
      <p:pic>
        <p:nvPicPr>
          <p:cNvPr id="19" name="Bildobjekt 18">
            <a:extLst>
              <a:ext uri="{FF2B5EF4-FFF2-40B4-BE49-F238E27FC236}">
                <a16:creationId xmlns:a16="http://schemas.microsoft.com/office/drawing/2014/main" id="{A6B9481B-2162-40D5-8957-A9341AC70D0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2790" y="2457711"/>
            <a:ext cx="632383" cy="1448277"/>
          </a:xfrm>
          <a:prstGeom prst="rect">
            <a:avLst/>
          </a:prstGeom>
        </p:spPr>
      </p:pic>
      <p:sp>
        <p:nvSpPr>
          <p:cNvPr id="32" name="Platshållare för innehåll 2">
            <a:extLst>
              <a:ext uri="{FF2B5EF4-FFF2-40B4-BE49-F238E27FC236}">
                <a16:creationId xmlns:a16="http://schemas.microsoft.com/office/drawing/2014/main" id="{0834B7E6-DD8C-4FA5-8793-E1743E93A969}"/>
              </a:ext>
            </a:extLst>
          </p:cNvPr>
          <p:cNvSpPr txBox="1">
            <a:spLocks/>
          </p:cNvSpPr>
          <p:nvPr/>
        </p:nvSpPr>
        <p:spPr>
          <a:xfrm>
            <a:off x="907639" y="2776264"/>
            <a:ext cx="5578835" cy="3906153"/>
          </a:xfrm>
          <a:prstGeom prst="rect">
            <a:avLst/>
          </a:prstGeom>
        </p:spPr>
        <p:txBody>
          <a:bodyPr vert="horz" lIns="0" tIns="60960" rIns="0" bIns="60960" rtlCol="0">
            <a:noAutofit/>
          </a:bodyPr>
          <a:lstStyle>
            <a:lvl1pPr marL="342900" indent="-34290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err="1"/>
              <a:t>Sträva</a:t>
            </a:r>
            <a:r>
              <a:rPr lang="en-US" sz="2400" dirty="0"/>
              <a:t> </a:t>
            </a:r>
            <a:r>
              <a:rPr lang="en-US" sz="2400" dirty="0" err="1"/>
              <a:t>efter</a:t>
            </a:r>
            <a:r>
              <a:rPr lang="en-US" sz="2400" dirty="0"/>
              <a:t> </a:t>
            </a:r>
            <a:r>
              <a:rPr lang="en-US" sz="2400" dirty="0" err="1"/>
              <a:t>att</a:t>
            </a:r>
            <a:r>
              <a:rPr lang="en-US" sz="2400" dirty="0"/>
              <a:t>:</a:t>
            </a:r>
          </a:p>
          <a:p>
            <a:r>
              <a:rPr lang="en-US" sz="2400" dirty="0" err="1"/>
              <a:t>Inte</a:t>
            </a:r>
            <a:r>
              <a:rPr lang="en-US" sz="2400" dirty="0"/>
              <a:t> </a:t>
            </a:r>
            <a:r>
              <a:rPr lang="en-US" sz="2400" dirty="0" err="1"/>
              <a:t>fördjupa</a:t>
            </a:r>
            <a:r>
              <a:rPr lang="en-US" sz="2400" dirty="0"/>
              <a:t> </a:t>
            </a:r>
            <a:r>
              <a:rPr lang="en-US" sz="2400" dirty="0" err="1"/>
              <a:t>existerande</a:t>
            </a:r>
            <a:r>
              <a:rPr lang="en-US" sz="2400" dirty="0"/>
              <a:t> </a:t>
            </a:r>
            <a:r>
              <a:rPr lang="en-US" sz="2400" dirty="0" err="1"/>
              <a:t>orättvisor</a:t>
            </a:r>
            <a:endParaRPr lang="en-US" sz="2400" dirty="0"/>
          </a:p>
          <a:p>
            <a:r>
              <a:rPr lang="en-US" sz="2400" dirty="0" err="1">
                <a:latin typeface="Arial"/>
              </a:rPr>
              <a:t>Inte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 err="1">
                <a:latin typeface="Arial"/>
              </a:rPr>
              <a:t>skapa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 err="1">
                <a:latin typeface="Arial"/>
              </a:rPr>
              <a:t>nya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 err="1">
                <a:latin typeface="Arial"/>
              </a:rPr>
              <a:t>orättvisor</a:t>
            </a:r>
            <a:endParaRPr lang="en-US" sz="2400" dirty="0">
              <a:latin typeface="Arial"/>
            </a:endParaRPr>
          </a:p>
          <a:p>
            <a:r>
              <a:rPr lang="en-US" sz="2400" dirty="0" err="1">
                <a:latin typeface="Arial"/>
              </a:rPr>
              <a:t>Kompensera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 err="1">
                <a:latin typeface="Arial"/>
              </a:rPr>
              <a:t>för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 err="1">
                <a:latin typeface="Arial"/>
              </a:rPr>
              <a:t>eventuella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 err="1">
                <a:latin typeface="Arial"/>
              </a:rPr>
              <a:t>orättvisor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 err="1">
                <a:latin typeface="Arial"/>
              </a:rPr>
              <a:t>som</a:t>
            </a:r>
            <a:r>
              <a:rPr lang="en-US" sz="2400" dirty="0">
                <a:latin typeface="Arial"/>
              </a:rPr>
              <a:t> </a:t>
            </a:r>
            <a:r>
              <a:rPr lang="en-US" sz="2400" dirty="0" err="1">
                <a:latin typeface="Arial"/>
              </a:rPr>
              <a:t>skapas</a:t>
            </a:r>
            <a:r>
              <a:rPr lang="sv-SE" sz="2400" dirty="0"/>
              <a:t>	</a:t>
            </a:r>
          </a:p>
          <a:p>
            <a:endParaRPr lang="sv-SE" sz="2400" b="1" dirty="0"/>
          </a:p>
          <a:p>
            <a:endParaRPr lang="sv-SE" sz="2400" dirty="0"/>
          </a:p>
          <a:p>
            <a:endParaRPr lang="sv-SE" sz="2400" dirty="0"/>
          </a:p>
        </p:txBody>
      </p:sp>
      <p:sp>
        <p:nvSpPr>
          <p:cNvPr id="33" name="Rubrik 1">
            <a:extLst>
              <a:ext uri="{FF2B5EF4-FFF2-40B4-BE49-F238E27FC236}">
                <a16:creationId xmlns:a16="http://schemas.microsoft.com/office/drawing/2014/main" id="{FA828B04-1800-47D2-8671-D5284E817556}"/>
              </a:ext>
            </a:extLst>
          </p:cNvPr>
          <p:cNvSpPr txBox="1">
            <a:spLocks/>
          </p:cNvSpPr>
          <p:nvPr/>
        </p:nvSpPr>
        <p:spPr>
          <a:xfrm>
            <a:off x="912284" y="1197583"/>
            <a:ext cx="10401600" cy="931079"/>
          </a:xfrm>
          <a:prstGeom prst="rect">
            <a:avLst/>
          </a:prstGeom>
        </p:spPr>
        <p:txBody>
          <a:bodyPr vert="horz" lIns="0" tIns="60960" rIns="0" bIns="60960" numCol="1" rtlCol="0" anchor="t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sv-SE" sz="2800" kern="1200" dirty="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1pPr>
          </a:lstStyle>
          <a:p>
            <a:r>
              <a:rPr lang="sv-SE" sz="4400" dirty="0">
                <a:latin typeface="+mj-lt"/>
                <a:ea typeface="+mj-ea"/>
                <a:cs typeface="+mj-cs"/>
              </a:rPr>
              <a:t>Integrera rättvisa i arbetet med klimatanpassning</a:t>
            </a:r>
          </a:p>
        </p:txBody>
      </p:sp>
    </p:spTree>
    <p:extLst>
      <p:ext uri="{BB962C8B-B14F-4D97-AF65-F5344CB8AC3E}">
        <p14:creationId xmlns:p14="http://schemas.microsoft.com/office/powerpoint/2010/main" val="35640673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49932F0-3F7F-4967-BA8C-719B2E5DF3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Fokusområden/utmaningar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80FD618-B8FD-4910-8D0B-0A47C0CFB9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r>
              <a:rPr lang="sv-SE" dirty="0"/>
              <a:t>Beskriv vilka områden eller klimatanpassningsutmaningar som ska behandlas i workshopen och varför just dessa valts ut.</a:t>
            </a:r>
          </a:p>
        </p:txBody>
      </p:sp>
    </p:spTree>
    <p:extLst>
      <p:ext uri="{BB962C8B-B14F-4D97-AF65-F5344CB8AC3E}">
        <p14:creationId xmlns:p14="http://schemas.microsoft.com/office/powerpoint/2010/main" val="18808317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3CD20B7-85C1-430A-A831-C6E1F2B35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Agenda </a:t>
            </a:r>
            <a:r>
              <a:rPr lang="sv-SE" dirty="0">
                <a:highlight>
                  <a:srgbClr val="FFFF00"/>
                </a:highlight>
              </a:rPr>
              <a:t>t ex..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A4C60F8-9094-4F0B-B450-5A376A3AA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sv-SE" dirty="0"/>
              <a:t>10.00 	Inledning och bakgrund </a:t>
            </a:r>
            <a:br>
              <a:rPr lang="sv-SE" dirty="0"/>
            </a:br>
            <a:r>
              <a:rPr lang="sv-SE" dirty="0"/>
              <a:t>	Begreppet transformation</a:t>
            </a:r>
            <a:br>
              <a:rPr lang="sv-SE" dirty="0"/>
            </a:br>
            <a:endParaRPr lang="sv-SE" dirty="0"/>
          </a:p>
          <a:p>
            <a:pPr marL="0" lvl="0" indent="0">
              <a:buNone/>
            </a:pPr>
            <a:r>
              <a:rPr lang="sv-SE" dirty="0"/>
              <a:t>10.30	Visualiseringsövning</a:t>
            </a:r>
            <a:br>
              <a:rPr lang="sv-SE" dirty="0"/>
            </a:br>
            <a:r>
              <a:rPr lang="sv-SE" dirty="0"/>
              <a:t>	Skapa framtidsbilder i mindre grupper</a:t>
            </a:r>
            <a:br>
              <a:rPr lang="sv-SE" dirty="0"/>
            </a:br>
            <a:r>
              <a:rPr lang="sv-SE" dirty="0"/>
              <a:t>	Presentationer</a:t>
            </a:r>
          </a:p>
          <a:p>
            <a:pPr marL="0" lvl="0" indent="0">
              <a:buNone/>
            </a:pPr>
            <a:r>
              <a:rPr lang="sv-SE" dirty="0"/>
              <a:t>12.00 Lunch</a:t>
            </a:r>
            <a:br>
              <a:rPr lang="sv-SE" dirty="0"/>
            </a:br>
            <a:br>
              <a:rPr lang="sv-SE" dirty="0"/>
            </a:br>
            <a:r>
              <a:rPr lang="sv-SE" dirty="0"/>
              <a:t>13.00 Fortsättning Framtidsbilder</a:t>
            </a:r>
            <a:br>
              <a:rPr lang="sv-SE" dirty="0"/>
            </a:br>
            <a:r>
              <a:rPr lang="sv-SE" dirty="0"/>
              <a:t>	Målkonflikter och synergier   </a:t>
            </a:r>
            <a:br>
              <a:rPr lang="sv-SE" dirty="0"/>
            </a:br>
            <a:r>
              <a:rPr lang="sv-SE" dirty="0"/>
              <a:t>	Summering</a:t>
            </a:r>
          </a:p>
          <a:p>
            <a:pPr marL="0" lvl="0" indent="0">
              <a:buNone/>
            </a:pPr>
            <a:r>
              <a:rPr lang="sv-SE" dirty="0"/>
              <a:t>15.00	Avslutning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28467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9C1D5DB-76C2-419E-90BE-8241F568F3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v-SE" sz="3600" dirty="0"/>
              <a:t>Vad tänker du på när du hör orden</a:t>
            </a:r>
            <a:br>
              <a:rPr lang="sv-SE" sz="3600" dirty="0"/>
            </a:br>
            <a:br>
              <a:rPr lang="sv-SE" sz="3600" dirty="0"/>
            </a:br>
            <a:r>
              <a:rPr lang="sv-SE" sz="3600" b="1" dirty="0"/>
              <a:t>Transformation till ett </a:t>
            </a:r>
            <a:br>
              <a:rPr lang="sv-SE" b="1" dirty="0"/>
            </a:br>
            <a:r>
              <a:rPr lang="sv-SE" b="1" dirty="0"/>
              <a:t>klimatanpassat samhälle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974567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847</Words>
  <Application>Microsoft Office PowerPoint</Application>
  <PresentationFormat>Bredbild</PresentationFormat>
  <Paragraphs>101</Paragraphs>
  <Slides>23</Slides>
  <Notes>5</Notes>
  <HiddenSlides>1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Wingdings</vt:lpstr>
      <vt:lpstr>Office-tema</vt:lpstr>
      <vt:lpstr>Presentation  Skapa Framtidsbilder</vt:lpstr>
      <vt:lpstr>Introduktion</vt:lpstr>
      <vt:lpstr>Bakgrund Framtidsbilder</vt:lpstr>
      <vt:lpstr>Bakgrund, syfte och mål </vt:lpstr>
      <vt:lpstr>Olika typer av anpassningsåtgärder</vt:lpstr>
      <vt:lpstr>PowerPoint-presentation</vt:lpstr>
      <vt:lpstr>Fokusområden/utmaningar</vt:lpstr>
      <vt:lpstr>Agenda t ex..</vt:lpstr>
      <vt:lpstr>PowerPoint-presentation</vt:lpstr>
      <vt:lpstr>Vad menas med transformation?</vt:lpstr>
      <vt:lpstr>Exempel transformativa åtgärder</vt:lpstr>
      <vt:lpstr>Fler exempel på transformativa åtgärder för att undvika risker kopplat till klimatförändringen   Diskutera och formulera!</vt:lpstr>
      <vt:lpstr>PowerPoint-presentation</vt:lpstr>
      <vt:lpstr>Skapa framtidsbilder </vt:lpstr>
      <vt:lpstr>Kom ihåg!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Skriftlig summering från grupperna </vt:lpstr>
      <vt:lpstr>Nästa steg och avslutning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 Skapa Framtidsbilder</dc:title>
  <dc:creator>Ståhl Bodil</dc:creator>
  <cp:lastModifiedBy>Bodil Ståhl</cp:lastModifiedBy>
  <cp:revision>24</cp:revision>
  <dcterms:created xsi:type="dcterms:W3CDTF">2023-03-27T12:51:09Z</dcterms:created>
  <dcterms:modified xsi:type="dcterms:W3CDTF">2025-10-29T09:47:16Z</dcterms:modified>
</cp:coreProperties>
</file>