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 id="2147483665" r:id="rId2"/>
  </p:sldMasterIdLst>
  <p:notesMasterIdLst>
    <p:notesMasterId r:id="rId34"/>
  </p:notesMasterIdLst>
  <p:handoutMasterIdLst>
    <p:handoutMasterId r:id="rId35"/>
  </p:handoutMasterIdLst>
  <p:sldIdLst>
    <p:sldId id="383" r:id="rId3"/>
    <p:sldId id="857" r:id="rId4"/>
    <p:sldId id="858" r:id="rId5"/>
    <p:sldId id="359" r:id="rId6"/>
    <p:sldId id="381" r:id="rId7"/>
    <p:sldId id="358" r:id="rId8"/>
    <p:sldId id="859" r:id="rId9"/>
    <p:sldId id="872" r:id="rId10"/>
    <p:sldId id="384" r:id="rId11"/>
    <p:sldId id="362" r:id="rId12"/>
    <p:sldId id="861" r:id="rId13"/>
    <p:sldId id="357" r:id="rId14"/>
    <p:sldId id="703" r:id="rId15"/>
    <p:sldId id="860" r:id="rId16"/>
    <p:sldId id="862" r:id="rId17"/>
    <p:sldId id="863" r:id="rId18"/>
    <p:sldId id="870" r:id="rId19"/>
    <p:sldId id="291" r:id="rId20"/>
    <p:sldId id="289" r:id="rId21"/>
    <p:sldId id="868" r:id="rId22"/>
    <p:sldId id="268" r:id="rId23"/>
    <p:sldId id="414" r:id="rId24"/>
    <p:sldId id="873" r:id="rId25"/>
    <p:sldId id="871" r:id="rId26"/>
    <p:sldId id="272" r:id="rId27"/>
    <p:sldId id="373" r:id="rId28"/>
    <p:sldId id="499" r:id="rId29"/>
    <p:sldId id="856" r:id="rId30"/>
    <p:sldId id="869" r:id="rId31"/>
    <p:sldId id="365" r:id="rId32"/>
    <p:sldId id="380" r:id="rId3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jöström Åsa" initials="SÅ" lastIdx="1" clrIdx="0"/>
  <p:cmAuthor id="2" name="Norberg AnnaKarin" initials="NA" lastIdx="1" clrIdx="1"/>
  <p:cmAuthor id="3" name="Krunegård Aino" initials="KA" lastIdx="3" clrIdx="2">
    <p:extLst>
      <p:ext uri="{19B8F6BF-5375-455C-9EA6-DF929625EA0E}">
        <p15:presenceInfo xmlns:p15="http://schemas.microsoft.com/office/powerpoint/2012/main" userId="S-1-5-21-42759043-1863254488-1271470576-506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5F6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11" autoAdjust="0"/>
    <p:restoredTop sz="84408" autoAdjust="0"/>
  </p:normalViewPr>
  <p:slideViewPr>
    <p:cSldViewPr snapToGrid="0">
      <p:cViewPr varScale="1">
        <p:scale>
          <a:sx n="123" d="100"/>
          <a:sy n="123" d="100"/>
        </p:scale>
        <p:origin x="720" y="96"/>
      </p:cViewPr>
      <p:guideLst/>
    </p:cSldViewPr>
  </p:slideViewPr>
  <p:notesTextViewPr>
    <p:cViewPr>
      <p:scale>
        <a:sx n="1" d="1"/>
        <a:sy n="1" d="1"/>
      </p:scale>
      <p:origin x="0" y="0"/>
    </p:cViewPr>
  </p:notesTextViewPr>
  <p:notesViewPr>
    <p:cSldViewPr snapToGrid="0">
      <p:cViewPr varScale="1">
        <p:scale>
          <a:sx n="123" d="100"/>
          <a:sy n="123" d="100"/>
        </p:scale>
        <p:origin x="1128" y="108"/>
      </p:cViewPr>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040E2EC0-CFAD-4231-8372-DF5CDC5497C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2C7D48D3-EFB7-4B3E-A99A-5873243CDEF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D3AB844-5124-4B63-9A01-94DB6F4C5084}" type="datetimeFigureOut">
              <a:rPr lang="sv-SE" smtClean="0"/>
              <a:t>2022-10-20</a:t>
            </a:fld>
            <a:endParaRPr lang="sv-SE"/>
          </a:p>
        </p:txBody>
      </p:sp>
      <p:sp>
        <p:nvSpPr>
          <p:cNvPr id="4" name="Platshållare för sidfot 3">
            <a:extLst>
              <a:ext uri="{FF2B5EF4-FFF2-40B4-BE49-F238E27FC236}">
                <a16:creationId xmlns:a16="http://schemas.microsoft.com/office/drawing/2014/main" id="{5272B7D2-1A3C-4109-9435-F7EEE1E5286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4303652F-7098-4EBD-94E1-AD31E5728E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49EEEDF-EF62-491D-9384-6BBCFCAB55B2}" type="slidenum">
              <a:rPr lang="sv-SE" smtClean="0"/>
              <a:t>‹#›</a:t>
            </a:fld>
            <a:endParaRPr lang="sv-SE"/>
          </a:p>
        </p:txBody>
      </p:sp>
    </p:spTree>
    <p:extLst>
      <p:ext uri="{BB962C8B-B14F-4D97-AF65-F5344CB8AC3E}">
        <p14:creationId xmlns:p14="http://schemas.microsoft.com/office/powerpoint/2010/main" val="29554602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2AFDC1-7934-4ADE-8A01-DF04F77B2F3C}" type="datetimeFigureOut">
              <a:rPr lang="sv-SE" smtClean="0"/>
              <a:t>2022-10-20</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789E91-B0FD-4006-B54A-86D0A8D93166}" type="slidenum">
              <a:rPr lang="sv-SE" smtClean="0"/>
              <a:t>‹#›</a:t>
            </a:fld>
            <a:endParaRPr lang="sv-SE"/>
          </a:p>
        </p:txBody>
      </p:sp>
    </p:spTree>
    <p:extLst>
      <p:ext uri="{BB962C8B-B14F-4D97-AF65-F5344CB8AC3E}">
        <p14:creationId xmlns:p14="http://schemas.microsoft.com/office/powerpoint/2010/main" val="24283526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aturvardsverket.se/Miljoarbete-i-samhallet/EU-och-internationellt/Internationellt-miljoarbete/miljokonventioner/Klimatkonventione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naturvardsverket.se/parisavtalet"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regeringen.se/494483/contentassets/8c1f4fe980ec4fcb8448251acde6bd08/171816300_webb.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C789E91-B0FD-4006-B54A-86D0A8D93166}" type="slidenum">
              <a:rPr lang="sv-SE" smtClean="0"/>
              <a:t>3</a:t>
            </a:fld>
            <a:endParaRPr lang="sv-SE"/>
          </a:p>
        </p:txBody>
      </p:sp>
    </p:spTree>
    <p:extLst>
      <p:ext uri="{BB962C8B-B14F-4D97-AF65-F5344CB8AC3E}">
        <p14:creationId xmlns:p14="http://schemas.microsoft.com/office/powerpoint/2010/main" val="4209577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Årsmedelvärde för havsnivå, mätt i RH 2000. Justerat för landhöjningen i Stockholm. Även med justering för landhöjning har nivån ökat med cirka 15 cm sedan slutet av 1800-talet. </a:t>
            </a:r>
          </a:p>
        </p:txBody>
      </p:sp>
      <p:sp>
        <p:nvSpPr>
          <p:cNvPr id="4" name="Platshållare för bildnummer 3"/>
          <p:cNvSpPr>
            <a:spLocks noGrp="1"/>
          </p:cNvSpPr>
          <p:nvPr>
            <p:ph type="sldNum" sz="quarter" idx="5"/>
          </p:nvPr>
        </p:nvSpPr>
        <p:spPr/>
        <p:txBody>
          <a:bodyPr/>
          <a:lstStyle/>
          <a:p>
            <a:fld id="{7C789E91-B0FD-4006-B54A-86D0A8D93166}" type="slidenum">
              <a:rPr lang="sv-SE" smtClean="0"/>
              <a:t>13</a:t>
            </a:fld>
            <a:endParaRPr lang="sv-SE"/>
          </a:p>
        </p:txBody>
      </p:sp>
    </p:spTree>
    <p:extLst>
      <p:ext uri="{BB962C8B-B14F-4D97-AF65-F5344CB8AC3E}">
        <p14:creationId xmlns:p14="http://schemas.microsoft.com/office/powerpoint/2010/main" val="352107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effectLst/>
                <a:latin typeface="Times New Roman"/>
                <a:ea typeface="Calibri"/>
              </a:rPr>
              <a:t>IPCC (FNs klimatpanel) har tagit fram olika scenarier över hur växthuseffekten kan komma att förstärkas i framtiden. De kallas RCP-scenarier. De visar hur mycket den globala medeltemperaturen kan komma att stiga till slutet av detta sekel, beroende på mängden växthusgas-utsläpp. </a:t>
            </a:r>
            <a:endParaRPr lang="sv-SE" dirty="0"/>
          </a:p>
          <a:p>
            <a:endParaRPr lang="sv-SE" dirty="0"/>
          </a:p>
          <a:p>
            <a:r>
              <a:rPr lang="sv-SE" dirty="0"/>
              <a:t>De svarta ringarna i början är observationer. De olika linjerna representerar olika mycket utsläpp och resulterar i olika globala medeltemperaturer. </a:t>
            </a:r>
          </a:p>
          <a:p>
            <a:endParaRPr lang="sv-SE" dirty="0"/>
          </a:p>
          <a:p>
            <a:r>
              <a:rPr lang="sv-SE" dirty="0"/>
              <a:t>RCP kallas strålningsdrivning, det vill säga effekt per kvadratmeter (W/m2), och är ett mått på storleken av den förväntade klimatförändringen. </a:t>
            </a:r>
          </a:p>
          <a:p>
            <a:endParaRPr lang="sv-SE" dirty="0"/>
          </a:p>
          <a:p>
            <a:pPr marL="0" marR="0" lvl="0" indent="0" algn="l" defTabSz="685800" rtl="0" eaLnBrk="1" fontAlgn="auto" latinLnBrk="0" hangingPunct="1">
              <a:lnSpc>
                <a:spcPct val="100000"/>
              </a:lnSpc>
              <a:spcBef>
                <a:spcPts val="0"/>
              </a:spcBef>
              <a:spcAft>
                <a:spcPts val="0"/>
              </a:spcAft>
              <a:buClrTx/>
              <a:buSzTx/>
              <a:buFontTx/>
              <a:buNone/>
              <a:tabLst/>
              <a:defRPr/>
            </a:pPr>
            <a:r>
              <a:rPr lang="sv-SE" sz="900" kern="1200" dirty="0">
                <a:solidFill>
                  <a:schemeClr val="tx1"/>
                </a:solidFill>
                <a:effectLst/>
                <a:latin typeface="+mn-lt"/>
                <a:ea typeface="+mn-ea"/>
                <a:cs typeface="+mn-cs"/>
              </a:rPr>
              <a:t>Detta visar beräkningar för olika möjliga framtidsscenarier. </a:t>
            </a:r>
          </a:p>
        </p:txBody>
      </p:sp>
      <p:sp>
        <p:nvSpPr>
          <p:cNvPr id="4" name="Platshållare för bildnummer 3"/>
          <p:cNvSpPr>
            <a:spLocks noGrp="1"/>
          </p:cNvSpPr>
          <p:nvPr>
            <p:ph type="sldNum" sz="quarter" idx="5"/>
          </p:nvPr>
        </p:nvSpPr>
        <p:spPr/>
        <p:txBody>
          <a:bodyPr/>
          <a:lstStyle/>
          <a:p>
            <a:fld id="{2B3587E9-783C-47F5-AD23-5BBBD72A1864}" type="slidenum">
              <a:rPr lang="sv-SE" smtClean="0"/>
              <a:t>15</a:t>
            </a:fld>
            <a:endParaRPr lang="sv-SE"/>
          </a:p>
        </p:txBody>
      </p:sp>
    </p:spTree>
    <p:extLst>
      <p:ext uri="{BB962C8B-B14F-4D97-AF65-F5344CB8AC3E}">
        <p14:creationId xmlns:p14="http://schemas.microsoft.com/office/powerpoint/2010/main" val="1016978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900" b="0" i="0" kern="1200" dirty="0">
                <a:solidFill>
                  <a:schemeClr val="tx1"/>
                </a:solidFill>
                <a:effectLst/>
                <a:latin typeface="+mn-lt"/>
                <a:ea typeface="+mn-ea"/>
                <a:cs typeface="+mn-cs"/>
              </a:rPr>
              <a:t>Beräknad förändring av medeltemperatur (°C) för perioden 2071–2100 jämfört med 1971–2000.  Kartan baseras på ett medelvärde av ett antal klimatscenarier</a:t>
            </a:r>
            <a:endParaRPr lang="sv-SE" dirty="0"/>
          </a:p>
        </p:txBody>
      </p:sp>
      <p:sp>
        <p:nvSpPr>
          <p:cNvPr id="4" name="Platshållare för bildnummer 3"/>
          <p:cNvSpPr>
            <a:spLocks noGrp="1"/>
          </p:cNvSpPr>
          <p:nvPr>
            <p:ph type="sldNum" sz="quarter" idx="5"/>
          </p:nvPr>
        </p:nvSpPr>
        <p:spPr/>
        <p:txBody>
          <a:bodyPr/>
          <a:lstStyle/>
          <a:p>
            <a:fld id="{7C789E91-B0FD-4006-B54A-86D0A8D93166}" type="slidenum">
              <a:rPr lang="sv-SE" smtClean="0"/>
              <a:t>16</a:t>
            </a:fld>
            <a:endParaRPr lang="sv-SE"/>
          </a:p>
        </p:txBody>
      </p:sp>
    </p:spTree>
    <p:extLst>
      <p:ext uri="{BB962C8B-B14F-4D97-AF65-F5344CB8AC3E}">
        <p14:creationId xmlns:p14="http://schemas.microsoft.com/office/powerpoint/2010/main" val="3748101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900" b="0" i="0" kern="1200" dirty="0">
                <a:solidFill>
                  <a:schemeClr val="tx1"/>
                </a:solidFill>
                <a:effectLst/>
                <a:latin typeface="+mn-lt"/>
                <a:ea typeface="+mn-ea"/>
                <a:cs typeface="+mn-cs"/>
              </a:rPr>
              <a:t>Beräknad förändring av Nederbörd (medel) % för perioden 2071–2100 jämfört med 1971 – 2000.  Kartan baseras på ett medelvärde av ett antal klimatscenarier</a:t>
            </a:r>
            <a:endParaRPr lang="sv-SE" dirty="0"/>
          </a:p>
        </p:txBody>
      </p:sp>
      <p:sp>
        <p:nvSpPr>
          <p:cNvPr id="4" name="Platshållare för bildnummer 3"/>
          <p:cNvSpPr>
            <a:spLocks noGrp="1"/>
          </p:cNvSpPr>
          <p:nvPr>
            <p:ph type="sldNum" sz="quarter" idx="5"/>
          </p:nvPr>
        </p:nvSpPr>
        <p:spPr/>
        <p:txBody>
          <a:bodyPr/>
          <a:lstStyle/>
          <a:p>
            <a:fld id="{7C789E91-B0FD-4006-B54A-86D0A8D93166}" type="slidenum">
              <a:rPr lang="sv-SE" smtClean="0"/>
              <a:t>17</a:t>
            </a:fld>
            <a:endParaRPr lang="sv-SE"/>
          </a:p>
        </p:txBody>
      </p:sp>
    </p:spTree>
    <p:extLst>
      <p:ext uri="{BB962C8B-B14F-4D97-AF65-F5344CB8AC3E}">
        <p14:creationId xmlns:p14="http://schemas.microsoft.com/office/powerpoint/2010/main" val="4131915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sz="900" b="0" i="0" kern="1200" dirty="0">
                <a:solidFill>
                  <a:schemeClr val="tx1"/>
                </a:solidFill>
                <a:effectLst/>
                <a:latin typeface="+mn-lt"/>
                <a:ea typeface="+mn-ea"/>
                <a:cs typeface="+mn-cs"/>
              </a:rPr>
              <a:t>Beräknad förändring av Markfuktighet (medel) % för perioden 2071–2100 jämfört med 1971 – 2000. Kartan baseras på ett medelvärde av en ensemble av ett antal klimatscenarier</a:t>
            </a:r>
            <a:endParaRPr lang="sv-SE"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Ökad avdunstning ger minskad effektiv nederbörd, vilket i sin tur ledder till minskad markfuktighet på sommaren. Dvs ju mer nederbörd som avdunstar desto mindre finns kvar i marken, vilket i sin tur leder till minskad markfuktighet. </a:t>
            </a:r>
          </a:p>
          <a:p>
            <a:endParaRPr lang="sv-SE" dirty="0"/>
          </a:p>
        </p:txBody>
      </p:sp>
      <p:sp>
        <p:nvSpPr>
          <p:cNvPr id="4" name="Platshållare för bildnummer 3"/>
          <p:cNvSpPr>
            <a:spLocks noGrp="1"/>
          </p:cNvSpPr>
          <p:nvPr>
            <p:ph type="sldNum" sz="quarter" idx="5"/>
          </p:nvPr>
        </p:nvSpPr>
        <p:spPr/>
        <p:txBody>
          <a:bodyPr/>
          <a:lstStyle/>
          <a:p>
            <a:fld id="{7C789E91-B0FD-4006-B54A-86D0A8D93166}" type="slidenum">
              <a:rPr lang="sv-SE" smtClean="0"/>
              <a:t>18</a:t>
            </a:fld>
            <a:endParaRPr lang="sv-SE"/>
          </a:p>
        </p:txBody>
      </p:sp>
    </p:spTree>
    <p:extLst>
      <p:ext uri="{BB962C8B-B14F-4D97-AF65-F5344CB8AC3E}">
        <p14:creationId xmlns:p14="http://schemas.microsoft.com/office/powerpoint/2010/main" val="50643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900" kern="1200" dirty="0">
                <a:solidFill>
                  <a:schemeClr val="tx1"/>
                </a:solidFill>
                <a:effectLst/>
                <a:latin typeface="+mn-lt"/>
                <a:ea typeface="+mn-ea"/>
                <a:cs typeface="+mn-cs"/>
              </a:rPr>
              <a:t>"Snösäsongens utveckling i antal dagar per år från observerade tidsperioderna 1961-1990 och 1991-2013 till beräknad utveckling för RCP4,5 2071-2100".</a:t>
            </a:r>
            <a:endParaRPr lang="sv-SE" dirty="0"/>
          </a:p>
        </p:txBody>
      </p:sp>
      <p:sp>
        <p:nvSpPr>
          <p:cNvPr id="4" name="Platshållare för bildnummer 3"/>
          <p:cNvSpPr>
            <a:spLocks noGrp="1"/>
          </p:cNvSpPr>
          <p:nvPr>
            <p:ph type="sldNum" sz="quarter" idx="5"/>
          </p:nvPr>
        </p:nvSpPr>
        <p:spPr/>
        <p:txBody>
          <a:bodyPr/>
          <a:lstStyle/>
          <a:p>
            <a:fld id="{7C789E91-B0FD-4006-B54A-86D0A8D93166}" type="slidenum">
              <a:rPr lang="sv-SE" smtClean="0"/>
              <a:t>19</a:t>
            </a:fld>
            <a:endParaRPr lang="sv-SE"/>
          </a:p>
        </p:txBody>
      </p:sp>
    </p:spTree>
    <p:extLst>
      <p:ext uri="{BB962C8B-B14F-4D97-AF65-F5344CB8AC3E}">
        <p14:creationId xmlns:p14="http://schemas.microsoft.com/office/powerpoint/2010/main" val="219503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685800">
              <a:lnSpc>
                <a:spcPct val="100000"/>
              </a:lnSpc>
              <a:spcBef>
                <a:spcPts val="0"/>
              </a:spcBef>
              <a:spcAft>
                <a:spcPts val="0"/>
              </a:spcAft>
              <a:buClrTx/>
              <a:buSzTx/>
              <a:buFontTx/>
              <a:buNone/>
              <a:defRPr/>
            </a:pPr>
            <a:r>
              <a:rPr lang="sv-SE" sz="900" b="0" dirty="0">
                <a:solidFill>
                  <a:schemeClr val="tx1"/>
                </a:solidFill>
                <a:latin typeface="+mn-lt"/>
                <a:ea typeface="+mn-ea"/>
                <a:cs typeface="+mn-cs"/>
              </a:rPr>
              <a:t>Vi befinner oss i en mycket snabb klimatförändring. Läget är kritiskt och utsläppen måste minska kraftigt nu. Människan har värmt upp jordens klimat med drygt 1 grad sedan 1800-talet, främst genom utsläpp av växthusgaser. I Sverige är temperaturökningen ungefär dubbelt så stor. Varje grads temperaturhöjning innebär ökad risk för mänskliga samhällen och stor, mestadels negativ påverkan på naturmiljön. Kartan visar på olika indikatorer som påverkas av ett varmare klimat.</a:t>
            </a:r>
            <a:endParaRPr lang="sv-SE" b="0" dirty="0"/>
          </a:p>
          <a:p>
            <a:pPr marL="0" marR="0" lvl="0" indent="0" algn="l" defTabSz="685800">
              <a:lnSpc>
                <a:spcPct val="100000"/>
              </a:lnSpc>
              <a:spcBef>
                <a:spcPts val="0"/>
              </a:spcBef>
              <a:spcAft>
                <a:spcPts val="0"/>
              </a:spcAft>
              <a:buClrTx/>
              <a:buSzTx/>
              <a:buFontTx/>
              <a:buNone/>
              <a:defRPr/>
            </a:pPr>
            <a:endParaRPr lang="sv-SE" sz="900" b="1" dirty="0">
              <a:solidFill>
                <a:schemeClr val="tx1"/>
              </a:solidFill>
              <a:latin typeface="+mn-lt"/>
              <a:ea typeface="+mn-ea"/>
              <a:cs typeface="+mn-cs"/>
            </a:endParaRPr>
          </a:p>
          <a:p>
            <a:pPr>
              <a:defRPr/>
            </a:pPr>
            <a:endParaRPr lang="sv-SE" sz="900" dirty="0">
              <a:solidFill>
                <a:schemeClr val="tx1"/>
              </a:solidFill>
              <a:latin typeface="+mn-lt"/>
              <a:ea typeface="+mn-ea"/>
              <a:cs typeface="+mn-cs"/>
            </a:endParaRPr>
          </a:p>
          <a:p>
            <a:pPr marL="0" marR="0" lvl="0" indent="0" algn="l" defTabSz="685800">
              <a:lnSpc>
                <a:spcPct val="100000"/>
              </a:lnSpc>
              <a:spcBef>
                <a:spcPts val="0"/>
              </a:spcBef>
              <a:spcAft>
                <a:spcPts val="0"/>
              </a:spcAft>
              <a:buClrTx/>
              <a:buSzTx/>
              <a:buFontTx/>
              <a:buNone/>
              <a:defRPr/>
            </a:pPr>
            <a:r>
              <a:rPr lang="sv-SE" sz="900" dirty="0">
                <a:solidFill>
                  <a:schemeClr val="tx1"/>
                </a:solidFill>
                <a:latin typeface="+mn-lt"/>
                <a:ea typeface="+mn-ea"/>
                <a:cs typeface="+mn-cs"/>
              </a:rPr>
              <a:t>Karta </a:t>
            </a:r>
            <a:r>
              <a:rPr lang="sv-SE" dirty="0"/>
              <a:t>https://www.smhi.se/klimat/framtidens-klimat/uppvarmningsnivaer/</a:t>
            </a:r>
          </a:p>
          <a:p>
            <a:pPr>
              <a:defRPr/>
            </a:pPr>
            <a:endParaRPr lang="sv-SE" sz="900" dirty="0">
              <a:solidFill>
                <a:schemeClr val="tx1"/>
              </a:solidFill>
              <a:latin typeface="+mn-lt"/>
              <a:ea typeface="+mn-ea"/>
              <a:cs typeface="+mn-cs"/>
            </a:endParaRPr>
          </a:p>
          <a:p>
            <a:pPr>
              <a:defRPr/>
            </a:pPr>
            <a:endParaRPr lang="sv-SE" sz="900" dirty="0">
              <a:solidFill>
                <a:schemeClr val="tx1"/>
              </a:solidFill>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pPr>
              <a:defRPr/>
            </a:pPr>
            <a:fld id="{7C789E91-B0FD-4006-B54A-86D0A8D93166}" type="slidenum">
              <a:rPr lang="sv-SE" smtClean="0"/>
              <a:t>20</a:t>
            </a:fld>
            <a:endParaRPr lang="sv-SE"/>
          </a:p>
        </p:txBody>
      </p:sp>
    </p:spTree>
    <p:extLst>
      <p:ext uri="{BB962C8B-B14F-4D97-AF65-F5344CB8AC3E}">
        <p14:creationId xmlns:p14="http://schemas.microsoft.com/office/powerpoint/2010/main" val="2963686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Platshållare för bildobjekt 1"/>
          <p:cNvSpPr>
            <a:spLocks noGrp="1" noRot="1" noChangeAspect="1"/>
          </p:cNvSpPr>
          <p:nvPr>
            <p:ph type="sldImg"/>
          </p:nvPr>
        </p:nvSpPr>
        <p:spPr bwMode="auto"/>
      </p:sp>
      <p:sp>
        <p:nvSpPr>
          <p:cNvPr id="5" name="Platshållare för anteckningar 2"/>
          <p:cNvSpPr>
            <a:spLocks noGrp="1"/>
          </p:cNvSpPr>
          <p:nvPr>
            <p:ph type="body" idx="1"/>
          </p:nvPr>
        </p:nvSpPr>
        <p:spPr bwMode="auto"/>
        <p:txBody>
          <a:bodyPr/>
          <a:lstStyle/>
          <a:p>
            <a:pPr>
              <a:defRPr/>
            </a:pPr>
            <a:endParaRPr lang="sv-SE" dirty="0"/>
          </a:p>
        </p:txBody>
      </p:sp>
      <p:sp>
        <p:nvSpPr>
          <p:cNvPr id="6" name="Platshållare för bildnummer 3"/>
          <p:cNvSpPr>
            <a:spLocks noGrp="1"/>
          </p:cNvSpPr>
          <p:nvPr>
            <p:ph type="sldNum" sz="quarter" idx="5"/>
          </p:nvPr>
        </p:nvSpPr>
        <p:spPr bwMode="auto"/>
        <p:txBody>
          <a:bodyPr/>
          <a:lstStyle/>
          <a:p>
            <a:pPr>
              <a:defRPr/>
            </a:pPr>
            <a:fld id="{7C789E91-B0FD-4006-B54A-86D0A8D93166}" type="slidenum">
              <a:rPr lang="sv-SE"/>
              <a:t>21</a:t>
            </a:fld>
            <a:endParaRPr lang="sv-SE"/>
          </a:p>
        </p:txBody>
      </p:sp>
    </p:spTree>
    <p:extLst>
      <p:ext uri="{BB962C8B-B14F-4D97-AF65-F5344CB8AC3E}">
        <p14:creationId xmlns:p14="http://schemas.microsoft.com/office/powerpoint/2010/main" val="3937363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9CC0D0B-3699-4344-A04C-393C5CB29B37}" type="slidenum">
              <a:rPr lang="sv-SE" smtClean="0"/>
              <a:t>22</a:t>
            </a:fld>
            <a:endParaRPr lang="sv-SE"/>
          </a:p>
        </p:txBody>
      </p:sp>
    </p:spTree>
    <p:extLst>
      <p:ext uri="{BB962C8B-B14F-4D97-AF65-F5344CB8AC3E}">
        <p14:creationId xmlns:p14="http://schemas.microsoft.com/office/powerpoint/2010/main" val="2711065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Långsamma processer. Redan igångsatta processer kan pågår i hundratals eller tusentals år. </a:t>
            </a:r>
          </a:p>
          <a:p>
            <a:endParaRPr lang="sv-SE" dirty="0"/>
          </a:p>
          <a:p>
            <a:r>
              <a:rPr lang="sv-SE" sz="900" b="0" i="0" kern="1200" dirty="0">
                <a:solidFill>
                  <a:schemeClr val="tx1"/>
                </a:solidFill>
                <a:effectLst/>
                <a:latin typeface="+mn-lt"/>
                <a:ea typeface="+mn-ea"/>
                <a:cs typeface="+mn-cs"/>
              </a:rPr>
              <a:t>Grafen visar förändring av global medelhavsnivå, relativt perioden 1986 – 2005. Observerad och modellerad historisk förändring sedan 1950, samt framtidsprojektioner för scenarier med låga (RCP2,6) respektive höga (RCP8,5) växthusgasutsläpp. Färgade fält representerar sannolika intervall för höjning av global medelhavsnivå, blå färg för RCP2,6 och rosa för RCP8,5. Streckade färgintervall indikerar låg säkerhet i havsnivåprojektioner bortom 2100. Stapeln till höger representerar en sammanvägd expertuppskattning av möjlig havsnivåhöjning till 2300. Illustration: figur SPM1 från IPCC:s specialrapport SROCC. SROCC</a:t>
            </a:r>
          </a:p>
          <a:p>
            <a:r>
              <a:rPr lang="sv-SE" dirty="0"/>
              <a:t>https://www.boverket.se/sv/PBL-kunskapsbanken/planering/detaljplan/lansstyrelsens-tillsyn/tillsynsvagledning_naturolyckor/tidsperspektiv/</a:t>
            </a:r>
          </a:p>
        </p:txBody>
      </p:sp>
      <p:sp>
        <p:nvSpPr>
          <p:cNvPr id="4" name="Platshållare för bildnummer 3"/>
          <p:cNvSpPr>
            <a:spLocks noGrp="1"/>
          </p:cNvSpPr>
          <p:nvPr>
            <p:ph type="sldNum" sz="quarter" idx="5"/>
          </p:nvPr>
        </p:nvSpPr>
        <p:spPr/>
        <p:txBody>
          <a:bodyPr/>
          <a:lstStyle/>
          <a:p>
            <a:fld id="{7C789E91-B0FD-4006-B54A-86D0A8D93166}" type="slidenum">
              <a:rPr lang="sv-SE" smtClean="0"/>
              <a:t>23</a:t>
            </a:fld>
            <a:endParaRPr lang="sv-SE"/>
          </a:p>
        </p:txBody>
      </p:sp>
    </p:spTree>
    <p:extLst>
      <p:ext uri="{BB962C8B-B14F-4D97-AF65-F5344CB8AC3E}">
        <p14:creationId xmlns:p14="http://schemas.microsoft.com/office/powerpoint/2010/main" val="3245606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sz="900" b="0" i="0" kern="1200" dirty="0">
                <a:solidFill>
                  <a:schemeClr val="tx1"/>
                </a:solidFill>
                <a:effectLst/>
                <a:latin typeface="+mn-lt"/>
                <a:ea typeface="+mn-ea"/>
                <a:cs typeface="+mn-cs"/>
              </a:rPr>
              <a:t>Klimatanpassning innebär att rusta samhället och olika verksamheter för de nya utmaningar som en ökad uppvärmning ger. </a:t>
            </a:r>
          </a:p>
          <a:p>
            <a:pPr marL="171450" indent="-171450" fontAlgn="base">
              <a:buFont typeface="Arial" panose="020B0604020202020204" pitchFamily="34" charset="0"/>
              <a:buChar char="•"/>
            </a:pPr>
            <a:r>
              <a:rPr lang="sv-SE" sz="900" b="0" i="0" kern="1200" dirty="0">
                <a:solidFill>
                  <a:schemeClr val="tx1"/>
                </a:solidFill>
                <a:effectLst/>
                <a:latin typeface="+mn-lt"/>
                <a:ea typeface="+mn-ea"/>
                <a:cs typeface="+mn-cs"/>
              </a:rPr>
              <a:t>Klimatanpassning gör att vi minskar vår sårbarhet för klimatrelaterade händelser, men också att vi tar vara på positiva effekter som ett förändrat klimat ger. I ett långsiktigt perspektiv kan kostnader hållas nere, både för individer</a:t>
            </a:r>
            <a:r>
              <a:rPr lang="sv-SE" sz="900" b="0" i="0" kern="1200" baseline="0" dirty="0">
                <a:solidFill>
                  <a:schemeClr val="tx1"/>
                </a:solidFill>
                <a:effectLst/>
                <a:latin typeface="+mn-lt"/>
                <a:ea typeface="+mn-ea"/>
                <a:cs typeface="+mn-cs"/>
              </a:rPr>
              <a:t> och för samhället.</a:t>
            </a:r>
            <a:endParaRPr lang="sv-SE" sz="900" b="0" i="0" kern="1200" dirty="0">
              <a:solidFill>
                <a:schemeClr val="tx1"/>
              </a:solidFill>
              <a:effectLst/>
              <a:latin typeface="+mn-lt"/>
              <a:ea typeface="+mn-ea"/>
              <a:cs typeface="+mn-cs"/>
            </a:endParaRPr>
          </a:p>
          <a:p>
            <a:br>
              <a:rPr lang="sv-SE" dirty="0"/>
            </a:br>
            <a:endParaRPr lang="sv-SE" dirty="0"/>
          </a:p>
          <a:p>
            <a:endParaRPr lang="sv-SE" dirty="0"/>
          </a:p>
        </p:txBody>
      </p:sp>
      <p:sp>
        <p:nvSpPr>
          <p:cNvPr id="4" name="Platshållare för bildnummer 3"/>
          <p:cNvSpPr>
            <a:spLocks noGrp="1"/>
          </p:cNvSpPr>
          <p:nvPr>
            <p:ph type="sldNum" sz="quarter" idx="5"/>
          </p:nvPr>
        </p:nvSpPr>
        <p:spPr/>
        <p:txBody>
          <a:bodyPr/>
          <a:lstStyle/>
          <a:p>
            <a:fld id="{7C789E91-B0FD-4006-B54A-86D0A8D93166}" type="slidenum">
              <a:rPr lang="sv-SE" smtClean="0"/>
              <a:t>4</a:t>
            </a:fld>
            <a:endParaRPr lang="sv-SE"/>
          </a:p>
        </p:txBody>
      </p:sp>
    </p:spTree>
    <p:extLst>
      <p:ext uri="{BB962C8B-B14F-4D97-AF65-F5344CB8AC3E}">
        <p14:creationId xmlns:p14="http://schemas.microsoft.com/office/powerpoint/2010/main" val="1853696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Platshållare för bildobjekt 1"/>
          <p:cNvSpPr>
            <a:spLocks noGrp="1" noRot="1" noChangeAspect="1"/>
          </p:cNvSpPr>
          <p:nvPr>
            <p:ph type="sldImg"/>
          </p:nvPr>
        </p:nvSpPr>
        <p:spPr bwMode="auto"/>
      </p:sp>
      <p:sp>
        <p:nvSpPr>
          <p:cNvPr id="5" name="Platshållare för anteckningar 2"/>
          <p:cNvSpPr>
            <a:spLocks noGrp="1"/>
          </p:cNvSpPr>
          <p:nvPr>
            <p:ph type="body" idx="1"/>
          </p:nvPr>
        </p:nvSpPr>
        <p:spPr bwMode="auto"/>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sv-SE" sz="900"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sv-SE" sz="900" kern="1200" dirty="0">
                <a:solidFill>
                  <a:schemeClr val="tx1"/>
                </a:solidFill>
                <a:effectLst/>
                <a:latin typeface="+mn-lt"/>
                <a:ea typeface="+mn-ea"/>
                <a:cs typeface="+mn-cs"/>
              </a:rPr>
              <a:t>mål 13 Bekämpa klimatförändringarna: Vidta omedelbara åtgärder för att bekämpa klimatförändringarna och dess konsekvenser </a:t>
            </a:r>
            <a:r>
              <a:rPr lang="sv-SE" sz="900" i="1" kern="1200" dirty="0">
                <a:solidFill>
                  <a:schemeClr val="tx1"/>
                </a:solidFill>
                <a:effectLst/>
                <a:latin typeface="+mn-lt"/>
                <a:ea typeface="+mn-ea"/>
                <a:cs typeface="+mn-cs"/>
              </a:rPr>
              <a:t>Det globala arbetet för att uppnå mål 13 och bekämpa klimatförändringarna konkretiseras ytterligare i </a:t>
            </a:r>
            <a:r>
              <a:rPr lang="sv-SE" sz="900" i="1" u="sng" kern="1200" dirty="0">
                <a:solidFill>
                  <a:schemeClr val="tx1"/>
                </a:solidFill>
                <a:effectLst/>
                <a:latin typeface="+mn-lt"/>
                <a:ea typeface="+mn-ea"/>
                <a:cs typeface="+mn-cs"/>
                <a:hlinkClick r:id="rId3"/>
              </a:rPr>
              <a:t>Klimatkonventionen</a:t>
            </a:r>
            <a:r>
              <a:rPr lang="sv-SE" sz="900" i="1" kern="1200" dirty="0">
                <a:solidFill>
                  <a:schemeClr val="tx1"/>
                </a:solidFill>
                <a:effectLst/>
                <a:latin typeface="+mn-lt"/>
                <a:ea typeface="+mn-ea"/>
                <a:cs typeface="+mn-cs"/>
              </a:rPr>
              <a:t> och </a:t>
            </a:r>
            <a:r>
              <a:rPr lang="sv-SE" sz="900" i="1" u="sng" kern="1200" dirty="0">
                <a:solidFill>
                  <a:schemeClr val="tx1"/>
                </a:solidFill>
                <a:effectLst/>
                <a:latin typeface="+mn-lt"/>
                <a:ea typeface="+mn-ea"/>
                <a:cs typeface="+mn-cs"/>
                <a:hlinkClick r:id="rId4"/>
              </a:rPr>
              <a:t>Parisavtalet</a:t>
            </a:r>
            <a:r>
              <a:rPr lang="sv-SE" sz="900" i="1" kern="1200" dirty="0">
                <a:solidFill>
                  <a:schemeClr val="tx1"/>
                </a:solidFill>
                <a:effectLst/>
                <a:latin typeface="+mn-lt"/>
                <a:ea typeface="+mn-ea"/>
                <a:cs typeface="+mn-cs"/>
              </a:rPr>
              <a:t>. Klimatkonventionen är en global konvention med åtgärder för att stoppa klimatförändringarna. Klimatkonventionen undertecknades vid FN:s konferens om miljö och utveckling i Rio 1992. Till Klimatkonventionen hör Parisavtalet, ett globalt klimatavtal som trädde i kraft 2016. Parisavtalet slår fast att den globala temperaturökningen ska begränsas till under två grader, med strävan efter att begränsa den till 1,5 grader. Detta ska framförallt uppnås genom att minska utsläppen av växthusgaser. En annan del av avtalet handlar om att ge stöd till dem som drabbas av klimatförändringarnas effekter och öka möjligheterna till </a:t>
            </a:r>
            <a:r>
              <a:rPr lang="sv-SE" sz="900" i="1" kern="1200" dirty="0" err="1">
                <a:solidFill>
                  <a:schemeClr val="tx1"/>
                </a:solidFill>
                <a:effectLst/>
                <a:latin typeface="+mn-lt"/>
                <a:ea typeface="+mn-ea"/>
                <a:cs typeface="+mn-cs"/>
              </a:rPr>
              <a:t>klimatanpassning</a:t>
            </a:r>
            <a:r>
              <a:rPr lang="sv-SE" sz="900" i="1" kern="1200" dirty="0">
                <a:solidFill>
                  <a:schemeClr val="tx1"/>
                </a:solidFill>
                <a:effectLst/>
                <a:latin typeface="+mn-lt"/>
                <a:ea typeface="+mn-ea"/>
                <a:cs typeface="+mn-cs"/>
              </a:rPr>
              <a:t>.</a:t>
            </a:r>
            <a:endParaRPr lang="sv-SE" sz="900" kern="1200" dirty="0">
              <a:solidFill>
                <a:schemeClr val="tx1"/>
              </a:solidFill>
              <a:effectLst/>
              <a:latin typeface="+mn-lt"/>
              <a:ea typeface="+mn-ea"/>
              <a:cs typeface="+mn-cs"/>
            </a:endParaRPr>
          </a:p>
          <a:p>
            <a:pPr marL="0" marR="0" lvl="0" indent="0" algn="l" defTabSz="685800">
              <a:lnSpc>
                <a:spcPct val="100000"/>
              </a:lnSpc>
              <a:spcBef>
                <a:spcPts val="0"/>
              </a:spcBef>
              <a:spcAft>
                <a:spcPts val="0"/>
              </a:spcAft>
              <a:buClrTx/>
              <a:buSzTx/>
              <a:buFontTx/>
              <a:buNone/>
              <a:defRPr/>
            </a:pPr>
            <a:endParaRPr lang="sv-SE" sz="900" dirty="0">
              <a:solidFill>
                <a:schemeClr val="tx1"/>
              </a:solidFill>
              <a:latin typeface="+mn-lt"/>
              <a:ea typeface="+mn-ea"/>
              <a:cs typeface="+mn-cs"/>
            </a:endParaRPr>
          </a:p>
          <a:p>
            <a:pPr>
              <a:defRPr/>
            </a:pPr>
            <a:endParaRPr lang="sv-SE" dirty="0"/>
          </a:p>
          <a:p>
            <a:pPr>
              <a:defRPr/>
            </a:pPr>
            <a:endParaRPr lang="sv-SE" dirty="0"/>
          </a:p>
        </p:txBody>
      </p:sp>
      <p:sp>
        <p:nvSpPr>
          <p:cNvPr id="6" name="Platshållare för bildnummer 3"/>
          <p:cNvSpPr>
            <a:spLocks noGrp="1"/>
          </p:cNvSpPr>
          <p:nvPr>
            <p:ph type="sldNum" sz="quarter" idx="5"/>
          </p:nvPr>
        </p:nvSpPr>
        <p:spPr bwMode="auto"/>
        <p:txBody>
          <a:bodyPr/>
          <a:lstStyle/>
          <a:p>
            <a:pPr>
              <a:defRPr/>
            </a:pPr>
            <a:fld id="{7C789E91-B0FD-4006-B54A-86D0A8D93166}" type="slidenum">
              <a:rPr lang="sv-SE"/>
              <a:t>24</a:t>
            </a:fld>
            <a:endParaRPr lang="sv-SE"/>
          </a:p>
        </p:txBody>
      </p:sp>
    </p:spTree>
    <p:extLst>
      <p:ext uri="{BB962C8B-B14F-4D97-AF65-F5344CB8AC3E}">
        <p14:creationId xmlns:p14="http://schemas.microsoft.com/office/powerpoint/2010/main" val="1098860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Platshållare för bildobjekt 1"/>
          <p:cNvSpPr>
            <a:spLocks noGrp="1" noRot="1" noChangeAspect="1"/>
          </p:cNvSpPr>
          <p:nvPr>
            <p:ph type="sldImg"/>
          </p:nvPr>
        </p:nvSpPr>
        <p:spPr bwMode="auto"/>
      </p:sp>
      <p:sp>
        <p:nvSpPr>
          <p:cNvPr id="5" name="Platshållare för anteckningar 2"/>
          <p:cNvSpPr>
            <a:spLocks noGrp="1"/>
          </p:cNvSpPr>
          <p:nvPr>
            <p:ph type="body" idx="1"/>
          </p:nvPr>
        </p:nvSpPr>
        <p:spPr bwMode="auto"/>
        <p:txBody>
          <a:bodyPr/>
          <a:lstStyle/>
          <a:p>
            <a:pPr marL="0" marR="0" lvl="0" indent="0" algn="l" defTabSz="685800">
              <a:lnSpc>
                <a:spcPct val="100000"/>
              </a:lnSpc>
              <a:spcBef>
                <a:spcPts val="0"/>
              </a:spcBef>
              <a:spcAft>
                <a:spcPts val="0"/>
              </a:spcAft>
              <a:buClrTx/>
              <a:buSzTx/>
              <a:buFontTx/>
              <a:buNone/>
              <a:defRPr/>
            </a:pPr>
            <a:r>
              <a:rPr lang="sv-SE" sz="900" dirty="0">
                <a:solidFill>
                  <a:schemeClr val="tx1"/>
                </a:solidFill>
                <a:latin typeface="+mn-lt"/>
                <a:ea typeface="+mn-ea"/>
                <a:cs typeface="+mn-cs"/>
              </a:rPr>
              <a:t>Sverige har starka band till andra länder som är mer exponerade för risker kopplade till ett förändrat klimat än vad Sverige är, vilket kan innebära att indirekta effekter uppstår i Sverige (PWC, 2019). Det kan till exempel handla om att import- och exportmöjligheter förändras liksom förutsättningar för investeringar och marknadsnärvaro. Därtill kan migrationen öka och geopolitiken påverkas. Klimatförändringar lyfts även som ett allvarligt och växande hot mot den globala säkerheten i den nationella säkerhetsstrategin (Regeringskansliet, 2017).”</a:t>
            </a:r>
            <a:endParaRPr lang="sv-SE" dirty="0"/>
          </a:p>
          <a:p>
            <a:pPr>
              <a:defRPr/>
            </a:pPr>
            <a:endParaRPr lang="sv-SE" dirty="0"/>
          </a:p>
        </p:txBody>
      </p:sp>
      <p:sp>
        <p:nvSpPr>
          <p:cNvPr id="6" name="Platshållare för bildnummer 3"/>
          <p:cNvSpPr>
            <a:spLocks noGrp="1"/>
          </p:cNvSpPr>
          <p:nvPr>
            <p:ph type="sldNum" sz="quarter" idx="5"/>
          </p:nvPr>
        </p:nvSpPr>
        <p:spPr bwMode="auto"/>
        <p:txBody>
          <a:bodyPr/>
          <a:lstStyle/>
          <a:p>
            <a:pPr>
              <a:defRPr/>
            </a:pPr>
            <a:fld id="{7C789E91-B0FD-4006-B54A-86D0A8D93166}" type="slidenum">
              <a:rPr lang="sv-SE"/>
              <a:t>25</a:t>
            </a:fld>
            <a:endParaRPr lang="sv-SE"/>
          </a:p>
        </p:txBody>
      </p:sp>
    </p:spTree>
    <p:extLst>
      <p:ext uri="{BB962C8B-B14F-4D97-AF65-F5344CB8AC3E}">
        <p14:creationId xmlns:p14="http://schemas.microsoft.com/office/powerpoint/2010/main" val="6707422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Ett exempel på hur en regional bild kan se ut. Lyft gärna att en specifik månad kan variera betydligt mot  ett årsmedel. </a:t>
            </a:r>
          </a:p>
          <a:p>
            <a:endParaRPr lang="sv-SE" dirty="0"/>
          </a:p>
          <a:p>
            <a:r>
              <a:rPr lang="sv-SE" dirty="0"/>
              <a:t>Årsmedel 10-25% mer nederbörd, i denna region, men september ser annorlunda ut.</a:t>
            </a:r>
          </a:p>
          <a:p>
            <a:endParaRPr lang="sv-SE" dirty="0"/>
          </a:p>
          <a:p>
            <a:r>
              <a:rPr lang="sv-SE" dirty="0"/>
              <a:t>https://www.smhi.se/klimat/framtidens-klimat/fordjupade-klimatscenarier/met/sverige/medeltemperatur/rcp45/2071-2100/year/anom</a:t>
            </a:r>
          </a:p>
          <a:p>
            <a:endParaRPr lang="sv-SE" dirty="0"/>
          </a:p>
        </p:txBody>
      </p:sp>
      <p:sp>
        <p:nvSpPr>
          <p:cNvPr id="4" name="Platshållare för bildnummer 3"/>
          <p:cNvSpPr>
            <a:spLocks noGrp="1"/>
          </p:cNvSpPr>
          <p:nvPr>
            <p:ph type="sldNum" sz="quarter" idx="5"/>
          </p:nvPr>
        </p:nvSpPr>
        <p:spPr/>
        <p:txBody>
          <a:bodyPr/>
          <a:lstStyle/>
          <a:p>
            <a:fld id="{7C789E91-B0FD-4006-B54A-86D0A8D93166}" type="slidenum">
              <a:rPr lang="sv-SE" smtClean="0"/>
              <a:t>27</a:t>
            </a:fld>
            <a:endParaRPr lang="sv-SE"/>
          </a:p>
        </p:txBody>
      </p:sp>
    </p:spTree>
    <p:extLst>
      <p:ext uri="{BB962C8B-B14F-4D97-AF65-F5344CB8AC3E}">
        <p14:creationId xmlns:p14="http://schemas.microsoft.com/office/powerpoint/2010/main" val="19256898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Ett exempel på hur en regional bild kan se ut. Lyft gärna att en specifik månad kan variera betydligt mot  ett årsmedel. </a:t>
            </a:r>
          </a:p>
          <a:p>
            <a:endParaRPr lang="sv-SE" dirty="0"/>
          </a:p>
          <a:p>
            <a:r>
              <a:rPr lang="sv-SE" dirty="0"/>
              <a:t>Årsmedel minskning 5-10%</a:t>
            </a:r>
          </a:p>
          <a:p>
            <a:r>
              <a:rPr lang="sv-SE" dirty="0"/>
              <a:t>Medel hela eller nästan hela länet har under juli-oktober minskning 10-25%</a:t>
            </a:r>
          </a:p>
          <a:p>
            <a:endParaRPr lang="sv-SE" dirty="0"/>
          </a:p>
          <a:p>
            <a:r>
              <a:rPr lang="sv-SE" dirty="0"/>
              <a:t>https://www.smhi.se/klimat/framtidens-klimat/fordjupade-klimatscenarier/hyd/-/nederbord/rcp45/2071-2100/year</a:t>
            </a:r>
          </a:p>
        </p:txBody>
      </p:sp>
      <p:sp>
        <p:nvSpPr>
          <p:cNvPr id="4" name="Platshållare för bildnummer 3"/>
          <p:cNvSpPr>
            <a:spLocks noGrp="1"/>
          </p:cNvSpPr>
          <p:nvPr>
            <p:ph type="sldNum" sz="quarter" idx="5"/>
          </p:nvPr>
        </p:nvSpPr>
        <p:spPr/>
        <p:txBody>
          <a:bodyPr/>
          <a:lstStyle/>
          <a:p>
            <a:fld id="{7C789E91-B0FD-4006-B54A-86D0A8D93166}" type="slidenum">
              <a:rPr lang="sv-SE" smtClean="0"/>
              <a:t>28</a:t>
            </a:fld>
            <a:endParaRPr lang="sv-SE"/>
          </a:p>
        </p:txBody>
      </p:sp>
    </p:spTree>
    <p:extLst>
      <p:ext uri="{BB962C8B-B14F-4D97-AF65-F5344CB8AC3E}">
        <p14:creationId xmlns:p14="http://schemas.microsoft.com/office/powerpoint/2010/main" val="41009457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234CBDBB-1BDE-4CCE-8F96-74E85E4E0058}" type="slidenum">
              <a:rPr lang="sv-SE" smtClean="0">
                <a:solidFill>
                  <a:prstClr val="black"/>
                </a:solidFill>
              </a:rPr>
              <a:pPr/>
              <a:t>29</a:t>
            </a:fld>
            <a:endParaRPr lang="sv-SE" dirty="0">
              <a:solidFill>
                <a:prstClr val="black"/>
              </a:solidFill>
            </a:endParaRPr>
          </a:p>
        </p:txBody>
      </p:sp>
    </p:spTree>
    <p:extLst>
      <p:ext uri="{BB962C8B-B14F-4D97-AF65-F5344CB8AC3E}">
        <p14:creationId xmlns:p14="http://schemas.microsoft.com/office/powerpoint/2010/main" val="3565646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sv-SE" dirty="0"/>
          </a:p>
        </p:txBody>
      </p:sp>
      <p:sp>
        <p:nvSpPr>
          <p:cNvPr id="4" name="Platshållare för bildnummer 3"/>
          <p:cNvSpPr>
            <a:spLocks noGrp="1"/>
          </p:cNvSpPr>
          <p:nvPr>
            <p:ph type="sldNum" sz="quarter" idx="5"/>
          </p:nvPr>
        </p:nvSpPr>
        <p:spPr/>
        <p:txBody>
          <a:bodyPr/>
          <a:lstStyle/>
          <a:p>
            <a:pPr>
              <a:defRPr/>
            </a:pPr>
            <a:fld id="{5F8894EF-AA1E-4EA0-B589-7877FD9AC9B0}" type="slidenum">
              <a:rPr lang="sv-SE" smtClean="0"/>
              <a:pPr>
                <a:defRPr/>
              </a:pPr>
              <a:t>31</a:t>
            </a:fld>
            <a:endParaRPr lang="sv-SE"/>
          </a:p>
        </p:txBody>
      </p:sp>
    </p:spTree>
    <p:extLst>
      <p:ext uri="{BB962C8B-B14F-4D97-AF65-F5344CB8AC3E}">
        <p14:creationId xmlns:p14="http://schemas.microsoft.com/office/powerpoint/2010/main" val="76035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anteckningar 1">
            <a:extLst>
              <a:ext uri="{FF2B5EF4-FFF2-40B4-BE49-F238E27FC236}">
                <a16:creationId xmlns:a16="http://schemas.microsoft.com/office/drawing/2014/main" id="{73985648-458C-4571-97E7-7E5AF5EAFB36}"/>
              </a:ext>
            </a:extLst>
          </p:cNvPr>
          <p:cNvSpPr>
            <a:spLocks noGrp="1"/>
          </p:cNvSpPr>
          <p:nvPr>
            <p:ph type="body" idx="1"/>
          </p:nvPr>
        </p:nvSpPr>
        <p:spPr/>
        <p:txBody>
          <a:bodyPr/>
          <a:lstStyle/>
          <a:p>
            <a:endParaRPr lang="sv-SE"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Möjligheter kan vara en längre växtsäsong och större möjligheter för turism.</a:t>
            </a:r>
          </a:p>
          <a:p>
            <a:r>
              <a:rPr lang="sv-SE" dirty="0"/>
              <a:t>Förändringar i andra länder påverkar handelsmönster, produktion i andra länder, migration mm.</a:t>
            </a:r>
          </a:p>
        </p:txBody>
      </p:sp>
      <p:sp>
        <p:nvSpPr>
          <p:cNvPr id="4" name="Platshållare för bildnummer 3"/>
          <p:cNvSpPr>
            <a:spLocks noGrp="1"/>
          </p:cNvSpPr>
          <p:nvPr>
            <p:ph type="sldNum" sz="quarter" idx="5"/>
          </p:nvPr>
        </p:nvSpPr>
        <p:spPr/>
        <p:txBody>
          <a:bodyPr/>
          <a:lstStyle/>
          <a:p>
            <a:fld id="{7C789E91-B0FD-4006-B54A-86D0A8D93166}" type="slidenum">
              <a:rPr lang="sv-SE" smtClean="0"/>
              <a:t>6</a:t>
            </a:fld>
            <a:endParaRPr lang="sv-SE"/>
          </a:p>
        </p:txBody>
      </p:sp>
    </p:spTree>
    <p:extLst>
      <p:ext uri="{BB962C8B-B14F-4D97-AF65-F5344CB8AC3E}">
        <p14:creationId xmlns:p14="http://schemas.microsoft.com/office/powerpoint/2010/main" val="509404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http://klimatanpassning.se/vem-gor-vad/overblick-klimatanpassning/klimatanpassning-i-sverige-en-oversikt-1.161178</a:t>
            </a:r>
          </a:p>
          <a:p>
            <a:endParaRPr lang="sv-SE"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789E91-B0FD-4006-B54A-86D0A8D9316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295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531813" y="904875"/>
            <a:ext cx="8039101" cy="4522788"/>
          </a:xfrm>
        </p:spPr>
      </p:sp>
      <p:sp>
        <p:nvSpPr>
          <p:cNvPr id="3" name="Platshållare för anteckningar 2"/>
          <p:cNvSpPr>
            <a:spLocks noGrp="1"/>
          </p:cNvSpPr>
          <p:nvPr>
            <p:ph type="body" idx="1"/>
          </p:nvPr>
        </p:nvSpPr>
        <p:spPr/>
        <p:txBody>
          <a:bodyPr/>
          <a:lstStyle/>
          <a:p>
            <a:r>
              <a:rPr lang="sv-SE" dirty="0"/>
              <a:t>Regeringen har tagit fram 10 nationella principer för arbetet med klimatanpassning. Bra att ha med i sitt arbete med klimatanpassning.</a:t>
            </a:r>
          </a:p>
          <a:p>
            <a:endParaRPr lang="sv-SE" dirty="0"/>
          </a:p>
          <a:p>
            <a:pPr marL="0" marR="0" lvl="0" indent="0" algn="l" defTabSz="685800" rtl="0" eaLnBrk="1" fontAlgn="auto" latinLnBrk="0" hangingPunct="1">
              <a:lnSpc>
                <a:spcPct val="100000"/>
              </a:lnSpc>
              <a:spcBef>
                <a:spcPts val="0"/>
              </a:spcBef>
              <a:spcAft>
                <a:spcPts val="0"/>
              </a:spcAft>
              <a:buClrTx/>
              <a:buSzTx/>
              <a:buFontTx/>
              <a:buNone/>
              <a:tabLst/>
              <a:defRPr/>
            </a:pPr>
            <a:r>
              <a:rPr lang="sv-SE" sz="900" kern="0" cap="all" dirty="0">
                <a:latin typeface="Arial" panose="020B0604020202020204" pitchFamily="34" charset="0"/>
                <a:cs typeface="Arial" panose="020B0604020202020204" pitchFamily="34" charset="0"/>
                <a:hlinkClick r:id="rId3"/>
              </a:rPr>
              <a:t>Nationell strategi för klimatanpassning prop. 2017/18:163</a:t>
            </a:r>
            <a:endParaRPr lang="sv-SE" sz="900" kern="0" cap="all" dirty="0">
              <a:latin typeface="Arial" panose="020B0604020202020204" pitchFamily="34" charset="0"/>
              <a:cs typeface="Arial" panose="020B0604020202020204" pitchFamily="34" charset="0"/>
            </a:endParaRPr>
          </a:p>
          <a:p>
            <a:r>
              <a:rPr lang="sv-SE" dirty="0"/>
              <a:t> </a:t>
            </a:r>
          </a:p>
        </p:txBody>
      </p:sp>
      <p:sp>
        <p:nvSpPr>
          <p:cNvPr id="4" name="Platshållare för bildnummer 3"/>
          <p:cNvSpPr>
            <a:spLocks noGrp="1"/>
          </p:cNvSpPr>
          <p:nvPr>
            <p:ph type="sldNum" sz="quarter" idx="10"/>
          </p:nvPr>
        </p:nvSpPr>
        <p:spPr/>
        <p:txBody>
          <a:bodyPr/>
          <a:lstStyle/>
          <a:p>
            <a:fld id="{C9C817AE-2804-498F-A416-4C08C9E77511}" type="slidenum">
              <a:rPr lang="sv-SE" smtClean="0"/>
              <a:t>8</a:t>
            </a:fld>
            <a:endParaRPr lang="sv-SE"/>
          </a:p>
        </p:txBody>
      </p:sp>
    </p:spTree>
    <p:extLst>
      <p:ext uri="{BB962C8B-B14F-4D97-AF65-F5344CB8AC3E}">
        <p14:creationId xmlns:p14="http://schemas.microsoft.com/office/powerpoint/2010/main" val="3774387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C789E91-B0FD-4006-B54A-86D0A8D93166}" type="slidenum">
              <a:rPr lang="sv-SE" smtClean="0"/>
              <a:t>9</a:t>
            </a:fld>
            <a:endParaRPr lang="sv-SE"/>
          </a:p>
        </p:txBody>
      </p:sp>
    </p:spTree>
    <p:extLst>
      <p:ext uri="{BB962C8B-B14F-4D97-AF65-F5344CB8AC3E}">
        <p14:creationId xmlns:p14="http://schemas.microsoft.com/office/powerpoint/2010/main" val="3651106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fontAlgn="base">
              <a:buFont typeface="Arial" panose="020B0604020202020204" pitchFamily="34" charset="0"/>
              <a:buNone/>
            </a:pPr>
            <a:r>
              <a:rPr lang="sv-SE" sz="900" b="0" i="0" kern="1200" dirty="0">
                <a:solidFill>
                  <a:schemeClr val="tx1"/>
                </a:solidFill>
                <a:effectLst/>
                <a:latin typeface="+mn-lt"/>
                <a:ea typeface="+mn-ea"/>
                <a:cs typeface="+mn-cs"/>
              </a:rPr>
              <a:t>Oftast talar man om</a:t>
            </a:r>
            <a:r>
              <a:rPr lang="sv-SE" sz="900" b="0" i="0" kern="1200" baseline="0" dirty="0">
                <a:solidFill>
                  <a:schemeClr val="tx1"/>
                </a:solidFill>
                <a:effectLst/>
                <a:latin typeface="+mn-lt"/>
                <a:ea typeface="+mn-ea"/>
                <a:cs typeface="+mn-cs"/>
              </a:rPr>
              <a:t> tekniska åtgärder när det gäller </a:t>
            </a:r>
            <a:r>
              <a:rPr lang="sv-SE" sz="900" b="0" i="0" kern="1200" baseline="0" dirty="0" err="1">
                <a:solidFill>
                  <a:schemeClr val="tx1"/>
                </a:solidFill>
                <a:effectLst/>
                <a:latin typeface="+mn-lt"/>
                <a:ea typeface="+mn-ea"/>
                <a:cs typeface="+mn-cs"/>
              </a:rPr>
              <a:t>klimatanpassning</a:t>
            </a:r>
            <a:r>
              <a:rPr lang="sv-SE" sz="900" b="0" i="0" kern="1200" baseline="0" dirty="0">
                <a:solidFill>
                  <a:schemeClr val="tx1"/>
                </a:solidFill>
                <a:effectLst/>
                <a:latin typeface="+mn-lt"/>
                <a:ea typeface="+mn-ea"/>
                <a:cs typeface="+mn-cs"/>
              </a:rPr>
              <a:t>. Men lika viktiga är andra typer, till exempel att hitta nya samarbeten och tänka i nya banor. </a:t>
            </a:r>
          </a:p>
          <a:p>
            <a:pPr marL="0" indent="0" fontAlgn="base">
              <a:buFont typeface="Arial" panose="020B0604020202020204" pitchFamily="34" charset="0"/>
              <a:buNone/>
            </a:pPr>
            <a:r>
              <a:rPr lang="sv-SE" sz="900" b="0" i="0" kern="1200" baseline="0" dirty="0">
                <a:solidFill>
                  <a:schemeClr val="tx1"/>
                </a:solidFill>
                <a:effectLst/>
                <a:latin typeface="+mn-lt"/>
                <a:ea typeface="+mn-ea"/>
                <a:cs typeface="+mn-cs"/>
              </a:rPr>
              <a:t>Olika typer av åtgärder finns på http://klimatanpassning.se/exempel</a:t>
            </a:r>
            <a:endParaRPr lang="sv-SE" sz="900" b="0" i="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7C789E91-B0FD-4006-B54A-86D0A8D93166}" type="slidenum">
              <a:rPr lang="sv-SE" smtClean="0"/>
              <a:t>10</a:t>
            </a:fld>
            <a:endParaRPr lang="sv-SE"/>
          </a:p>
        </p:txBody>
      </p:sp>
    </p:spTree>
    <p:extLst>
      <p:ext uri="{BB962C8B-B14F-4D97-AF65-F5344CB8AC3E}">
        <p14:creationId xmlns:p14="http://schemas.microsoft.com/office/powerpoint/2010/main" val="3763050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900" b="0" i="0" kern="1200" dirty="0">
                <a:solidFill>
                  <a:schemeClr val="tx1"/>
                </a:solidFill>
                <a:effectLst/>
                <a:latin typeface="+mn-lt"/>
                <a:ea typeface="+mn-ea"/>
                <a:cs typeface="+mn-cs"/>
              </a:rPr>
              <a:t>Klimatet har redan förändrats i Sverige. Detta vet vi genom långa mätserier och observationer. Här ser ni hur årsmedeltemperaturen har varierat sedan 1860 i Sverige. I diagrammet har medelvärdet för varje år lagts in som visar hur det förhåller sig till medelvärdet under referensperioden 1961-1990. Varje stapel är medeltemperaturen för ett år. De senaste 30 åren ser man en tydlig trend att medeltemperaturen varit över medeltemperaturen under referensperioden. I Sverige har årsmedeltemperaturen 1991-2017 ökat med ca 1,7 grader på ca 100 år.</a:t>
            </a:r>
            <a:endParaRPr lang="sv-SE" dirty="0"/>
          </a:p>
        </p:txBody>
      </p:sp>
      <p:sp>
        <p:nvSpPr>
          <p:cNvPr id="4" name="Platshållare för bildnummer 3"/>
          <p:cNvSpPr>
            <a:spLocks noGrp="1"/>
          </p:cNvSpPr>
          <p:nvPr>
            <p:ph type="sldNum" sz="quarter" idx="5"/>
          </p:nvPr>
        </p:nvSpPr>
        <p:spPr/>
        <p:txBody>
          <a:bodyPr/>
          <a:lstStyle/>
          <a:p>
            <a:fld id="{7C789E91-B0FD-4006-B54A-86D0A8D93166}" type="slidenum">
              <a:rPr lang="sv-SE" smtClean="0"/>
              <a:t>12</a:t>
            </a:fld>
            <a:endParaRPr lang="sv-SE"/>
          </a:p>
        </p:txBody>
      </p:sp>
    </p:spTree>
    <p:extLst>
      <p:ext uri="{BB962C8B-B14F-4D97-AF65-F5344CB8AC3E}">
        <p14:creationId xmlns:p14="http://schemas.microsoft.com/office/powerpoint/2010/main" val="35540690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5310DCC-F93E-47D3-8AF1-73D83A53595C}"/>
              </a:ext>
            </a:extLst>
          </p:cNvPr>
          <p:cNvSpPr>
            <a:spLocks noGrp="1"/>
          </p:cNvSpPr>
          <p:nvPr>
            <p:ph type="title" hasCustomPrompt="1"/>
          </p:nvPr>
        </p:nvSpPr>
        <p:spPr>
          <a:xfrm>
            <a:off x="2847903" y="3245810"/>
            <a:ext cx="5761253" cy="1101600"/>
          </a:xfrm>
        </p:spPr>
        <p:txBody>
          <a:bodyPr lIns="0" rIns="0" anchor="t">
            <a:noAutofit/>
          </a:bodyPr>
          <a:lstStyle>
            <a:lvl1pPr>
              <a:defRPr lang="sv-SE" sz="2800" strike="noStrike" kern="1200" cap="all" normalizeH="0" baseline="0" dirty="0">
                <a:solidFill>
                  <a:schemeClr val="tx1"/>
                </a:solidFill>
                <a:latin typeface="Arial Black" panose="020B0A04020102020204" pitchFamily="34" charset="0"/>
                <a:ea typeface="+mn-ea"/>
                <a:cs typeface="+mn-cs"/>
              </a:defRPr>
            </a:lvl1pPr>
          </a:lstStyle>
          <a:p>
            <a:r>
              <a:rPr lang="sv-SE" sz="2800" cap="all" dirty="0">
                <a:latin typeface="Arial Black" panose="020B0A04020102020204" pitchFamily="34" charset="0"/>
              </a:rPr>
              <a:t>KLICKA här FÖR ATT LÄGGA TILL RUBRIK</a:t>
            </a:r>
            <a:endParaRPr lang="sv-SE" sz="2800" dirty="0">
              <a:latin typeface="Arial Black" panose="020B0A04020102020204" pitchFamily="34" charset="0"/>
            </a:endParaRPr>
          </a:p>
        </p:txBody>
      </p:sp>
      <p:pic>
        <p:nvPicPr>
          <p:cNvPr id="19" name="Bildobjekt 18">
            <a:extLst>
              <a:ext uri="{FF2B5EF4-FFF2-40B4-BE49-F238E27FC236}">
                <a16:creationId xmlns:a16="http://schemas.microsoft.com/office/drawing/2014/main" id="{D2798BB5-74F6-45AD-974C-42E3FC00261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835" t="26230"/>
          <a:stretch/>
        </p:blipFill>
        <p:spPr>
          <a:xfrm>
            <a:off x="0" y="0"/>
            <a:ext cx="5143624" cy="4296194"/>
          </a:xfrm>
          <a:prstGeom prst="rect">
            <a:avLst/>
          </a:prstGeom>
        </p:spPr>
      </p:pic>
      <p:sp>
        <p:nvSpPr>
          <p:cNvPr id="5" name="Subtitle 4">
            <a:extLst>
              <a:ext uri="{FF2B5EF4-FFF2-40B4-BE49-F238E27FC236}">
                <a16:creationId xmlns:a16="http://schemas.microsoft.com/office/drawing/2014/main" id="{14F3F44B-59C9-43F6-90A6-293B49E3FACA}"/>
              </a:ext>
            </a:extLst>
          </p:cNvPr>
          <p:cNvSpPr>
            <a:spLocks noGrp="1" noChangeArrowheads="1"/>
          </p:cNvSpPr>
          <p:nvPr>
            <p:ph type="subTitle" idx="1" hasCustomPrompt="1"/>
          </p:nvPr>
        </p:nvSpPr>
        <p:spPr>
          <a:xfrm>
            <a:off x="2847903" y="2785367"/>
            <a:ext cx="5761254" cy="421481"/>
          </a:xfrm>
          <a:prstGeom prst="rect">
            <a:avLst/>
          </a:prstGeom>
          <a:extLst>
            <a:ext uri="{91240B29-F687-4F45-9708-019B960494DF}">
              <a14:hiddenLine xmlns:a14="http://schemas.microsoft.com/office/drawing/2010/main" w="9525">
                <a:solidFill>
                  <a:srgbClr val="000000"/>
                </a:solidFill>
                <a:miter lim="800000"/>
                <a:headEnd/>
                <a:tailEnd/>
              </a14:hiddenLine>
            </a:ext>
          </a:extLst>
        </p:spPr>
        <p:txBody>
          <a:bodyPr wrap="none" lIns="0" rIns="0" anchor="b">
            <a:noAutofit/>
          </a:bodyPr>
          <a:lstStyle>
            <a:lvl1pPr marL="0" indent="0">
              <a:buFont typeface="Wingdings" pitchFamily="2" charset="2"/>
              <a:buNone/>
              <a:defRPr sz="1600" cap="all" baseline="0" smtClean="0">
                <a:latin typeface="Arial" panose="020B0604020202020204" pitchFamily="34" charset="0"/>
                <a:cs typeface="Arial" panose="020B0604020202020204" pitchFamily="34" charset="0"/>
              </a:defRPr>
            </a:lvl1pPr>
          </a:lstStyle>
          <a:p>
            <a:pPr lvl="0"/>
            <a:r>
              <a:rPr lang="sv-SE" noProof="0" dirty="0"/>
              <a:t>KLICKA här FÖR ATT LÄGGA TILL RUBRIK</a:t>
            </a:r>
          </a:p>
        </p:txBody>
      </p:sp>
    </p:spTree>
    <p:extLst>
      <p:ext uri="{BB962C8B-B14F-4D97-AF65-F5344CB8AC3E}">
        <p14:creationId xmlns:p14="http://schemas.microsoft.com/office/powerpoint/2010/main" val="617308789"/>
      </p:ext>
    </p:extLst>
  </p:cSld>
  <p:clrMapOvr>
    <a:masterClrMapping/>
  </p:clrMapOvr>
  <p:extLst mod="1">
    <p:ext uri="{DCECCB84-F9BA-43D5-87BE-67443E8EF086}">
      <p15:sldGuideLst xmlns:p15="http://schemas.microsoft.com/office/powerpoint/2012/main">
        <p15:guide id="1" pos="1791" userDrawn="1">
          <p15:clr>
            <a:srgbClr val="A4A3A4"/>
          </p15:clr>
        </p15:guide>
        <p15:guide id="2" orient="horz" pos="1960" userDrawn="1">
          <p15:clr>
            <a:srgbClr val="A4A3A4"/>
          </p15:clr>
        </p15:guide>
        <p15:guide id="3" orient="horz" pos="2255" userDrawn="1">
          <p15:clr>
            <a:srgbClr val="A4A3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pic>
        <p:nvPicPr>
          <p:cNvPr id="36877" name="Picture 13" descr="front_whit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4950" y="220266"/>
            <a:ext cx="9182100" cy="5164932"/>
          </a:xfrm>
          <a:prstGeom prst="rect">
            <a:avLst/>
          </a:prstGeom>
          <a:noFill/>
          <a:extLst>
            <a:ext uri="{909E8E84-426E-40DD-AFC4-6F175D3DCCD1}">
              <a14:hiddenFill xmlns:a14="http://schemas.microsoft.com/office/drawing/2010/main">
                <a:solidFill>
                  <a:srgbClr val="FFFFFF"/>
                </a:solidFill>
              </a14:hiddenFill>
            </a:ext>
          </a:extLst>
        </p:spPr>
      </p:pic>
      <p:pic>
        <p:nvPicPr>
          <p:cNvPr id="36874" name="Picture 11" descr="SMHI Logotype_svart_new"/>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4763" y="220266"/>
            <a:ext cx="1185862"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5" name="Rectangle 3"/>
          <p:cNvSpPr>
            <a:spLocks noGrp="1" noChangeArrowheads="1"/>
          </p:cNvSpPr>
          <p:nvPr>
            <p:ph type="ctrTitle"/>
          </p:nvPr>
        </p:nvSpPr>
        <p:spPr>
          <a:xfrm>
            <a:off x="519114" y="2221707"/>
            <a:ext cx="8226425" cy="1102519"/>
          </a:xfrm>
          <a:extLst>
            <a:ext uri="{91240B29-F687-4F45-9708-019B960494DF}">
              <a14:hiddenLine xmlns:a14="http://schemas.microsoft.com/office/drawing/2010/main" w="9525">
                <a:solidFill>
                  <a:srgbClr val="000000"/>
                </a:solidFill>
                <a:miter lim="800000"/>
                <a:headEnd/>
                <a:tailEnd/>
              </a14:hiddenLine>
            </a:ext>
          </a:extLst>
        </p:spPr>
        <p:txBody>
          <a:bodyPr anchor="t"/>
          <a:lstStyle>
            <a:lvl1pPr>
              <a:defRPr sz="3000" smtClean="0"/>
            </a:lvl1pPr>
          </a:lstStyle>
          <a:p>
            <a:pPr lvl="0"/>
            <a:r>
              <a:rPr lang="sv-SE" noProof="0"/>
              <a:t>Klicka här för att ändra format</a:t>
            </a:r>
          </a:p>
        </p:txBody>
      </p:sp>
      <p:sp>
        <p:nvSpPr>
          <p:cNvPr id="36876" name="Rectangle 4"/>
          <p:cNvSpPr>
            <a:spLocks noGrp="1" noChangeArrowheads="1"/>
          </p:cNvSpPr>
          <p:nvPr>
            <p:ph type="subTitle" idx="1"/>
          </p:nvPr>
        </p:nvSpPr>
        <p:spPr>
          <a:xfrm>
            <a:off x="531814" y="1753792"/>
            <a:ext cx="8213725" cy="421481"/>
          </a:xfrm>
          <a:prstGeom prst="rect">
            <a:avLst/>
          </a:prstGeom>
          <a:extLst>
            <a:ext uri="{91240B29-F687-4F45-9708-019B960494DF}">
              <a14:hiddenLine xmlns:a14="http://schemas.microsoft.com/office/drawing/2010/main" w="9525">
                <a:solidFill>
                  <a:srgbClr val="000000"/>
                </a:solidFill>
                <a:miter lim="800000"/>
                <a:headEnd/>
                <a:tailEnd/>
              </a14:hiddenLine>
            </a:ext>
          </a:extLst>
        </p:spPr>
        <p:txBody>
          <a:bodyPr anchor="b"/>
          <a:lstStyle>
            <a:lvl1pPr marL="0" indent="0">
              <a:buFont typeface="Wingdings" pitchFamily="2" charset="2"/>
              <a:buNone/>
              <a:defRPr sz="1200" smtClean="0">
                <a:latin typeface="Arial Black" pitchFamily="34" charset="0"/>
              </a:defRPr>
            </a:lvl1pPr>
          </a:lstStyle>
          <a:p>
            <a:pPr lvl="0"/>
            <a:r>
              <a:rPr lang="sv-SE" noProof="0"/>
              <a:t>Klicka här för att ändra format på underrubrik i bakgrunden</a:t>
            </a:r>
          </a:p>
        </p:txBody>
      </p:sp>
    </p:spTree>
    <p:extLst>
      <p:ext uri="{BB962C8B-B14F-4D97-AF65-F5344CB8AC3E}">
        <p14:creationId xmlns:p14="http://schemas.microsoft.com/office/powerpoint/2010/main" val="41692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a:xfrm>
            <a:off x="757239" y="1291829"/>
            <a:ext cx="7634287" cy="3364706"/>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5"/>
          <p:cNvSpPr>
            <a:spLocks noGrp="1" noChangeArrowheads="1"/>
          </p:cNvSpPr>
          <p:nvPr>
            <p:ph type="ftr" sz="quarter" idx="10"/>
          </p:nvPr>
        </p:nvSpPr>
        <p:spPr>
          <a:ln/>
        </p:spPr>
        <p:txBody>
          <a:bodyPr/>
          <a:lstStyle>
            <a:lvl1pPr>
              <a:defRPr/>
            </a:lvl1pPr>
          </a:lstStyle>
          <a:p>
            <a:endParaRPr lang="sv-SE"/>
          </a:p>
        </p:txBody>
      </p:sp>
      <p:sp>
        <p:nvSpPr>
          <p:cNvPr id="5" name="Rectangle 6"/>
          <p:cNvSpPr>
            <a:spLocks noGrp="1" noChangeArrowheads="1"/>
          </p:cNvSpPr>
          <p:nvPr>
            <p:ph type="sldNum" sz="quarter" idx="11"/>
          </p:nvPr>
        </p:nvSpPr>
        <p:spPr>
          <a:ln/>
        </p:spPr>
        <p:txBody>
          <a:bodyPr/>
          <a:lstStyle>
            <a:lvl1pPr>
              <a:defRPr/>
            </a:lvl1pPr>
          </a:lstStyle>
          <a:p>
            <a:fld id="{E560AB44-2D2E-436A-A514-8534E37AF1DB}" type="slidenum">
              <a:rPr lang="sv-SE" smtClean="0"/>
              <a:t>‹#›</a:t>
            </a:fld>
            <a:endParaRPr lang="sv-SE"/>
          </a:p>
        </p:txBody>
      </p:sp>
      <p:sp>
        <p:nvSpPr>
          <p:cNvPr id="6" name="Rectangle 4"/>
          <p:cNvSpPr>
            <a:spLocks noGrp="1" noChangeArrowheads="1"/>
          </p:cNvSpPr>
          <p:nvPr>
            <p:ph type="dt" sz="half" idx="12"/>
          </p:nvPr>
        </p:nvSpPr>
        <p:spPr>
          <a:ln/>
        </p:spPr>
        <p:txBody>
          <a:bodyPr/>
          <a:lstStyle>
            <a:lvl1pPr>
              <a:defRPr/>
            </a:lvl1pPr>
          </a:lstStyle>
          <a:p>
            <a:fld id="{59011377-C0B4-4013-A1B3-4A1478B18CF0}" type="datetimeFigureOut">
              <a:rPr lang="sv-SE" smtClean="0"/>
              <a:t>2022-10-20</a:t>
            </a:fld>
            <a:endParaRPr lang="sv-SE"/>
          </a:p>
        </p:txBody>
      </p:sp>
    </p:spTree>
    <p:extLst>
      <p:ext uri="{BB962C8B-B14F-4D97-AF65-F5344CB8AC3E}">
        <p14:creationId xmlns:p14="http://schemas.microsoft.com/office/powerpoint/2010/main" val="344184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3305176"/>
            <a:ext cx="7772400" cy="1021556"/>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
        <p:nvSpPr>
          <p:cNvPr id="4" name="Rectangle 5"/>
          <p:cNvSpPr>
            <a:spLocks noGrp="1" noChangeArrowheads="1"/>
          </p:cNvSpPr>
          <p:nvPr>
            <p:ph type="ftr" sz="quarter" idx="10"/>
          </p:nvPr>
        </p:nvSpPr>
        <p:spPr>
          <a:ln/>
        </p:spPr>
        <p:txBody>
          <a:bodyPr/>
          <a:lstStyle>
            <a:lvl1pPr>
              <a:defRPr/>
            </a:lvl1pPr>
          </a:lstStyle>
          <a:p>
            <a:endParaRPr lang="sv-SE"/>
          </a:p>
        </p:txBody>
      </p:sp>
      <p:sp>
        <p:nvSpPr>
          <p:cNvPr id="5" name="Rectangle 6"/>
          <p:cNvSpPr>
            <a:spLocks noGrp="1" noChangeArrowheads="1"/>
          </p:cNvSpPr>
          <p:nvPr>
            <p:ph type="sldNum" sz="quarter" idx="11"/>
          </p:nvPr>
        </p:nvSpPr>
        <p:spPr>
          <a:ln/>
        </p:spPr>
        <p:txBody>
          <a:bodyPr/>
          <a:lstStyle>
            <a:lvl1pPr>
              <a:defRPr/>
            </a:lvl1pPr>
          </a:lstStyle>
          <a:p>
            <a:fld id="{E560AB44-2D2E-436A-A514-8534E37AF1DB}" type="slidenum">
              <a:rPr lang="sv-SE" smtClean="0"/>
              <a:t>‹#›</a:t>
            </a:fld>
            <a:endParaRPr lang="sv-SE"/>
          </a:p>
        </p:txBody>
      </p:sp>
      <p:sp>
        <p:nvSpPr>
          <p:cNvPr id="6" name="Rectangle 4"/>
          <p:cNvSpPr>
            <a:spLocks noGrp="1" noChangeArrowheads="1"/>
          </p:cNvSpPr>
          <p:nvPr>
            <p:ph type="dt" sz="half" idx="12"/>
          </p:nvPr>
        </p:nvSpPr>
        <p:spPr>
          <a:ln/>
        </p:spPr>
        <p:txBody>
          <a:bodyPr/>
          <a:lstStyle>
            <a:lvl1pPr>
              <a:defRPr/>
            </a:lvl1pPr>
          </a:lstStyle>
          <a:p>
            <a:fld id="{59011377-C0B4-4013-A1B3-4A1478B18CF0}" type="datetimeFigureOut">
              <a:rPr lang="sv-SE" smtClean="0"/>
              <a:t>2022-10-20</a:t>
            </a:fld>
            <a:endParaRPr lang="sv-SE"/>
          </a:p>
        </p:txBody>
      </p:sp>
    </p:spTree>
    <p:extLst>
      <p:ext uri="{BB962C8B-B14F-4D97-AF65-F5344CB8AC3E}">
        <p14:creationId xmlns:p14="http://schemas.microsoft.com/office/powerpoint/2010/main" val="35038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757238" y="1291829"/>
            <a:ext cx="3740150" cy="336470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9789" y="1291829"/>
            <a:ext cx="3741737" cy="336470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5"/>
          <p:cNvSpPr>
            <a:spLocks noGrp="1" noChangeArrowheads="1"/>
          </p:cNvSpPr>
          <p:nvPr>
            <p:ph type="ftr" sz="quarter" idx="10"/>
          </p:nvPr>
        </p:nvSpPr>
        <p:spPr>
          <a:ln/>
        </p:spPr>
        <p:txBody>
          <a:bodyPr/>
          <a:lstStyle>
            <a:lvl1pPr>
              <a:defRPr/>
            </a:lvl1pPr>
          </a:lstStyle>
          <a:p>
            <a:endParaRPr lang="sv-SE"/>
          </a:p>
        </p:txBody>
      </p:sp>
      <p:sp>
        <p:nvSpPr>
          <p:cNvPr id="6" name="Rectangle 6"/>
          <p:cNvSpPr>
            <a:spLocks noGrp="1" noChangeArrowheads="1"/>
          </p:cNvSpPr>
          <p:nvPr>
            <p:ph type="sldNum" sz="quarter" idx="11"/>
          </p:nvPr>
        </p:nvSpPr>
        <p:spPr>
          <a:ln/>
        </p:spPr>
        <p:txBody>
          <a:bodyPr/>
          <a:lstStyle>
            <a:lvl1pPr>
              <a:defRPr/>
            </a:lvl1pPr>
          </a:lstStyle>
          <a:p>
            <a:fld id="{E560AB44-2D2E-436A-A514-8534E37AF1DB}" type="slidenum">
              <a:rPr lang="sv-SE" smtClean="0"/>
              <a:t>‹#›</a:t>
            </a:fld>
            <a:endParaRPr lang="sv-SE"/>
          </a:p>
        </p:txBody>
      </p:sp>
      <p:sp>
        <p:nvSpPr>
          <p:cNvPr id="7" name="Rectangle 4"/>
          <p:cNvSpPr>
            <a:spLocks noGrp="1" noChangeArrowheads="1"/>
          </p:cNvSpPr>
          <p:nvPr>
            <p:ph type="dt" sz="half" idx="12"/>
          </p:nvPr>
        </p:nvSpPr>
        <p:spPr>
          <a:ln/>
        </p:spPr>
        <p:txBody>
          <a:bodyPr/>
          <a:lstStyle>
            <a:lvl1pPr>
              <a:defRPr/>
            </a:lvl1pPr>
          </a:lstStyle>
          <a:p>
            <a:fld id="{59011377-C0B4-4013-A1B3-4A1478B18CF0}" type="datetimeFigureOut">
              <a:rPr lang="sv-SE" smtClean="0"/>
              <a:t>2022-10-20</a:t>
            </a:fld>
            <a:endParaRPr lang="sv-SE"/>
          </a:p>
        </p:txBody>
      </p:sp>
    </p:spTree>
    <p:extLst>
      <p:ext uri="{BB962C8B-B14F-4D97-AF65-F5344CB8AC3E}">
        <p14:creationId xmlns:p14="http://schemas.microsoft.com/office/powerpoint/2010/main" val="245743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05979"/>
            <a:ext cx="8229600" cy="857250"/>
          </a:xfrm>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ctangle 5"/>
          <p:cNvSpPr>
            <a:spLocks noGrp="1" noChangeArrowheads="1"/>
          </p:cNvSpPr>
          <p:nvPr>
            <p:ph type="ftr" sz="quarter" idx="10"/>
          </p:nvPr>
        </p:nvSpPr>
        <p:spPr>
          <a:ln/>
        </p:spPr>
        <p:txBody>
          <a:bodyPr/>
          <a:lstStyle>
            <a:lvl1pPr>
              <a:defRPr/>
            </a:lvl1pPr>
          </a:lstStyle>
          <a:p>
            <a:endParaRPr lang="sv-SE"/>
          </a:p>
        </p:txBody>
      </p:sp>
      <p:sp>
        <p:nvSpPr>
          <p:cNvPr id="8" name="Rectangle 6"/>
          <p:cNvSpPr>
            <a:spLocks noGrp="1" noChangeArrowheads="1"/>
          </p:cNvSpPr>
          <p:nvPr>
            <p:ph type="sldNum" sz="quarter" idx="11"/>
          </p:nvPr>
        </p:nvSpPr>
        <p:spPr>
          <a:ln/>
        </p:spPr>
        <p:txBody>
          <a:bodyPr/>
          <a:lstStyle>
            <a:lvl1pPr>
              <a:defRPr/>
            </a:lvl1pPr>
          </a:lstStyle>
          <a:p>
            <a:fld id="{E560AB44-2D2E-436A-A514-8534E37AF1DB}" type="slidenum">
              <a:rPr lang="sv-SE" smtClean="0"/>
              <a:t>‹#›</a:t>
            </a:fld>
            <a:endParaRPr lang="sv-SE"/>
          </a:p>
        </p:txBody>
      </p:sp>
      <p:sp>
        <p:nvSpPr>
          <p:cNvPr id="9" name="Rectangle 4"/>
          <p:cNvSpPr>
            <a:spLocks noGrp="1" noChangeArrowheads="1"/>
          </p:cNvSpPr>
          <p:nvPr>
            <p:ph type="dt" sz="half" idx="12"/>
          </p:nvPr>
        </p:nvSpPr>
        <p:spPr>
          <a:ln/>
        </p:spPr>
        <p:txBody>
          <a:bodyPr/>
          <a:lstStyle>
            <a:lvl1pPr>
              <a:defRPr/>
            </a:lvl1pPr>
          </a:lstStyle>
          <a:p>
            <a:fld id="{59011377-C0B4-4013-A1B3-4A1478B18CF0}" type="datetimeFigureOut">
              <a:rPr lang="sv-SE" smtClean="0"/>
              <a:t>2022-10-20</a:t>
            </a:fld>
            <a:endParaRPr lang="sv-SE"/>
          </a:p>
        </p:txBody>
      </p:sp>
    </p:spTree>
    <p:extLst>
      <p:ext uri="{BB962C8B-B14F-4D97-AF65-F5344CB8AC3E}">
        <p14:creationId xmlns:p14="http://schemas.microsoft.com/office/powerpoint/2010/main" val="346231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Rectangle 5"/>
          <p:cNvSpPr>
            <a:spLocks noGrp="1" noChangeArrowheads="1"/>
          </p:cNvSpPr>
          <p:nvPr>
            <p:ph type="ftr" sz="quarter" idx="10"/>
          </p:nvPr>
        </p:nvSpPr>
        <p:spPr>
          <a:ln/>
        </p:spPr>
        <p:txBody>
          <a:bodyPr/>
          <a:lstStyle>
            <a:lvl1pPr>
              <a:defRPr/>
            </a:lvl1pPr>
          </a:lstStyle>
          <a:p>
            <a:endParaRPr lang="sv-SE"/>
          </a:p>
        </p:txBody>
      </p:sp>
      <p:sp>
        <p:nvSpPr>
          <p:cNvPr id="4" name="Rectangle 6"/>
          <p:cNvSpPr>
            <a:spLocks noGrp="1" noChangeArrowheads="1"/>
          </p:cNvSpPr>
          <p:nvPr>
            <p:ph type="sldNum" sz="quarter" idx="11"/>
          </p:nvPr>
        </p:nvSpPr>
        <p:spPr>
          <a:ln/>
        </p:spPr>
        <p:txBody>
          <a:bodyPr/>
          <a:lstStyle>
            <a:lvl1pPr>
              <a:defRPr/>
            </a:lvl1pPr>
          </a:lstStyle>
          <a:p>
            <a:fld id="{E560AB44-2D2E-436A-A514-8534E37AF1DB}" type="slidenum">
              <a:rPr lang="sv-SE" smtClean="0"/>
              <a:t>‹#›</a:t>
            </a:fld>
            <a:endParaRPr lang="sv-SE"/>
          </a:p>
        </p:txBody>
      </p:sp>
      <p:sp>
        <p:nvSpPr>
          <p:cNvPr id="5" name="Rectangle 4"/>
          <p:cNvSpPr>
            <a:spLocks noGrp="1" noChangeArrowheads="1"/>
          </p:cNvSpPr>
          <p:nvPr>
            <p:ph type="dt" sz="half" idx="12"/>
          </p:nvPr>
        </p:nvSpPr>
        <p:spPr>
          <a:ln/>
        </p:spPr>
        <p:txBody>
          <a:bodyPr/>
          <a:lstStyle>
            <a:lvl1pPr>
              <a:defRPr/>
            </a:lvl1pPr>
          </a:lstStyle>
          <a:p>
            <a:fld id="{59011377-C0B4-4013-A1B3-4A1478B18CF0}" type="datetimeFigureOut">
              <a:rPr lang="sv-SE" smtClean="0"/>
              <a:t>2022-10-20</a:t>
            </a:fld>
            <a:endParaRPr lang="sv-SE"/>
          </a:p>
        </p:txBody>
      </p:sp>
    </p:spTree>
    <p:extLst>
      <p:ext uri="{BB962C8B-B14F-4D97-AF65-F5344CB8AC3E}">
        <p14:creationId xmlns:p14="http://schemas.microsoft.com/office/powerpoint/2010/main" val="396128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endParaRPr lang="sv-SE"/>
          </a:p>
        </p:txBody>
      </p:sp>
      <p:sp>
        <p:nvSpPr>
          <p:cNvPr id="3" name="Rectangle 6"/>
          <p:cNvSpPr>
            <a:spLocks noGrp="1" noChangeArrowheads="1"/>
          </p:cNvSpPr>
          <p:nvPr>
            <p:ph type="sldNum" sz="quarter" idx="11"/>
          </p:nvPr>
        </p:nvSpPr>
        <p:spPr>
          <a:ln/>
        </p:spPr>
        <p:txBody>
          <a:bodyPr/>
          <a:lstStyle>
            <a:lvl1pPr>
              <a:defRPr/>
            </a:lvl1pPr>
          </a:lstStyle>
          <a:p>
            <a:fld id="{E560AB44-2D2E-436A-A514-8534E37AF1DB}" type="slidenum">
              <a:rPr lang="sv-SE" smtClean="0"/>
              <a:t>‹#›</a:t>
            </a:fld>
            <a:endParaRPr lang="sv-SE"/>
          </a:p>
        </p:txBody>
      </p:sp>
      <p:sp>
        <p:nvSpPr>
          <p:cNvPr id="4" name="Rectangle 4"/>
          <p:cNvSpPr>
            <a:spLocks noGrp="1" noChangeArrowheads="1"/>
          </p:cNvSpPr>
          <p:nvPr>
            <p:ph type="dt" sz="half" idx="12"/>
          </p:nvPr>
        </p:nvSpPr>
        <p:spPr>
          <a:ln/>
        </p:spPr>
        <p:txBody>
          <a:bodyPr/>
          <a:lstStyle>
            <a:lvl1pPr>
              <a:defRPr/>
            </a:lvl1pPr>
          </a:lstStyle>
          <a:p>
            <a:fld id="{59011377-C0B4-4013-A1B3-4A1478B18CF0}" type="datetimeFigureOut">
              <a:rPr lang="sv-SE" smtClean="0"/>
              <a:t>2022-10-20</a:t>
            </a:fld>
            <a:endParaRPr lang="sv-SE"/>
          </a:p>
        </p:txBody>
      </p:sp>
    </p:spTree>
    <p:extLst>
      <p:ext uri="{BB962C8B-B14F-4D97-AF65-F5344CB8AC3E}">
        <p14:creationId xmlns:p14="http://schemas.microsoft.com/office/powerpoint/2010/main" val="377556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1" y="204787"/>
            <a:ext cx="3008313" cy="871538"/>
          </a:xfrm>
        </p:spPr>
        <p:txBody>
          <a:bodyPr/>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5"/>
          <p:cNvSpPr>
            <a:spLocks noGrp="1" noChangeArrowheads="1"/>
          </p:cNvSpPr>
          <p:nvPr>
            <p:ph type="ftr" sz="quarter" idx="10"/>
          </p:nvPr>
        </p:nvSpPr>
        <p:spPr>
          <a:ln/>
        </p:spPr>
        <p:txBody>
          <a:bodyPr/>
          <a:lstStyle>
            <a:lvl1pPr>
              <a:defRPr/>
            </a:lvl1pPr>
          </a:lstStyle>
          <a:p>
            <a:endParaRPr lang="sv-SE"/>
          </a:p>
        </p:txBody>
      </p:sp>
      <p:sp>
        <p:nvSpPr>
          <p:cNvPr id="6" name="Rectangle 6"/>
          <p:cNvSpPr>
            <a:spLocks noGrp="1" noChangeArrowheads="1"/>
          </p:cNvSpPr>
          <p:nvPr>
            <p:ph type="sldNum" sz="quarter" idx="11"/>
          </p:nvPr>
        </p:nvSpPr>
        <p:spPr>
          <a:ln/>
        </p:spPr>
        <p:txBody>
          <a:bodyPr/>
          <a:lstStyle>
            <a:lvl1pPr>
              <a:defRPr/>
            </a:lvl1pPr>
          </a:lstStyle>
          <a:p>
            <a:fld id="{E560AB44-2D2E-436A-A514-8534E37AF1DB}" type="slidenum">
              <a:rPr lang="sv-SE" smtClean="0"/>
              <a:t>‹#›</a:t>
            </a:fld>
            <a:endParaRPr lang="sv-SE"/>
          </a:p>
        </p:txBody>
      </p:sp>
      <p:sp>
        <p:nvSpPr>
          <p:cNvPr id="7" name="Rectangle 4"/>
          <p:cNvSpPr>
            <a:spLocks noGrp="1" noChangeArrowheads="1"/>
          </p:cNvSpPr>
          <p:nvPr>
            <p:ph type="dt" sz="half" idx="12"/>
          </p:nvPr>
        </p:nvSpPr>
        <p:spPr>
          <a:ln/>
        </p:spPr>
        <p:txBody>
          <a:bodyPr/>
          <a:lstStyle>
            <a:lvl1pPr>
              <a:defRPr/>
            </a:lvl1pPr>
          </a:lstStyle>
          <a:p>
            <a:fld id="{59011377-C0B4-4013-A1B3-4A1478B18CF0}" type="datetimeFigureOut">
              <a:rPr lang="sv-SE" smtClean="0"/>
              <a:t>2022-10-20</a:t>
            </a:fld>
            <a:endParaRPr lang="sv-SE"/>
          </a:p>
        </p:txBody>
      </p:sp>
    </p:spTree>
    <p:extLst>
      <p:ext uri="{BB962C8B-B14F-4D97-AF65-F5344CB8AC3E}">
        <p14:creationId xmlns:p14="http://schemas.microsoft.com/office/powerpoint/2010/main" val="106865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3600450"/>
            <a:ext cx="5486400" cy="425054"/>
          </a:xfrm>
        </p:spPr>
        <p:txBody>
          <a:bodyPr/>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a:t>Klicka på ikonen för att lägga till en bild</a:t>
            </a:r>
          </a:p>
        </p:txBody>
      </p:sp>
      <p:sp>
        <p:nvSpPr>
          <p:cNvPr id="4" name="Platshållare för text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5"/>
          <p:cNvSpPr>
            <a:spLocks noGrp="1" noChangeArrowheads="1"/>
          </p:cNvSpPr>
          <p:nvPr>
            <p:ph type="ftr" sz="quarter" idx="10"/>
          </p:nvPr>
        </p:nvSpPr>
        <p:spPr>
          <a:ln/>
        </p:spPr>
        <p:txBody>
          <a:bodyPr/>
          <a:lstStyle>
            <a:lvl1pPr>
              <a:defRPr/>
            </a:lvl1pPr>
          </a:lstStyle>
          <a:p>
            <a:endParaRPr lang="sv-SE"/>
          </a:p>
        </p:txBody>
      </p:sp>
      <p:sp>
        <p:nvSpPr>
          <p:cNvPr id="6" name="Rectangle 6"/>
          <p:cNvSpPr>
            <a:spLocks noGrp="1" noChangeArrowheads="1"/>
          </p:cNvSpPr>
          <p:nvPr>
            <p:ph type="sldNum" sz="quarter" idx="11"/>
          </p:nvPr>
        </p:nvSpPr>
        <p:spPr>
          <a:ln/>
        </p:spPr>
        <p:txBody>
          <a:bodyPr/>
          <a:lstStyle>
            <a:lvl1pPr>
              <a:defRPr/>
            </a:lvl1pPr>
          </a:lstStyle>
          <a:p>
            <a:fld id="{E560AB44-2D2E-436A-A514-8534E37AF1DB}" type="slidenum">
              <a:rPr lang="sv-SE" smtClean="0"/>
              <a:t>‹#›</a:t>
            </a:fld>
            <a:endParaRPr lang="sv-SE"/>
          </a:p>
        </p:txBody>
      </p:sp>
      <p:sp>
        <p:nvSpPr>
          <p:cNvPr id="7" name="Rectangle 4"/>
          <p:cNvSpPr>
            <a:spLocks noGrp="1" noChangeArrowheads="1"/>
          </p:cNvSpPr>
          <p:nvPr>
            <p:ph type="dt" sz="half" idx="12"/>
          </p:nvPr>
        </p:nvSpPr>
        <p:spPr>
          <a:ln/>
        </p:spPr>
        <p:txBody>
          <a:bodyPr/>
          <a:lstStyle>
            <a:lvl1pPr>
              <a:defRPr/>
            </a:lvl1pPr>
          </a:lstStyle>
          <a:p>
            <a:fld id="{59011377-C0B4-4013-A1B3-4A1478B18CF0}" type="datetimeFigureOut">
              <a:rPr lang="sv-SE" smtClean="0"/>
              <a:t>2022-10-20</a:t>
            </a:fld>
            <a:endParaRPr lang="sv-SE"/>
          </a:p>
        </p:txBody>
      </p:sp>
    </p:spTree>
    <p:extLst>
      <p:ext uri="{BB962C8B-B14F-4D97-AF65-F5344CB8AC3E}">
        <p14:creationId xmlns:p14="http://schemas.microsoft.com/office/powerpoint/2010/main" val="11072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a:xfrm>
            <a:off x="757239" y="1291829"/>
            <a:ext cx="7634287" cy="3364706"/>
          </a:xfrm>
          <a:prstGeom prst="rect">
            <a:avLst/>
          </a:prstGeo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5"/>
          <p:cNvSpPr>
            <a:spLocks noGrp="1" noChangeArrowheads="1"/>
          </p:cNvSpPr>
          <p:nvPr>
            <p:ph type="ftr" sz="quarter" idx="10"/>
          </p:nvPr>
        </p:nvSpPr>
        <p:spPr>
          <a:ln/>
        </p:spPr>
        <p:txBody>
          <a:bodyPr/>
          <a:lstStyle>
            <a:lvl1pPr>
              <a:defRPr/>
            </a:lvl1pPr>
          </a:lstStyle>
          <a:p>
            <a:endParaRPr lang="sv-SE"/>
          </a:p>
        </p:txBody>
      </p:sp>
      <p:sp>
        <p:nvSpPr>
          <p:cNvPr id="5" name="Rectangle 6"/>
          <p:cNvSpPr>
            <a:spLocks noGrp="1" noChangeArrowheads="1"/>
          </p:cNvSpPr>
          <p:nvPr>
            <p:ph type="sldNum" sz="quarter" idx="11"/>
          </p:nvPr>
        </p:nvSpPr>
        <p:spPr>
          <a:ln/>
        </p:spPr>
        <p:txBody>
          <a:bodyPr/>
          <a:lstStyle>
            <a:lvl1pPr>
              <a:defRPr/>
            </a:lvl1pPr>
          </a:lstStyle>
          <a:p>
            <a:fld id="{E560AB44-2D2E-436A-A514-8534E37AF1DB}" type="slidenum">
              <a:rPr lang="sv-SE" smtClean="0"/>
              <a:t>‹#›</a:t>
            </a:fld>
            <a:endParaRPr lang="sv-SE"/>
          </a:p>
        </p:txBody>
      </p:sp>
      <p:sp>
        <p:nvSpPr>
          <p:cNvPr id="6" name="Rectangle 4"/>
          <p:cNvSpPr>
            <a:spLocks noGrp="1" noChangeArrowheads="1"/>
          </p:cNvSpPr>
          <p:nvPr>
            <p:ph type="dt" sz="half" idx="12"/>
          </p:nvPr>
        </p:nvSpPr>
        <p:spPr>
          <a:ln/>
        </p:spPr>
        <p:txBody>
          <a:bodyPr/>
          <a:lstStyle>
            <a:lvl1pPr>
              <a:defRPr/>
            </a:lvl1pPr>
          </a:lstStyle>
          <a:p>
            <a:fld id="{59011377-C0B4-4013-A1B3-4A1478B18CF0}" type="datetimeFigureOut">
              <a:rPr lang="sv-SE" smtClean="0"/>
              <a:t>2022-10-20</a:t>
            </a:fld>
            <a:endParaRPr lang="sv-SE"/>
          </a:p>
        </p:txBody>
      </p:sp>
    </p:spTree>
    <p:extLst>
      <p:ext uri="{BB962C8B-B14F-4D97-AF65-F5344CB8AC3E}">
        <p14:creationId xmlns:p14="http://schemas.microsoft.com/office/powerpoint/2010/main" val="296260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våradig rubrik och innehåll ">
    <p:spTree>
      <p:nvGrpSpPr>
        <p:cNvPr id="1" name=""/>
        <p:cNvGrpSpPr/>
        <p:nvPr/>
      </p:nvGrpSpPr>
      <p:grpSpPr>
        <a:xfrm>
          <a:off x="0" y="0"/>
          <a:ext cx="0" cy="0"/>
          <a:chOff x="0" y="0"/>
          <a:chExt cx="0" cy="0"/>
        </a:xfrm>
      </p:grpSpPr>
      <p:sp>
        <p:nvSpPr>
          <p:cNvPr id="2" name="Title 1" descr="Tvåradersrubrik"/>
          <p:cNvSpPr>
            <a:spLocks noGrp="1"/>
          </p:cNvSpPr>
          <p:nvPr>
            <p:ph type="title" hasCustomPrompt="1"/>
          </p:nvPr>
        </p:nvSpPr>
        <p:spPr>
          <a:xfrm>
            <a:off x="687972" y="906380"/>
            <a:ext cx="7771816" cy="860400"/>
          </a:xfrm>
        </p:spPr>
        <p:txBody>
          <a:bodyPr lIns="0" rIns="0" numCol="1" anchor="t">
            <a:noAutofit/>
          </a:bodyPr>
          <a:lstStyle>
            <a:lvl1pPr>
              <a:defRPr lang="sv-SE" sz="2800" kern="1200" dirty="0">
                <a:solidFill>
                  <a:schemeClr val="tx1"/>
                </a:solidFill>
                <a:latin typeface="Arial Black" panose="020B0A04020102020204" pitchFamily="34" charset="0"/>
                <a:ea typeface="+mn-ea"/>
                <a:cs typeface="+mn-cs"/>
              </a:defRPr>
            </a:lvl1pPr>
          </a:lstStyle>
          <a:p>
            <a:r>
              <a:rPr lang="sv-SE" sz="2800" dirty="0">
                <a:latin typeface="Arial Black" panose="020B0A04020102020204" pitchFamily="34" charset="0"/>
              </a:rPr>
              <a:t>Klicka för att lägga till </a:t>
            </a:r>
            <a:br>
              <a:rPr lang="sv-SE" sz="2800" dirty="0">
                <a:latin typeface="Arial Black" panose="020B0A04020102020204" pitchFamily="34" charset="0"/>
              </a:rPr>
            </a:br>
            <a:r>
              <a:rPr lang="sv-SE" sz="2800" dirty="0">
                <a:latin typeface="Arial Black" panose="020B0A04020102020204" pitchFamily="34" charset="0"/>
              </a:rPr>
              <a:t>tvåradig rubrik</a:t>
            </a:r>
            <a:endParaRPr lang="sv-SE" dirty="0">
              <a:latin typeface="Arial Black" panose="020B0A04020102020204" pitchFamily="34" charset="0"/>
            </a:endParaRPr>
          </a:p>
        </p:txBody>
      </p:sp>
      <p:sp>
        <p:nvSpPr>
          <p:cNvPr id="3" name="Content Placeholder 2"/>
          <p:cNvSpPr>
            <a:spLocks noGrp="1"/>
          </p:cNvSpPr>
          <p:nvPr>
            <p:ph idx="1" hasCustomPrompt="1"/>
          </p:nvPr>
        </p:nvSpPr>
        <p:spPr>
          <a:xfrm>
            <a:off x="687972" y="1828800"/>
            <a:ext cx="7771815" cy="3163570"/>
          </a:xfrm>
        </p:spPr>
        <p:txBody>
          <a:bodyPr lIns="0" rIns="0">
            <a:noAutofit/>
          </a:bodyPr>
          <a:lstStyle>
            <a:lvl1pPr>
              <a:defRPr/>
            </a:lvl1pPr>
          </a:lstStyle>
          <a:p>
            <a:pPr lvl="0"/>
            <a:r>
              <a:rPr lang="en-US" dirty="0" err="1"/>
              <a:t>Skriv</a:t>
            </a:r>
            <a:r>
              <a:rPr lang="en-US" dirty="0"/>
              <a:t> text </a:t>
            </a:r>
            <a:r>
              <a:rPr lang="en-US" dirty="0" err="1"/>
              <a:t>här</a:t>
            </a:r>
            <a:endParaRPr lang="en-US" dirty="0"/>
          </a:p>
        </p:txBody>
      </p:sp>
    </p:spTree>
    <p:extLst>
      <p:ext uri="{BB962C8B-B14F-4D97-AF65-F5344CB8AC3E}">
        <p14:creationId xmlns:p14="http://schemas.microsoft.com/office/powerpoint/2010/main" val="477306362"/>
      </p:ext>
    </p:extLst>
  </p:cSld>
  <p:clrMapOvr>
    <a:masterClrMapping/>
  </p:clrMapOvr>
  <p:extLst mod="1">
    <p:ext uri="{DCECCB84-F9BA-43D5-87BE-67443E8EF086}">
      <p15:sldGuideLst xmlns:p15="http://schemas.microsoft.com/office/powerpoint/2012/main">
        <p15:guide id="1" orient="horz" pos="781" userDrawn="1">
          <p15:clr>
            <a:srgbClr val="A4A3A4"/>
          </p15:clr>
        </p15:guide>
        <p15:guide id="4" orient="horz" pos="1302" userDrawn="1">
          <p15:clr>
            <a:srgbClr val="A4A3A4"/>
          </p15:clr>
        </p15:guide>
        <p15:guide id="5" pos="431" userDrawn="1">
          <p15:clr>
            <a:srgbClr val="A4A3A4"/>
          </p15:clr>
        </p15:guide>
        <p15:guide id="6" pos="5329" userDrawn="1">
          <p15:clr>
            <a:srgbClr val="A4A3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483351" y="621506"/>
            <a:ext cx="1908175" cy="4035029"/>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757238" y="621506"/>
            <a:ext cx="5573712" cy="4035029"/>
          </a:xfrm>
          <a:prstGeom prst="rect">
            <a:avLst/>
          </a:prstGeo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5"/>
          <p:cNvSpPr>
            <a:spLocks noGrp="1" noChangeArrowheads="1"/>
          </p:cNvSpPr>
          <p:nvPr>
            <p:ph type="ftr" sz="quarter" idx="10"/>
          </p:nvPr>
        </p:nvSpPr>
        <p:spPr>
          <a:ln/>
        </p:spPr>
        <p:txBody>
          <a:bodyPr/>
          <a:lstStyle>
            <a:lvl1pPr>
              <a:defRPr/>
            </a:lvl1pPr>
          </a:lstStyle>
          <a:p>
            <a:endParaRPr lang="sv-SE"/>
          </a:p>
        </p:txBody>
      </p:sp>
      <p:sp>
        <p:nvSpPr>
          <p:cNvPr id="5" name="Rectangle 6"/>
          <p:cNvSpPr>
            <a:spLocks noGrp="1" noChangeArrowheads="1"/>
          </p:cNvSpPr>
          <p:nvPr>
            <p:ph type="sldNum" sz="quarter" idx="11"/>
          </p:nvPr>
        </p:nvSpPr>
        <p:spPr>
          <a:ln/>
        </p:spPr>
        <p:txBody>
          <a:bodyPr/>
          <a:lstStyle>
            <a:lvl1pPr>
              <a:defRPr/>
            </a:lvl1pPr>
          </a:lstStyle>
          <a:p>
            <a:fld id="{E560AB44-2D2E-436A-A514-8534E37AF1DB}" type="slidenum">
              <a:rPr lang="sv-SE" smtClean="0"/>
              <a:t>‹#›</a:t>
            </a:fld>
            <a:endParaRPr lang="sv-SE"/>
          </a:p>
        </p:txBody>
      </p:sp>
      <p:sp>
        <p:nvSpPr>
          <p:cNvPr id="6" name="Rectangle 4"/>
          <p:cNvSpPr>
            <a:spLocks noGrp="1" noChangeArrowheads="1"/>
          </p:cNvSpPr>
          <p:nvPr>
            <p:ph type="dt" sz="half" idx="12"/>
          </p:nvPr>
        </p:nvSpPr>
        <p:spPr>
          <a:ln/>
        </p:spPr>
        <p:txBody>
          <a:bodyPr/>
          <a:lstStyle>
            <a:lvl1pPr>
              <a:defRPr/>
            </a:lvl1pPr>
          </a:lstStyle>
          <a:p>
            <a:fld id="{59011377-C0B4-4013-A1B3-4A1478B18CF0}" type="datetimeFigureOut">
              <a:rPr lang="sv-SE" smtClean="0"/>
              <a:t>2022-10-20</a:t>
            </a:fld>
            <a:endParaRPr lang="sv-SE"/>
          </a:p>
        </p:txBody>
      </p:sp>
    </p:spTree>
    <p:extLst>
      <p:ext uri="{BB962C8B-B14F-4D97-AF65-F5344CB8AC3E}">
        <p14:creationId xmlns:p14="http://schemas.microsoft.com/office/powerpoint/2010/main" val="244374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xAndObj" preserve="1">
  <p:cSld name="Rubrik, text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757239" y="621507"/>
            <a:ext cx="7634287" cy="613172"/>
          </a:xfrm>
        </p:spPr>
        <p:txBody>
          <a:bodyPr/>
          <a:lstStyle/>
          <a:p>
            <a:r>
              <a:rPr lang="sv-SE"/>
              <a:t>Klicka här för att ändra format</a:t>
            </a:r>
          </a:p>
        </p:txBody>
      </p:sp>
      <p:sp>
        <p:nvSpPr>
          <p:cNvPr id="3" name="Platshållare för text 2"/>
          <p:cNvSpPr>
            <a:spLocks noGrp="1"/>
          </p:cNvSpPr>
          <p:nvPr>
            <p:ph type="body" sz="half" idx="1"/>
          </p:nvPr>
        </p:nvSpPr>
        <p:spPr>
          <a:xfrm>
            <a:off x="757238" y="1291829"/>
            <a:ext cx="3740150" cy="3364706"/>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9789" y="1291829"/>
            <a:ext cx="3741737" cy="3364706"/>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5"/>
          <p:cNvSpPr>
            <a:spLocks noGrp="1" noChangeArrowheads="1"/>
          </p:cNvSpPr>
          <p:nvPr>
            <p:ph type="ftr" sz="quarter" idx="10"/>
          </p:nvPr>
        </p:nvSpPr>
        <p:spPr>
          <a:ln/>
        </p:spPr>
        <p:txBody>
          <a:bodyPr/>
          <a:lstStyle>
            <a:lvl1pPr>
              <a:defRPr/>
            </a:lvl1pPr>
          </a:lstStyle>
          <a:p>
            <a:endParaRPr lang="sv-SE"/>
          </a:p>
        </p:txBody>
      </p:sp>
      <p:sp>
        <p:nvSpPr>
          <p:cNvPr id="6" name="Rectangle 6"/>
          <p:cNvSpPr>
            <a:spLocks noGrp="1" noChangeArrowheads="1"/>
          </p:cNvSpPr>
          <p:nvPr>
            <p:ph type="sldNum" sz="quarter" idx="11"/>
          </p:nvPr>
        </p:nvSpPr>
        <p:spPr>
          <a:ln/>
        </p:spPr>
        <p:txBody>
          <a:bodyPr/>
          <a:lstStyle>
            <a:lvl1pPr>
              <a:defRPr/>
            </a:lvl1pPr>
          </a:lstStyle>
          <a:p>
            <a:fld id="{E560AB44-2D2E-436A-A514-8534E37AF1DB}" type="slidenum">
              <a:rPr lang="sv-SE" smtClean="0"/>
              <a:t>‹#›</a:t>
            </a:fld>
            <a:endParaRPr lang="sv-SE"/>
          </a:p>
        </p:txBody>
      </p:sp>
      <p:sp>
        <p:nvSpPr>
          <p:cNvPr id="7" name="Rectangle 4"/>
          <p:cNvSpPr>
            <a:spLocks noGrp="1" noChangeArrowheads="1"/>
          </p:cNvSpPr>
          <p:nvPr>
            <p:ph type="dt" sz="half" idx="12"/>
          </p:nvPr>
        </p:nvSpPr>
        <p:spPr>
          <a:ln/>
        </p:spPr>
        <p:txBody>
          <a:bodyPr/>
          <a:lstStyle>
            <a:lvl1pPr>
              <a:defRPr/>
            </a:lvl1pPr>
          </a:lstStyle>
          <a:p>
            <a:fld id="{59011377-C0B4-4013-A1B3-4A1478B18CF0}" type="datetimeFigureOut">
              <a:rPr lang="sv-SE" smtClean="0"/>
              <a:t>2022-10-20</a:t>
            </a:fld>
            <a:endParaRPr lang="sv-SE"/>
          </a:p>
        </p:txBody>
      </p:sp>
    </p:spTree>
    <p:extLst>
      <p:ext uri="{BB962C8B-B14F-4D97-AF65-F5344CB8AC3E}">
        <p14:creationId xmlns:p14="http://schemas.microsoft.com/office/powerpoint/2010/main" val="1195811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radig rubrik och innehåll ">
    <p:spTree>
      <p:nvGrpSpPr>
        <p:cNvPr id="1" name=""/>
        <p:cNvGrpSpPr/>
        <p:nvPr/>
      </p:nvGrpSpPr>
      <p:grpSpPr>
        <a:xfrm>
          <a:off x="0" y="0"/>
          <a:ext cx="0" cy="0"/>
          <a:chOff x="0" y="0"/>
          <a:chExt cx="0" cy="0"/>
        </a:xfrm>
      </p:grpSpPr>
      <p:sp>
        <p:nvSpPr>
          <p:cNvPr id="2" name="Title 1" descr="enradig rubriktext"/>
          <p:cNvSpPr>
            <a:spLocks noGrp="1"/>
          </p:cNvSpPr>
          <p:nvPr>
            <p:ph type="title" hasCustomPrompt="1"/>
          </p:nvPr>
        </p:nvSpPr>
        <p:spPr>
          <a:xfrm>
            <a:off x="687972" y="906380"/>
            <a:ext cx="7771815" cy="425675"/>
          </a:xfrm>
        </p:spPr>
        <p:txBody>
          <a:bodyPr wrap="none" lIns="0" rIns="0" anchor="t">
            <a:noAutofit/>
          </a:bodyPr>
          <a:lstStyle>
            <a:lvl1pPr>
              <a:defRPr lang="sv-SE" sz="2800" kern="1200" dirty="0" smtClean="0">
                <a:solidFill>
                  <a:schemeClr val="tx1"/>
                </a:solidFill>
                <a:latin typeface="Arial Black" panose="020B0A04020102020204" pitchFamily="34" charset="0"/>
                <a:ea typeface="+mn-ea"/>
                <a:cs typeface="+mn-cs"/>
              </a:defRPr>
            </a:lvl1pPr>
          </a:lstStyle>
          <a:p>
            <a:r>
              <a:rPr lang="sv-SE" sz="2800" dirty="0">
                <a:latin typeface="Arial Black" panose="020B0A04020102020204" pitchFamily="34" charset="0"/>
              </a:rPr>
              <a:t>Klicka för att lägga till enradig rubrik</a:t>
            </a:r>
            <a:endParaRPr lang="sv-SE" dirty="0">
              <a:latin typeface="Arial Black" panose="020B0A04020102020204" pitchFamily="34" charset="0"/>
            </a:endParaRPr>
          </a:p>
        </p:txBody>
      </p:sp>
      <p:sp>
        <p:nvSpPr>
          <p:cNvPr id="3" name="Content Placeholder 2"/>
          <p:cNvSpPr>
            <a:spLocks noGrp="1"/>
          </p:cNvSpPr>
          <p:nvPr>
            <p:ph idx="1" hasCustomPrompt="1"/>
          </p:nvPr>
        </p:nvSpPr>
        <p:spPr>
          <a:xfrm>
            <a:off x="687972" y="1393200"/>
            <a:ext cx="7771815" cy="3587950"/>
          </a:xfrm>
        </p:spPr>
        <p:txBody>
          <a:bodyPr lIns="0" rIns="0">
            <a:noAutofit/>
          </a:bodyPr>
          <a:lstStyle>
            <a:lvl1pPr>
              <a:defRPr/>
            </a:lvl1pPr>
          </a:lstStyle>
          <a:p>
            <a:pPr lvl="0"/>
            <a:r>
              <a:rPr lang="en-US" dirty="0" err="1"/>
              <a:t>Skriv</a:t>
            </a:r>
            <a:r>
              <a:rPr lang="en-US" dirty="0"/>
              <a:t> text </a:t>
            </a:r>
            <a:r>
              <a:rPr lang="en-US" dirty="0" err="1"/>
              <a:t>här</a:t>
            </a:r>
            <a:endParaRPr lang="en-US" dirty="0"/>
          </a:p>
        </p:txBody>
      </p:sp>
    </p:spTree>
    <p:extLst>
      <p:ext uri="{BB962C8B-B14F-4D97-AF65-F5344CB8AC3E}">
        <p14:creationId xmlns:p14="http://schemas.microsoft.com/office/powerpoint/2010/main" val="4076266039"/>
      </p:ext>
    </p:extLst>
  </p:cSld>
  <p:clrMapOvr>
    <a:masterClrMapping/>
  </p:clrMapOvr>
  <p:extLst mod="1">
    <p:ext uri="{DCECCB84-F9BA-43D5-87BE-67443E8EF086}">
      <p15:sldGuideLst xmlns:p15="http://schemas.microsoft.com/office/powerpoint/2012/main">
        <p15:guide id="1" orient="horz" pos="781" userDrawn="1">
          <p15:clr>
            <a:srgbClr val="A4A3A4"/>
          </p15:clr>
        </p15:guide>
        <p15:guide id="2" pos="431" userDrawn="1">
          <p15:clr>
            <a:srgbClr val="A4A3A4"/>
          </p15:clr>
        </p15:guide>
        <p15:guide id="3" orient="horz" pos="1030" userDrawn="1">
          <p15:clr>
            <a:srgbClr val="A4A3A4"/>
          </p15:clr>
        </p15:guide>
        <p15:guide id="4" pos="5329" userDrawn="1">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5300" y="3231607"/>
            <a:ext cx="6179635" cy="445539"/>
          </a:xfrm>
        </p:spPr>
        <p:txBody>
          <a:bodyPr wrap="none" lIns="0" tIns="0" rIns="0" bIns="0" anchor="b">
            <a:noAutofit/>
          </a:bodyPr>
          <a:lstStyle>
            <a:lvl1pPr>
              <a:defRPr sz="2800"/>
            </a:lvl1pPr>
          </a:lstStyle>
          <a:p>
            <a:r>
              <a:rPr lang="sv-SE" sz="2800" dirty="0">
                <a:latin typeface="Arial Black" panose="020B0A04020102020204" pitchFamily="34" charset="0"/>
              </a:rPr>
              <a:t>Lägg till enradig avsnittsrubrik</a:t>
            </a:r>
          </a:p>
        </p:txBody>
      </p:sp>
      <p:pic>
        <p:nvPicPr>
          <p:cNvPr id="8" name="Bildobjekt 7">
            <a:extLst>
              <a:ext uri="{FF2B5EF4-FFF2-40B4-BE49-F238E27FC236}">
                <a16:creationId xmlns:a16="http://schemas.microsoft.com/office/drawing/2014/main" id="{97E8DA9C-78FE-4812-B9DD-CE90A96D116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0913" t="26230"/>
          <a:stretch/>
        </p:blipFill>
        <p:spPr>
          <a:xfrm>
            <a:off x="0" y="0"/>
            <a:ext cx="3095728" cy="4296194"/>
          </a:xfrm>
          <a:prstGeom prst="rect">
            <a:avLst/>
          </a:prstGeom>
        </p:spPr>
      </p:pic>
    </p:spTree>
    <p:extLst>
      <p:ext uri="{BB962C8B-B14F-4D97-AF65-F5344CB8AC3E}">
        <p14:creationId xmlns:p14="http://schemas.microsoft.com/office/powerpoint/2010/main" val="3920135415"/>
      </p:ext>
    </p:extLst>
  </p:cSld>
  <p:clrMapOvr>
    <a:masterClrMapping/>
  </p:clrMapOvr>
  <p:extLst>
    <p:ext uri="{DCECCB84-F9BA-43D5-87BE-67443E8EF086}">
      <p15:sldGuideLst xmlns:p15="http://schemas.microsoft.com/office/powerpoint/2012/main">
        <p15:guide id="1" orient="horz" pos="2255" userDrawn="1">
          <p15:clr>
            <a:srgbClr val="A4A3A4"/>
          </p15:clr>
        </p15:guide>
        <p15:guide id="2" pos="453" userDrawn="1">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våradig rubrik och två innehållsdel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7974" y="906380"/>
            <a:ext cx="7768851" cy="860400"/>
          </a:xfrm>
        </p:spPr>
        <p:txBody>
          <a:bodyPr lIns="0" rIns="0" anchor="t">
            <a:noAutofit/>
          </a:bodyPr>
          <a:lstStyle>
            <a:lvl1pPr>
              <a:defRPr sz="2800"/>
            </a:lvl1pPr>
          </a:lstStyle>
          <a:p>
            <a:r>
              <a:rPr lang="sv-SE" sz="2800" dirty="0">
                <a:latin typeface="Arial Black" panose="020B0A04020102020204" pitchFamily="34" charset="0"/>
              </a:rPr>
              <a:t>Klicka för att lägga till </a:t>
            </a:r>
            <a:br>
              <a:rPr lang="sv-SE" sz="2800" dirty="0">
                <a:latin typeface="Arial Black" panose="020B0A04020102020204" pitchFamily="34" charset="0"/>
              </a:rPr>
            </a:br>
            <a:r>
              <a:rPr lang="sv-SE" sz="2800" dirty="0">
                <a:latin typeface="Arial Black" panose="020B0A04020102020204" pitchFamily="34" charset="0"/>
              </a:rPr>
              <a:t>tvåradig rubrik</a:t>
            </a:r>
            <a:endParaRPr lang="sv-SE" dirty="0">
              <a:latin typeface="Arial Black" panose="020B0A04020102020204" pitchFamily="34" charset="0"/>
            </a:endParaRPr>
          </a:p>
        </p:txBody>
      </p:sp>
      <p:sp>
        <p:nvSpPr>
          <p:cNvPr id="3" name="Content Placeholder 2"/>
          <p:cNvSpPr>
            <a:spLocks noGrp="1"/>
          </p:cNvSpPr>
          <p:nvPr>
            <p:ph sz="half" idx="1" hasCustomPrompt="1"/>
          </p:nvPr>
        </p:nvSpPr>
        <p:spPr>
          <a:xfrm>
            <a:off x="687975" y="1830235"/>
            <a:ext cx="3704638" cy="3163570"/>
          </a:xfrm>
        </p:spPr>
        <p:txBody>
          <a:bodyPr lIns="0" rIns="0">
            <a:noAutofit/>
          </a:bodyPr>
          <a:lstStyle>
            <a:lvl1pPr>
              <a:defRPr sz="1800"/>
            </a:lvl1pPr>
            <a:lvl2pPr>
              <a:defRPr sz="1800"/>
            </a:lvl2pPr>
            <a:lvl3pPr>
              <a:defRPr sz="1800"/>
            </a:lvl3pPr>
            <a:lvl4pPr>
              <a:defRPr sz="1800"/>
            </a:lvl4pPr>
            <a:lvl5pPr>
              <a:defRPr sz="1800"/>
            </a:lvl5pPr>
          </a:lstStyle>
          <a:p>
            <a:pPr lvl="0"/>
            <a:r>
              <a:rPr lang="sv-SE" dirty="0"/>
              <a:t>Skriv text här</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8" name="Content Placeholder 2">
            <a:extLst>
              <a:ext uri="{FF2B5EF4-FFF2-40B4-BE49-F238E27FC236}">
                <a16:creationId xmlns:a16="http://schemas.microsoft.com/office/drawing/2014/main" id="{52B758B9-0CDE-4ACD-9AC5-5F98243B5175}"/>
              </a:ext>
            </a:extLst>
          </p:cNvPr>
          <p:cNvSpPr>
            <a:spLocks noGrp="1"/>
          </p:cNvSpPr>
          <p:nvPr>
            <p:ph sz="half" idx="10" hasCustomPrompt="1"/>
          </p:nvPr>
        </p:nvSpPr>
        <p:spPr>
          <a:xfrm>
            <a:off x="4755150" y="1828800"/>
            <a:ext cx="3704638" cy="3164400"/>
          </a:xfrm>
        </p:spPr>
        <p:txBody>
          <a:bodyPr lIns="0" rIns="0">
            <a:noAutofit/>
          </a:bodyPr>
          <a:lstStyle>
            <a:lvl1pPr>
              <a:defRPr sz="1800"/>
            </a:lvl1pPr>
            <a:lvl2pPr>
              <a:defRPr sz="1800"/>
            </a:lvl2pPr>
            <a:lvl3pPr>
              <a:defRPr sz="1800"/>
            </a:lvl3pPr>
            <a:lvl4pPr>
              <a:defRPr sz="1800"/>
            </a:lvl4pPr>
            <a:lvl5pPr>
              <a:defRPr sz="1800"/>
            </a:lvl5pPr>
          </a:lstStyle>
          <a:p>
            <a:pPr lvl="0"/>
            <a:r>
              <a:rPr lang="sv-SE" dirty="0"/>
              <a:t>Skriv text här</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Tree>
    <p:extLst>
      <p:ext uri="{BB962C8B-B14F-4D97-AF65-F5344CB8AC3E}">
        <p14:creationId xmlns:p14="http://schemas.microsoft.com/office/powerpoint/2010/main" val="3660226319"/>
      </p:ext>
    </p:extLst>
  </p:cSld>
  <p:clrMapOvr>
    <a:masterClrMapping/>
  </p:clrMapOvr>
  <p:extLst mod="1">
    <p:ext uri="{DCECCB84-F9BA-43D5-87BE-67443E8EF086}">
      <p15:sldGuideLst xmlns:p15="http://schemas.microsoft.com/office/powerpoint/2012/main">
        <p15:guide id="1" pos="431" userDrawn="1">
          <p15:clr>
            <a:srgbClr val="A4A3A4"/>
          </p15:clr>
        </p15:guide>
        <p15:guide id="2" orient="horz" pos="781" userDrawn="1">
          <p15:clr>
            <a:srgbClr val="A4A3A4"/>
          </p15:clr>
        </p15:guide>
        <p15:guide id="4" orient="horz" pos="1302" userDrawn="1">
          <p15:clr>
            <a:srgbClr val="A4A3A4"/>
          </p15:clr>
        </p15:guide>
        <p15:guide id="5" pos="5329" userDrawn="1">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radig rubrik och två innehållsdel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7974" y="906380"/>
            <a:ext cx="7771813" cy="425675"/>
          </a:xfrm>
        </p:spPr>
        <p:txBody>
          <a:bodyPr wrap="none" lIns="0" rIns="0" anchor="t">
            <a:noAutofit/>
          </a:bodyPr>
          <a:lstStyle>
            <a:lvl1pPr>
              <a:defRPr sz="2800"/>
            </a:lvl1pPr>
          </a:lstStyle>
          <a:p>
            <a:r>
              <a:rPr lang="sv-SE" sz="2800" dirty="0">
                <a:latin typeface="Arial Black" panose="020B0A04020102020204" pitchFamily="34" charset="0"/>
              </a:rPr>
              <a:t>Klicka för att lägga till enradig rubrik</a:t>
            </a:r>
            <a:endParaRPr lang="sv-SE" dirty="0">
              <a:latin typeface="Arial Black" panose="020B0A04020102020204" pitchFamily="34" charset="0"/>
            </a:endParaRPr>
          </a:p>
        </p:txBody>
      </p:sp>
      <p:sp>
        <p:nvSpPr>
          <p:cNvPr id="7" name="Content Placeholder 2">
            <a:extLst>
              <a:ext uri="{FF2B5EF4-FFF2-40B4-BE49-F238E27FC236}">
                <a16:creationId xmlns:a16="http://schemas.microsoft.com/office/drawing/2014/main" id="{1CEF37DA-0A85-47F2-981D-1B490AB13454}"/>
              </a:ext>
            </a:extLst>
          </p:cNvPr>
          <p:cNvSpPr>
            <a:spLocks noGrp="1"/>
          </p:cNvSpPr>
          <p:nvPr>
            <p:ph sz="half" idx="1" hasCustomPrompt="1"/>
          </p:nvPr>
        </p:nvSpPr>
        <p:spPr>
          <a:xfrm>
            <a:off x="687975" y="1394460"/>
            <a:ext cx="3704638" cy="3590289"/>
          </a:xfrm>
        </p:spPr>
        <p:txBody>
          <a:bodyPr lIns="0" rIns="0">
            <a:noAutofit/>
          </a:bodyPr>
          <a:lstStyle>
            <a:lvl1pPr>
              <a:defRPr sz="1800"/>
            </a:lvl1pPr>
            <a:lvl2pPr>
              <a:defRPr sz="1800"/>
            </a:lvl2pPr>
            <a:lvl3pPr>
              <a:defRPr sz="1800"/>
            </a:lvl3pPr>
            <a:lvl4pPr>
              <a:defRPr sz="1800"/>
            </a:lvl4pPr>
            <a:lvl5pPr>
              <a:defRPr sz="1800"/>
            </a:lvl5pPr>
          </a:lstStyle>
          <a:p>
            <a:pPr lvl="0"/>
            <a:r>
              <a:rPr lang="sv-SE" dirty="0"/>
              <a:t>Skriv text här</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8" name="Content Placeholder 2">
            <a:extLst>
              <a:ext uri="{FF2B5EF4-FFF2-40B4-BE49-F238E27FC236}">
                <a16:creationId xmlns:a16="http://schemas.microsoft.com/office/drawing/2014/main" id="{FC3C1729-F0A6-4BD0-A690-71513CC0338B}"/>
              </a:ext>
            </a:extLst>
          </p:cNvPr>
          <p:cNvSpPr>
            <a:spLocks noGrp="1"/>
          </p:cNvSpPr>
          <p:nvPr>
            <p:ph sz="half" idx="10" hasCustomPrompt="1"/>
          </p:nvPr>
        </p:nvSpPr>
        <p:spPr>
          <a:xfrm>
            <a:off x="4755150" y="1394461"/>
            <a:ext cx="3704638" cy="3590288"/>
          </a:xfrm>
        </p:spPr>
        <p:txBody>
          <a:bodyPr lIns="0" rIns="0">
            <a:noAutofit/>
          </a:bodyPr>
          <a:lstStyle>
            <a:lvl1pPr>
              <a:defRPr sz="1800"/>
            </a:lvl1pPr>
            <a:lvl2pPr>
              <a:defRPr sz="1800"/>
            </a:lvl2pPr>
            <a:lvl3pPr>
              <a:defRPr sz="1800"/>
            </a:lvl3pPr>
            <a:lvl4pPr>
              <a:defRPr sz="1800"/>
            </a:lvl4pPr>
            <a:lvl5pPr>
              <a:defRPr sz="1800"/>
            </a:lvl5pPr>
          </a:lstStyle>
          <a:p>
            <a:pPr lvl="0"/>
            <a:r>
              <a:rPr lang="sv-SE" dirty="0"/>
              <a:t>Skriv text här</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Tree>
    <p:extLst>
      <p:ext uri="{BB962C8B-B14F-4D97-AF65-F5344CB8AC3E}">
        <p14:creationId xmlns:p14="http://schemas.microsoft.com/office/powerpoint/2010/main" val="2487946383"/>
      </p:ext>
    </p:extLst>
  </p:cSld>
  <p:clrMapOvr>
    <a:masterClrMapping/>
  </p:clrMapOvr>
  <p:extLst mod="1">
    <p:ext uri="{DCECCB84-F9BA-43D5-87BE-67443E8EF086}">
      <p15:sldGuideLst xmlns:p15="http://schemas.microsoft.com/office/powerpoint/2012/main">
        <p15:guide id="1" orient="horz" pos="781" userDrawn="1">
          <p15:clr>
            <a:srgbClr val="A4A3A4"/>
          </p15:clr>
        </p15:guide>
        <p15:guide id="2" pos="431" userDrawn="1">
          <p15:clr>
            <a:srgbClr val="A4A3A4"/>
          </p15:clr>
        </p15:guide>
        <p15:guide id="5" orient="horz" pos="1030" userDrawn="1">
          <p15:clr>
            <a:srgbClr val="A4A3A4"/>
          </p15:clr>
        </p15:guide>
        <p15:guide id="6" pos="5329" userDrawn="1">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838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5"/>
          <p:cNvSpPr>
            <a:spLocks noGrp="1" noChangeArrowheads="1"/>
          </p:cNvSpPr>
          <p:nvPr>
            <p:ph type="ftr" sz="quarter" idx="10"/>
          </p:nvPr>
        </p:nvSpPr>
        <p:spPr>
          <a:ln/>
        </p:spPr>
        <p:txBody>
          <a:bodyPr/>
          <a:lstStyle>
            <a:lvl1pPr>
              <a:defRPr/>
            </a:lvl1pPr>
          </a:lstStyle>
          <a:p>
            <a:r>
              <a:rPr lang="sv-SE" dirty="0">
                <a:solidFill>
                  <a:srgbClr val="000000"/>
                </a:solidFill>
              </a:rPr>
              <a:t>Exempel på sidhuvud - ÅÅÅÅ MM DD (Välj Visa, Sidhuvud sidfot för att ändra)</a:t>
            </a:r>
          </a:p>
        </p:txBody>
      </p:sp>
      <p:sp>
        <p:nvSpPr>
          <p:cNvPr id="5" name="Rectangle 6"/>
          <p:cNvSpPr>
            <a:spLocks noGrp="1" noChangeArrowheads="1"/>
          </p:cNvSpPr>
          <p:nvPr>
            <p:ph type="sldNum" sz="quarter" idx="11"/>
          </p:nvPr>
        </p:nvSpPr>
        <p:spPr>
          <a:ln/>
        </p:spPr>
        <p:txBody>
          <a:bodyPr/>
          <a:lstStyle>
            <a:lvl1pPr>
              <a:defRPr/>
            </a:lvl1pPr>
          </a:lstStyle>
          <a:p>
            <a:pPr>
              <a:defRPr/>
            </a:pPr>
            <a:fld id="{8CCDCE4B-3FB5-40D5-A1A1-C5287EDCB786}" type="slidenum">
              <a:rPr lang="sv-SE">
                <a:solidFill>
                  <a:srgbClr val="000000"/>
                </a:solidFill>
              </a:rPr>
              <a:pPr>
                <a:defRPr/>
              </a:pPr>
              <a:t>‹#›</a:t>
            </a:fld>
            <a:endParaRPr lang="sv-SE" dirty="0">
              <a:solidFill>
                <a:srgbClr val="000000"/>
              </a:solidFill>
            </a:endParaRPr>
          </a:p>
        </p:txBody>
      </p:sp>
      <p:sp>
        <p:nvSpPr>
          <p:cNvPr id="6" name="Rectangle 4"/>
          <p:cNvSpPr>
            <a:spLocks noGrp="1" noChangeArrowheads="1"/>
          </p:cNvSpPr>
          <p:nvPr>
            <p:ph type="dt" sz="half" idx="12"/>
          </p:nvPr>
        </p:nvSpPr>
        <p:spPr>
          <a:ln/>
        </p:spPr>
        <p:txBody>
          <a:bodyPr/>
          <a:lstStyle>
            <a:lvl1pPr>
              <a:defRPr/>
            </a:lvl1pPr>
          </a:lstStyle>
          <a:p>
            <a:fld id="{9D071668-C997-4848-8157-F7BC85107F2A}" type="datetime1">
              <a:rPr lang="sv-SE">
                <a:solidFill>
                  <a:srgbClr val="000000"/>
                </a:solidFill>
              </a:rPr>
              <a:pPr/>
              <a:t>2022-10-20</a:t>
            </a:fld>
            <a:endParaRPr lang="sv-SE" dirty="0">
              <a:solidFill>
                <a:srgbClr val="000000"/>
              </a:solidFill>
            </a:endParaRPr>
          </a:p>
        </p:txBody>
      </p:sp>
    </p:spTree>
    <p:extLst>
      <p:ext uri="{BB962C8B-B14F-4D97-AF65-F5344CB8AC3E}">
        <p14:creationId xmlns:p14="http://schemas.microsoft.com/office/powerpoint/2010/main" val="4258144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1_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3305176"/>
            <a:ext cx="7772400" cy="1021556"/>
          </a:xfrm>
        </p:spPr>
        <p:txBody>
          <a:bodyPr anchor="t"/>
          <a:lstStyle>
            <a:lvl1pPr algn="l">
              <a:defRPr sz="3000" b="1" cap="all"/>
            </a:lvl1pPr>
          </a:lstStyle>
          <a:p>
            <a:r>
              <a:rPr lang="sv-SE"/>
              <a:t>Klicka här för att ändra format</a:t>
            </a:r>
          </a:p>
        </p:txBody>
      </p:sp>
      <p:sp>
        <p:nvSpPr>
          <p:cNvPr id="3" name="Platshållare för text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sv-SE"/>
              <a:t>Klicka här för att ändra format på bakgrundstexten</a:t>
            </a:r>
          </a:p>
        </p:txBody>
      </p:sp>
      <p:sp>
        <p:nvSpPr>
          <p:cNvPr id="4" name="Rectangle 5"/>
          <p:cNvSpPr>
            <a:spLocks noGrp="1" noChangeArrowheads="1"/>
          </p:cNvSpPr>
          <p:nvPr>
            <p:ph type="ftr" sz="quarter" idx="10"/>
          </p:nvPr>
        </p:nvSpPr>
        <p:spPr>
          <a:ln/>
        </p:spPr>
        <p:txBody>
          <a:bodyPr/>
          <a:lstStyle>
            <a:lvl1pPr>
              <a:defRPr/>
            </a:lvl1pPr>
          </a:lstStyle>
          <a:p>
            <a:pPr>
              <a:defRPr/>
            </a:pPr>
            <a:r>
              <a:rPr lang="sv-SE"/>
              <a:t>Nationellt kunskapscentrum för klimatanpassning</a:t>
            </a:r>
          </a:p>
        </p:txBody>
      </p:sp>
      <p:sp>
        <p:nvSpPr>
          <p:cNvPr id="5" name="Rectangle 6"/>
          <p:cNvSpPr>
            <a:spLocks noGrp="1" noChangeArrowheads="1"/>
          </p:cNvSpPr>
          <p:nvPr>
            <p:ph type="sldNum" sz="quarter" idx="11"/>
          </p:nvPr>
        </p:nvSpPr>
        <p:spPr>
          <a:ln/>
        </p:spPr>
        <p:txBody>
          <a:bodyPr/>
          <a:lstStyle>
            <a:lvl1pPr>
              <a:defRPr/>
            </a:lvl1pPr>
          </a:lstStyle>
          <a:p>
            <a:pPr>
              <a:defRPr/>
            </a:pPr>
            <a:fld id="{32542004-1322-4617-ABB1-21A321692485}" type="slidenum">
              <a:rPr lang="sv-SE"/>
              <a:pPr>
                <a:defRPr/>
              </a:pPr>
              <a:t>‹#›</a:t>
            </a:fld>
            <a:endParaRPr lang="sv-SE"/>
          </a:p>
        </p:txBody>
      </p:sp>
      <p:sp>
        <p:nvSpPr>
          <p:cNvPr id="6" name="Rectangle 4"/>
          <p:cNvSpPr>
            <a:spLocks noGrp="1" noChangeArrowheads="1"/>
          </p:cNvSpPr>
          <p:nvPr>
            <p:ph type="dt" sz="half" idx="12"/>
          </p:nvPr>
        </p:nvSpPr>
        <p:spPr>
          <a:ln/>
        </p:spPr>
        <p:txBody>
          <a:bodyPr/>
          <a:lstStyle>
            <a:lvl1pPr>
              <a:defRPr/>
            </a:lvl1pPr>
          </a:lstStyle>
          <a:p>
            <a:pPr>
              <a:defRPr/>
            </a:pPr>
            <a:fld id="{F92EEF4F-CDFF-7142-BCDF-0DCF51691E4C}" type="datetime1">
              <a:rPr lang="sv-SE" smtClean="0"/>
              <a:t>2022-10-20</a:t>
            </a:fld>
            <a:endParaRPr lang="sv-SE"/>
          </a:p>
        </p:txBody>
      </p:sp>
    </p:spTree>
    <p:extLst>
      <p:ext uri="{BB962C8B-B14F-4D97-AF65-F5344CB8AC3E}">
        <p14:creationId xmlns:p14="http://schemas.microsoft.com/office/powerpoint/2010/main" val="3430406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6F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4213" y="273844"/>
            <a:ext cx="6950654" cy="994172"/>
          </a:xfrm>
          <a:prstGeom prst="rect">
            <a:avLst/>
          </a:prstGeom>
        </p:spPr>
        <p:txBody>
          <a:bodyPr vert="horz" lIns="91440" tIns="45720" rIns="91440" bIns="45720" rtlCol="0" anchor="ctr">
            <a:noAutofit/>
          </a:bodyPr>
          <a:lstStyle/>
          <a:p>
            <a:r>
              <a:rPr lang="sv-SE" dirty="0"/>
              <a:t>KLICKA HÄR FÖR ATT ÄNDRA MALL FÖR RUBRIKFORMAT</a:t>
            </a:r>
            <a:endParaRPr lang="en-US" dirty="0"/>
          </a:p>
        </p:txBody>
      </p:sp>
      <p:sp>
        <p:nvSpPr>
          <p:cNvPr id="3" name="Text Placeholder 2"/>
          <p:cNvSpPr>
            <a:spLocks noGrp="1"/>
          </p:cNvSpPr>
          <p:nvPr>
            <p:ph type="body" idx="1"/>
          </p:nvPr>
        </p:nvSpPr>
        <p:spPr>
          <a:xfrm>
            <a:off x="684213" y="1369219"/>
            <a:ext cx="7775576" cy="3263504"/>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8" name="Bildobjekt 7">
            <a:extLst>
              <a:ext uri="{FF2B5EF4-FFF2-40B4-BE49-F238E27FC236}">
                <a16:creationId xmlns:a16="http://schemas.microsoft.com/office/drawing/2014/main" id="{F62BFC3C-D1D7-47F8-AD1E-FE1B9FBF854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988400" y="356400"/>
            <a:ext cx="805680" cy="325893"/>
          </a:xfrm>
          <a:prstGeom prst="rect">
            <a:avLst/>
          </a:prstGeom>
        </p:spPr>
      </p:pic>
    </p:spTree>
    <p:extLst>
      <p:ext uri="{BB962C8B-B14F-4D97-AF65-F5344CB8AC3E}">
        <p14:creationId xmlns:p14="http://schemas.microsoft.com/office/powerpoint/2010/main" val="2856170937"/>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3" r:id="rId3"/>
    <p:sldLayoutId id="2147483661" r:id="rId4"/>
    <p:sldLayoutId id="2147483662" r:id="rId5"/>
    <p:sldLayoutId id="2147483664" r:id="rId6"/>
    <p:sldLayoutId id="2147483657" r:id="rId7"/>
    <p:sldLayoutId id="2147483678" r:id="rId8"/>
    <p:sldLayoutId id="2147483679" r:id="rId9"/>
  </p:sldLayoutIdLst>
  <p:txStyles>
    <p:titleStyle>
      <a:lvl1pPr algn="l" defTabSz="685800" rtl="0" eaLnBrk="1" latinLnBrk="0" hangingPunct="1">
        <a:lnSpc>
          <a:spcPct val="90000"/>
        </a:lnSpc>
        <a:spcBef>
          <a:spcPct val="0"/>
        </a:spcBef>
        <a:buNone/>
        <a:defRPr sz="2800" kern="1200">
          <a:solidFill>
            <a:schemeClr val="tx1"/>
          </a:solidFill>
          <a:latin typeface="Arial Black" panose="020B0A04020102020204" pitchFamily="34" charset="0"/>
          <a:ea typeface="+mj-ea"/>
          <a:cs typeface="+mj-cs"/>
        </a:defRPr>
      </a:lvl1pPr>
    </p:titleStyle>
    <p:bodyStyle>
      <a:lvl1pPr marL="342900" indent="-342900" algn="l" defTabSz="685800" rtl="0" eaLnBrk="1" latinLnBrk="0" hangingPunct="1">
        <a:lnSpc>
          <a:spcPct val="90000"/>
        </a:lnSpc>
        <a:spcBef>
          <a:spcPts val="75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15914" y="862146"/>
            <a:ext cx="7905600" cy="613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b" anchorCtr="0" compatLnSpc="1">
            <a:prstTxWarp prst="textNoShape">
              <a:avLst/>
            </a:prstTxWarp>
          </a:bodyPr>
          <a:lstStyle/>
          <a:p>
            <a:pPr lvl="0"/>
            <a:r>
              <a:rPr lang="sv-SE" dirty="0"/>
              <a:t>Klicka här för format</a:t>
            </a:r>
          </a:p>
        </p:txBody>
      </p:sp>
      <p:sp>
        <p:nvSpPr>
          <p:cNvPr id="1029" name="Rectangle 5"/>
          <p:cNvSpPr>
            <a:spLocks noGrp="1" noChangeArrowheads="1"/>
          </p:cNvSpPr>
          <p:nvPr>
            <p:ph type="ftr" sz="quarter" idx="3"/>
          </p:nvPr>
        </p:nvSpPr>
        <p:spPr bwMode="auto">
          <a:xfrm>
            <a:off x="431800" y="426244"/>
            <a:ext cx="6858000" cy="8096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700">
                <a:latin typeface="Arial Black" pitchFamily="34" charset="0"/>
              </a:defRPr>
            </a:lvl1pPr>
          </a:lstStyle>
          <a:p>
            <a:endParaRPr lang="sv-SE"/>
          </a:p>
        </p:txBody>
      </p:sp>
      <p:sp>
        <p:nvSpPr>
          <p:cNvPr id="1030" name="Rectangle 6"/>
          <p:cNvSpPr>
            <a:spLocks noGrp="1" noChangeArrowheads="1"/>
          </p:cNvSpPr>
          <p:nvPr>
            <p:ph type="sldNum" sz="quarter" idx="4"/>
          </p:nvPr>
        </p:nvSpPr>
        <p:spPr bwMode="auto">
          <a:xfrm>
            <a:off x="8234364" y="4911328"/>
            <a:ext cx="511175" cy="80963"/>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bodyPr>
          <a:lstStyle>
            <a:lvl1pPr algn="r">
              <a:defRPr sz="700" smtClean="0">
                <a:latin typeface="+mj-lt"/>
              </a:defRPr>
            </a:lvl1pPr>
          </a:lstStyle>
          <a:p>
            <a:fld id="{E560AB44-2D2E-436A-A514-8534E37AF1DB}" type="slidenum">
              <a:rPr lang="sv-SE" smtClean="0"/>
              <a:t>‹#›</a:t>
            </a:fld>
            <a:endParaRPr lang="sv-SE"/>
          </a:p>
        </p:txBody>
      </p:sp>
      <p:sp>
        <p:nvSpPr>
          <p:cNvPr id="1028" name="Rectangle 4"/>
          <p:cNvSpPr>
            <a:spLocks noGrp="1" noChangeArrowheads="1"/>
          </p:cNvSpPr>
          <p:nvPr>
            <p:ph type="dt" sz="half" idx="2"/>
          </p:nvPr>
        </p:nvSpPr>
        <p:spPr bwMode="auto">
          <a:xfrm>
            <a:off x="431800" y="323850"/>
            <a:ext cx="2133600" cy="80963"/>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bodyPr>
          <a:lstStyle>
            <a:lvl1pPr>
              <a:defRPr sz="700">
                <a:latin typeface="Arial Black" pitchFamily="34" charset="0"/>
              </a:defRPr>
            </a:lvl1pPr>
          </a:lstStyle>
          <a:p>
            <a:fld id="{59011377-C0B4-4013-A1B3-4A1478B18CF0}" type="datetimeFigureOut">
              <a:rPr lang="sv-SE" smtClean="0"/>
              <a:t>2022-10-20</a:t>
            </a:fld>
            <a:endParaRPr lang="sv-SE"/>
          </a:p>
        </p:txBody>
      </p:sp>
    </p:spTree>
    <p:extLst>
      <p:ext uri="{BB962C8B-B14F-4D97-AF65-F5344CB8AC3E}">
        <p14:creationId xmlns:p14="http://schemas.microsoft.com/office/powerpoint/2010/main" val="125833026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fontAlgn="base" hangingPunct="1">
        <a:spcBef>
          <a:spcPct val="0"/>
        </a:spcBef>
        <a:spcAft>
          <a:spcPct val="0"/>
        </a:spcAft>
        <a:defRPr sz="2800">
          <a:solidFill>
            <a:schemeClr val="tx1"/>
          </a:solidFill>
          <a:latin typeface="+mj-lt"/>
          <a:ea typeface="+mj-ea"/>
          <a:cs typeface="+mj-cs"/>
        </a:defRPr>
      </a:lvl1pPr>
      <a:lvl2pPr algn="l" rtl="0" eaLnBrk="1" fontAlgn="base" hangingPunct="1">
        <a:spcBef>
          <a:spcPct val="0"/>
        </a:spcBef>
        <a:spcAft>
          <a:spcPct val="0"/>
        </a:spcAft>
        <a:defRPr sz="2600">
          <a:solidFill>
            <a:schemeClr val="tx1"/>
          </a:solidFill>
          <a:latin typeface="Arial Black" pitchFamily="34" charset="0"/>
        </a:defRPr>
      </a:lvl2pPr>
      <a:lvl3pPr algn="l" rtl="0" eaLnBrk="1" fontAlgn="base" hangingPunct="1">
        <a:spcBef>
          <a:spcPct val="0"/>
        </a:spcBef>
        <a:spcAft>
          <a:spcPct val="0"/>
        </a:spcAft>
        <a:defRPr sz="2600">
          <a:solidFill>
            <a:schemeClr val="tx1"/>
          </a:solidFill>
          <a:latin typeface="Arial Black" pitchFamily="34" charset="0"/>
        </a:defRPr>
      </a:lvl3pPr>
      <a:lvl4pPr algn="l" rtl="0" eaLnBrk="1" fontAlgn="base" hangingPunct="1">
        <a:spcBef>
          <a:spcPct val="0"/>
        </a:spcBef>
        <a:spcAft>
          <a:spcPct val="0"/>
        </a:spcAft>
        <a:defRPr sz="2600">
          <a:solidFill>
            <a:schemeClr val="tx1"/>
          </a:solidFill>
          <a:latin typeface="Arial Black" pitchFamily="34" charset="0"/>
        </a:defRPr>
      </a:lvl4pPr>
      <a:lvl5pPr algn="l" rtl="0" eaLnBrk="1" fontAlgn="base" hangingPunct="1">
        <a:spcBef>
          <a:spcPct val="0"/>
        </a:spcBef>
        <a:spcAft>
          <a:spcPct val="0"/>
        </a:spcAft>
        <a:defRPr sz="2600">
          <a:solidFill>
            <a:schemeClr val="tx1"/>
          </a:solidFill>
          <a:latin typeface="Arial Black" pitchFamily="34" charset="0"/>
        </a:defRPr>
      </a:lvl5pPr>
      <a:lvl6pPr marL="457200" algn="l" rtl="0" eaLnBrk="1" fontAlgn="base" hangingPunct="1">
        <a:spcBef>
          <a:spcPct val="0"/>
        </a:spcBef>
        <a:spcAft>
          <a:spcPct val="0"/>
        </a:spcAft>
        <a:defRPr sz="3600">
          <a:solidFill>
            <a:schemeClr val="tx2"/>
          </a:solidFill>
          <a:latin typeface="Arial Black" pitchFamily="34" charset="0"/>
        </a:defRPr>
      </a:lvl6pPr>
      <a:lvl7pPr marL="914400" algn="l" rtl="0" eaLnBrk="1" fontAlgn="base" hangingPunct="1">
        <a:spcBef>
          <a:spcPct val="0"/>
        </a:spcBef>
        <a:spcAft>
          <a:spcPct val="0"/>
        </a:spcAft>
        <a:defRPr sz="3600">
          <a:solidFill>
            <a:schemeClr val="tx2"/>
          </a:solidFill>
          <a:latin typeface="Arial Black" pitchFamily="34" charset="0"/>
        </a:defRPr>
      </a:lvl7pPr>
      <a:lvl8pPr marL="1371600" algn="l" rtl="0" eaLnBrk="1" fontAlgn="base" hangingPunct="1">
        <a:spcBef>
          <a:spcPct val="0"/>
        </a:spcBef>
        <a:spcAft>
          <a:spcPct val="0"/>
        </a:spcAft>
        <a:defRPr sz="3600">
          <a:solidFill>
            <a:schemeClr val="tx2"/>
          </a:solidFill>
          <a:latin typeface="Arial Black" pitchFamily="34" charset="0"/>
        </a:defRPr>
      </a:lvl8pPr>
      <a:lvl9pPr marL="1828800" algn="l" rtl="0" eaLnBrk="1" fontAlgn="base" hangingPunct="1">
        <a:spcBef>
          <a:spcPct val="0"/>
        </a:spcBef>
        <a:spcAft>
          <a:spcPct val="0"/>
        </a:spcAft>
        <a:defRPr sz="3600">
          <a:solidFill>
            <a:schemeClr val="tx2"/>
          </a:solidFill>
          <a:latin typeface="Arial Black" pitchFamily="34" charset="0"/>
        </a:defRPr>
      </a:lvl9pPr>
    </p:titleStyle>
    <p:bodyStyle>
      <a:lvl1pPr marL="342900" indent="-342900" algn="l" rtl="0" eaLnBrk="1" fontAlgn="base" hangingPunct="1">
        <a:spcBef>
          <a:spcPct val="20000"/>
        </a:spcBef>
        <a:spcAft>
          <a:spcPct val="0"/>
        </a:spcAft>
        <a:buSzPct val="120000"/>
        <a:buFont typeface="Wingdings" pitchFamily="2" charset="2"/>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SzPct val="120000"/>
        <a:buFont typeface="Wingdings" pitchFamily="2" charset="2"/>
        <a:buChar char="§"/>
        <a:defRPr sz="1600">
          <a:solidFill>
            <a:schemeClr val="tx1"/>
          </a:solidFill>
          <a:latin typeface="+mn-lt"/>
        </a:defRPr>
      </a:lvl2pPr>
      <a:lvl3pPr marL="1143000" indent="-228600" algn="l" rtl="0" eaLnBrk="1" fontAlgn="base" hangingPunct="1">
        <a:spcBef>
          <a:spcPct val="20000"/>
        </a:spcBef>
        <a:spcAft>
          <a:spcPct val="0"/>
        </a:spcAft>
        <a:buSzPct val="120000"/>
        <a:buFont typeface="Wingdings" pitchFamily="2" charset="2"/>
        <a:buChar char="§"/>
        <a:defRPr sz="1600">
          <a:solidFill>
            <a:schemeClr val="tx1"/>
          </a:solidFill>
          <a:latin typeface="+mn-lt"/>
        </a:defRPr>
      </a:lvl3pPr>
      <a:lvl4pPr marL="1600200" indent="-228600" algn="l" rtl="0" eaLnBrk="1" fontAlgn="base" hangingPunct="1">
        <a:spcBef>
          <a:spcPct val="20000"/>
        </a:spcBef>
        <a:spcAft>
          <a:spcPct val="0"/>
        </a:spcAft>
        <a:buSzPct val="120000"/>
        <a:buFont typeface="Wingdings" pitchFamily="2" charset="2"/>
        <a:buChar char="§"/>
        <a:defRPr sz="1600">
          <a:solidFill>
            <a:schemeClr val="tx1"/>
          </a:solidFill>
          <a:latin typeface="+mn-lt"/>
        </a:defRPr>
      </a:lvl4pPr>
      <a:lvl5pPr marL="2057400" indent="-228600" algn="l" rtl="0" eaLnBrk="1" fontAlgn="base" hangingPunct="1">
        <a:spcBef>
          <a:spcPct val="20000"/>
        </a:spcBef>
        <a:spcAft>
          <a:spcPct val="0"/>
        </a:spcAft>
        <a:buSzPct val="120000"/>
        <a:buFont typeface="Wingdings" pitchFamily="2" charset="2"/>
        <a:buChar char="§"/>
        <a:defRPr sz="1600">
          <a:solidFill>
            <a:schemeClr val="tx1"/>
          </a:solidFill>
          <a:latin typeface="+mn-lt"/>
        </a:defRPr>
      </a:lvl5pPr>
      <a:lvl6pPr marL="2514600" indent="-228600" algn="l" rtl="0" eaLnBrk="1" fontAlgn="base" hangingPunct="1">
        <a:spcBef>
          <a:spcPct val="20000"/>
        </a:spcBef>
        <a:spcAft>
          <a:spcPct val="0"/>
        </a:spcAft>
        <a:buSzPct val="90000"/>
        <a:buFont typeface="Wingdings" pitchFamily="2" charset="2"/>
        <a:defRPr sz="2400">
          <a:solidFill>
            <a:schemeClr val="tx1"/>
          </a:solidFill>
          <a:latin typeface="+mn-lt"/>
        </a:defRPr>
      </a:lvl6pPr>
      <a:lvl7pPr marL="2971800" indent="-228600" algn="l" rtl="0" eaLnBrk="1" fontAlgn="base" hangingPunct="1">
        <a:spcBef>
          <a:spcPct val="20000"/>
        </a:spcBef>
        <a:spcAft>
          <a:spcPct val="0"/>
        </a:spcAft>
        <a:buSzPct val="90000"/>
        <a:buFont typeface="Wingdings" pitchFamily="2" charset="2"/>
        <a:defRPr sz="2400">
          <a:solidFill>
            <a:schemeClr val="tx1"/>
          </a:solidFill>
          <a:latin typeface="+mn-lt"/>
        </a:defRPr>
      </a:lvl7pPr>
      <a:lvl8pPr marL="3429000" indent="-228600" algn="l" rtl="0" eaLnBrk="1" fontAlgn="base" hangingPunct="1">
        <a:spcBef>
          <a:spcPct val="20000"/>
        </a:spcBef>
        <a:spcAft>
          <a:spcPct val="0"/>
        </a:spcAft>
        <a:buSzPct val="90000"/>
        <a:buFont typeface="Wingdings" pitchFamily="2" charset="2"/>
        <a:defRPr sz="2400">
          <a:solidFill>
            <a:schemeClr val="tx1"/>
          </a:solidFill>
          <a:latin typeface="+mn-lt"/>
        </a:defRPr>
      </a:lvl8pPr>
      <a:lvl9pPr marL="3886200" indent="-228600" algn="l" rtl="0" eaLnBrk="1" fontAlgn="base" hangingPunct="1">
        <a:spcBef>
          <a:spcPct val="20000"/>
        </a:spcBef>
        <a:spcAft>
          <a:spcPct val="0"/>
        </a:spcAft>
        <a:buSzPct val="90000"/>
        <a:buFont typeface="Wingdings" pitchFamily="2" charset="2"/>
        <a:defRPr sz="2400">
          <a:solidFill>
            <a:schemeClr val="tx1"/>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hyperlink" Target="https://www.smhi.se/nyhetsarkiv/nu-startar-smhi-s-seminarieserie-om-klimat-1.175407"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smhi.se/klimat/framtidens-klimat/klimatscenarier"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hyperlink" Target="https://www.smhi.se/klimat/framtidens-klimat/klimatscenarier"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hyperlink" Target="https://www.smhi.se/klimat/framtidens-klimat/klimatscenarier"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hyperlink" Target="https://www.smhi.se/klimat/framtidens-klimat/fordjupade-klimatscenarier/met/sverige/medeltemperatur/rcp45/2071-2100/year/anom" TargetMode="External"/><Relationship Id="rId2" Type="http://schemas.openxmlformats.org/officeDocument/2006/relationships/hyperlink" Target="https://klimatanpassning.se/"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hyperlink" Target="https://www.smhi.se/klimat/stigande-havsnivaer/havsnivaer-en-illustration"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hyperlink" Target="https://www.smhi.se/klimat/stigande-havsnivaer/introduktion-till-stigande-havsnivaer-1.179350"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https://www.smhi.se/klimat/stigande-havsnivaer/stigande-havsnivaer" TargetMode="External"/><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hyperlink" Target="https://www.smhi.se/klimat/framtidens-klimat/fordjupade-klimatscenarier/met/sverige/medeltemperatur/rcp45/2071-2100/year/anom"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notesSlide" Target="../notesSlides/notesSlide2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hyperlink" Target="https://www.regeringen.se/494483/contentassets/8c1f4fe980ec4fcb8448251acde6bd08/171816300_webb.pdf"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0B99FA-9754-4D47-8078-A5FFE63E519A}"/>
              </a:ext>
            </a:extLst>
          </p:cNvPr>
          <p:cNvSpPr>
            <a:spLocks noGrp="1"/>
          </p:cNvSpPr>
          <p:nvPr>
            <p:ph type="title"/>
          </p:nvPr>
        </p:nvSpPr>
        <p:spPr/>
        <p:txBody>
          <a:bodyPr/>
          <a:lstStyle/>
          <a:p>
            <a:r>
              <a:rPr lang="sv-SE" dirty="0"/>
              <a:t>Grund för presentation om klimatanpassning</a:t>
            </a:r>
          </a:p>
        </p:txBody>
      </p:sp>
      <p:sp>
        <p:nvSpPr>
          <p:cNvPr id="3" name="Platshållare för innehåll 2">
            <a:extLst>
              <a:ext uri="{FF2B5EF4-FFF2-40B4-BE49-F238E27FC236}">
                <a16:creationId xmlns:a16="http://schemas.microsoft.com/office/drawing/2014/main" id="{6FC0D9CD-853A-4F58-B9AA-E8BAA46270FF}"/>
              </a:ext>
            </a:extLst>
          </p:cNvPr>
          <p:cNvSpPr>
            <a:spLocks noGrp="1"/>
          </p:cNvSpPr>
          <p:nvPr>
            <p:ph idx="1"/>
          </p:nvPr>
        </p:nvSpPr>
        <p:spPr/>
        <p:txBody>
          <a:bodyPr/>
          <a:lstStyle/>
          <a:p>
            <a:pPr marL="0" indent="0">
              <a:buNone/>
            </a:pPr>
            <a:r>
              <a:rPr lang="sv-SE" dirty="0"/>
              <a:t>Bilderna i denna fil är tänkta att användas som underlag och inspiration för egna presentationer om klimatanpassning. Det är inte en komplett presentation utan behöver kompletteras med egna bilder och information. </a:t>
            </a:r>
          </a:p>
        </p:txBody>
      </p:sp>
    </p:spTree>
    <p:extLst>
      <p:ext uri="{BB962C8B-B14F-4D97-AF65-F5344CB8AC3E}">
        <p14:creationId xmlns:p14="http://schemas.microsoft.com/office/powerpoint/2010/main" val="2791893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0FB103-81A7-496D-BD7F-47359F681043}"/>
              </a:ext>
            </a:extLst>
          </p:cNvPr>
          <p:cNvSpPr>
            <a:spLocks noGrp="1"/>
          </p:cNvSpPr>
          <p:nvPr>
            <p:ph type="title"/>
          </p:nvPr>
        </p:nvSpPr>
        <p:spPr/>
        <p:txBody>
          <a:bodyPr/>
          <a:lstStyle/>
          <a:p>
            <a:r>
              <a:rPr lang="sv-SE" dirty="0"/>
              <a:t>Klimatanpassning kan vara </a:t>
            </a:r>
            <a:br>
              <a:rPr lang="sv-SE" dirty="0"/>
            </a:br>
            <a:r>
              <a:rPr lang="sv-SE" dirty="0"/>
              <a:t>olika typer av åtgärder</a:t>
            </a:r>
            <a:br>
              <a:rPr lang="sv-SE" dirty="0"/>
            </a:br>
            <a:endParaRPr lang="sv-SE" dirty="0"/>
          </a:p>
        </p:txBody>
      </p:sp>
      <p:sp>
        <p:nvSpPr>
          <p:cNvPr id="3" name="Platshållare för innehåll 2">
            <a:extLst>
              <a:ext uri="{FF2B5EF4-FFF2-40B4-BE49-F238E27FC236}">
                <a16:creationId xmlns:a16="http://schemas.microsoft.com/office/drawing/2014/main" id="{BDC316B7-140B-4871-90D2-3971CDF6B9AB}"/>
              </a:ext>
            </a:extLst>
          </p:cNvPr>
          <p:cNvSpPr>
            <a:spLocks noGrp="1"/>
          </p:cNvSpPr>
          <p:nvPr>
            <p:ph idx="1"/>
          </p:nvPr>
        </p:nvSpPr>
        <p:spPr/>
        <p:txBody>
          <a:bodyPr/>
          <a:lstStyle/>
          <a:p>
            <a:pPr>
              <a:spcAft>
                <a:spcPts val="500"/>
              </a:spcAft>
            </a:pPr>
            <a:r>
              <a:rPr lang="sv-SE" b="1" dirty="0"/>
              <a:t>Analyserande</a:t>
            </a:r>
            <a:br>
              <a:rPr lang="sv-SE" b="1" dirty="0"/>
            </a:br>
            <a:r>
              <a:rPr lang="sv-SE" dirty="0"/>
              <a:t>Exempel: Insamling och analyserande av data/information</a:t>
            </a:r>
          </a:p>
          <a:p>
            <a:pPr>
              <a:spcAft>
                <a:spcPts val="500"/>
              </a:spcAft>
            </a:pPr>
            <a:r>
              <a:rPr lang="sv-SE" b="1" dirty="0"/>
              <a:t>Styrande/organisatoriska</a:t>
            </a:r>
            <a:br>
              <a:rPr lang="sv-SE" b="1" dirty="0"/>
            </a:br>
            <a:r>
              <a:rPr lang="sv-SE" dirty="0"/>
              <a:t>Exempel: Förändring av bestämmelser eller nya samverkansformer</a:t>
            </a:r>
          </a:p>
          <a:p>
            <a:pPr>
              <a:spcAft>
                <a:spcPts val="500"/>
              </a:spcAft>
            </a:pPr>
            <a:r>
              <a:rPr lang="sv-SE" b="1" dirty="0"/>
              <a:t>Informativa</a:t>
            </a:r>
            <a:br>
              <a:rPr lang="sv-SE" b="1" dirty="0"/>
            </a:br>
            <a:r>
              <a:rPr lang="sv-SE" dirty="0"/>
              <a:t>Exempel: Utbildning eller kommunikationsaktiviteter</a:t>
            </a:r>
          </a:p>
          <a:p>
            <a:pPr>
              <a:spcAft>
                <a:spcPts val="500"/>
              </a:spcAft>
            </a:pPr>
            <a:r>
              <a:rPr lang="sv-SE" b="1" dirty="0"/>
              <a:t>Tekniska/ekosystembaserade</a:t>
            </a:r>
            <a:br>
              <a:rPr lang="sv-SE" b="1" dirty="0"/>
            </a:br>
            <a:r>
              <a:rPr lang="sv-SE" dirty="0"/>
              <a:t>Exempel: Skyddsvallar eller trädplantering </a:t>
            </a:r>
          </a:p>
          <a:p>
            <a:pPr marL="0" indent="0">
              <a:buNone/>
            </a:pPr>
            <a:endParaRPr lang="sv-SE" dirty="0"/>
          </a:p>
        </p:txBody>
      </p:sp>
      <p:pic>
        <p:nvPicPr>
          <p:cNvPr id="5" name="Bildobjekt 4">
            <a:extLst>
              <a:ext uri="{FF2B5EF4-FFF2-40B4-BE49-F238E27FC236}">
                <a16:creationId xmlns:a16="http://schemas.microsoft.com/office/drawing/2014/main" id="{88EBED4A-410A-4840-B34A-34A83555C5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9103" y="902409"/>
            <a:ext cx="1394560" cy="1790762"/>
          </a:xfrm>
          <a:prstGeom prst="rect">
            <a:avLst/>
          </a:prstGeom>
        </p:spPr>
      </p:pic>
      <p:pic>
        <p:nvPicPr>
          <p:cNvPr id="9" name="Bildobjekt 8">
            <a:extLst>
              <a:ext uri="{FF2B5EF4-FFF2-40B4-BE49-F238E27FC236}">
                <a16:creationId xmlns:a16="http://schemas.microsoft.com/office/drawing/2014/main" id="{D18C7C20-F833-4DDA-AF21-BFCBD78EE6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608551" y="3201608"/>
            <a:ext cx="3318988" cy="1790762"/>
          </a:xfrm>
          <a:prstGeom prst="rect">
            <a:avLst/>
          </a:prstGeom>
        </p:spPr>
      </p:pic>
    </p:spTree>
    <p:extLst>
      <p:ext uri="{BB962C8B-B14F-4D97-AF65-F5344CB8AC3E}">
        <p14:creationId xmlns:p14="http://schemas.microsoft.com/office/powerpoint/2010/main" val="3235369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9557C6-DFCB-48ED-9E9B-6D660E519E11}"/>
              </a:ext>
            </a:extLst>
          </p:cNvPr>
          <p:cNvSpPr>
            <a:spLocks noGrp="1"/>
          </p:cNvSpPr>
          <p:nvPr>
            <p:ph type="title"/>
          </p:nvPr>
        </p:nvSpPr>
        <p:spPr/>
        <p:txBody>
          <a:bodyPr/>
          <a:lstStyle/>
          <a:p>
            <a:r>
              <a:rPr lang="sv-SE" dirty="0"/>
              <a:t>Observerade förändringar</a:t>
            </a:r>
          </a:p>
        </p:txBody>
      </p:sp>
      <p:sp>
        <p:nvSpPr>
          <p:cNvPr id="3" name="Platshållare för innehåll 2">
            <a:extLst>
              <a:ext uri="{FF2B5EF4-FFF2-40B4-BE49-F238E27FC236}">
                <a16:creationId xmlns:a16="http://schemas.microsoft.com/office/drawing/2014/main" id="{90825A3A-B544-4357-A907-247A52096F65}"/>
              </a:ext>
            </a:extLst>
          </p:cNvPr>
          <p:cNvSpPr>
            <a:spLocks noGrp="1"/>
          </p:cNvSpPr>
          <p:nvPr>
            <p:ph idx="1"/>
          </p:nvPr>
        </p:nvSpPr>
        <p:spPr/>
        <p:txBody>
          <a:bodyPr/>
          <a:lstStyle/>
          <a:p>
            <a:endParaRPr lang="sv-SE"/>
          </a:p>
        </p:txBody>
      </p:sp>
    </p:spTree>
    <p:extLst>
      <p:ext uri="{BB962C8B-B14F-4D97-AF65-F5344CB8AC3E}">
        <p14:creationId xmlns:p14="http://schemas.microsoft.com/office/powerpoint/2010/main" val="1771221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descr="enradig rubriktext"/>
          <p:cNvSpPr>
            <a:spLocks noGrp="1"/>
          </p:cNvSpPr>
          <p:nvPr>
            <p:ph type="title" hasCustomPrompt="1"/>
          </p:nvPr>
        </p:nvSpPr>
        <p:spPr bwMode="auto">
          <a:xfrm>
            <a:off x="661076" y="429008"/>
            <a:ext cx="6202733" cy="426862"/>
          </a:xfrm>
        </p:spPr>
        <p:txBody>
          <a:bodyPr wrap="none" lIns="0" rIns="0" anchor="t">
            <a:noAutofit/>
          </a:bodyPr>
          <a:lstStyle>
            <a:lvl1pPr>
              <a:defRPr lang="sv-SE" sz="2800">
                <a:solidFill>
                  <a:schemeClr val="tx1"/>
                </a:solidFill>
                <a:latin typeface="Arial Black"/>
                <a:ea typeface="+mn-ea"/>
                <a:cs typeface="+mn-cs"/>
              </a:defRPr>
            </a:lvl1pPr>
          </a:lstStyle>
          <a:p>
            <a:pPr>
              <a:defRPr/>
            </a:pPr>
            <a:r>
              <a:rPr lang="sv-SE" dirty="0"/>
              <a:t>Klimatet förändras</a:t>
            </a:r>
            <a:endParaRPr dirty="0"/>
          </a:p>
        </p:txBody>
      </p:sp>
      <p:sp>
        <p:nvSpPr>
          <p:cNvPr id="5" name=" 4"/>
          <p:cNvSpPr/>
          <p:nvPr/>
        </p:nvSpPr>
        <p:spPr bwMode="auto">
          <a:xfrm>
            <a:off x="6948191" y="4131012"/>
            <a:ext cx="9459768" cy="3828076"/>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defRPr/>
            </a:pPr>
            <a:endParaRPr/>
          </a:p>
        </p:txBody>
      </p:sp>
      <p:pic>
        <p:nvPicPr>
          <p:cNvPr id="6" name="Bildobjekt 5"/>
          <p:cNvPicPr>
            <a:picLocks noChangeAspect="1"/>
          </p:cNvPicPr>
          <p:nvPr/>
        </p:nvPicPr>
        <p:blipFill>
          <a:blip r:embed="rId3"/>
          <a:srcRect l="3163" r="4215" b="6635"/>
          <a:stretch/>
        </p:blipFill>
        <p:spPr bwMode="auto">
          <a:xfrm>
            <a:off x="893665" y="1033345"/>
            <a:ext cx="7356670" cy="3424531"/>
          </a:xfrm>
          <a:prstGeom prst="rect">
            <a:avLst/>
          </a:prstGeom>
        </p:spPr>
      </p:pic>
      <p:sp>
        <p:nvSpPr>
          <p:cNvPr id="7" name="Rektangel 6"/>
          <p:cNvSpPr/>
          <p:nvPr/>
        </p:nvSpPr>
        <p:spPr bwMode="auto">
          <a:xfrm>
            <a:off x="2827953" y="4539163"/>
            <a:ext cx="3488094" cy="604337"/>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sz="1400" dirty="0" err="1"/>
              <a:t>Ökning</a:t>
            </a:r>
            <a:r>
              <a:rPr sz="1400" dirty="0"/>
              <a:t> med ca. 1,7</a:t>
            </a:r>
            <a:r>
              <a:rPr sz="1400" dirty="0">
                <a:latin typeface="Andale Mono"/>
                <a:ea typeface="Andale Mono"/>
                <a:cs typeface="Andale Mono"/>
              </a:rPr>
              <a:t>°</a:t>
            </a:r>
            <a:r>
              <a:rPr sz="1600" dirty="0"/>
              <a:t>C</a:t>
            </a:r>
            <a:r>
              <a:rPr sz="1400" dirty="0"/>
              <a:t> </a:t>
            </a:r>
            <a:r>
              <a:rPr sz="1400" dirty="0" err="1"/>
              <a:t>på</a:t>
            </a:r>
            <a:r>
              <a:rPr sz="1400" dirty="0"/>
              <a:t> 100 </a:t>
            </a:r>
            <a:r>
              <a:rPr sz="1400" dirty="0" err="1"/>
              <a:t>år</a:t>
            </a:r>
            <a:r>
              <a:rPr lang="sv-SE" sz="1400" dirty="0"/>
              <a:t> i Sverige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BC4A0B8-5A8D-4235-9B6B-109BD59C197E}"/>
              </a:ext>
            </a:extLst>
          </p:cNvPr>
          <p:cNvSpPr>
            <a:spLocks noGrp="1"/>
          </p:cNvSpPr>
          <p:nvPr>
            <p:ph type="title"/>
          </p:nvPr>
        </p:nvSpPr>
        <p:spPr>
          <a:xfrm>
            <a:off x="734218" y="493869"/>
            <a:ext cx="5075316" cy="458496"/>
          </a:xfrm>
        </p:spPr>
        <p:txBody>
          <a:bodyPr/>
          <a:lstStyle/>
          <a:p>
            <a:r>
              <a:rPr lang="sv-SE" dirty="0"/>
              <a:t>Havsnivåhöjning i Sverige</a:t>
            </a:r>
          </a:p>
        </p:txBody>
      </p:sp>
      <p:pic>
        <p:nvPicPr>
          <p:cNvPr id="5" name="Platshållare för innehåll 4">
            <a:extLst>
              <a:ext uri="{FF2B5EF4-FFF2-40B4-BE49-F238E27FC236}">
                <a16:creationId xmlns:a16="http://schemas.microsoft.com/office/drawing/2014/main" id="{CD765642-F0D5-43CC-9911-D3B99CA2C2C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4145" y="1076468"/>
            <a:ext cx="6855711" cy="3500773"/>
          </a:xfrm>
        </p:spPr>
      </p:pic>
      <p:sp>
        <p:nvSpPr>
          <p:cNvPr id="6" name="textruta 5">
            <a:extLst>
              <a:ext uri="{FF2B5EF4-FFF2-40B4-BE49-F238E27FC236}">
                <a16:creationId xmlns:a16="http://schemas.microsoft.com/office/drawing/2014/main" id="{C6062A9A-456B-4442-AA3F-F24537ACFB9D}"/>
              </a:ext>
            </a:extLst>
          </p:cNvPr>
          <p:cNvSpPr txBox="1"/>
          <p:nvPr/>
        </p:nvSpPr>
        <p:spPr>
          <a:xfrm>
            <a:off x="2564749" y="4538888"/>
            <a:ext cx="4014503" cy="604612"/>
          </a:xfrm>
          <a:prstGeom prst="rect">
            <a:avLst/>
          </a:prstGeom>
        </p:spPr>
        <p:txBody>
          <a:bodyPr vert="horz" wrap="square" lIns="91440" tIns="45720" rIns="91440" bIns="45720" rtlCol="0" anchor="ctr">
            <a:noAutofit/>
          </a:bodyPr>
          <a:lstStyle/>
          <a:p>
            <a:pPr marL="0" indent="0" algn="l">
              <a:buNone/>
            </a:pPr>
            <a:r>
              <a:rPr lang="sv-SE" sz="1400" kern="0" dirty="0">
                <a:latin typeface="Arial" panose="020B0604020202020204" pitchFamily="34" charset="0"/>
                <a:cs typeface="Arial" panose="020B0604020202020204" pitchFamily="34" charset="0"/>
              </a:rPr>
              <a:t>Ökning med ca 15 cm sedan slutet av 1800-talet</a:t>
            </a:r>
            <a:r>
              <a:rPr lang="sv-SE" sz="1600" kern="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34338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5D79A1-CE62-46D3-87CB-DE63FB07EF75}"/>
              </a:ext>
            </a:extLst>
          </p:cNvPr>
          <p:cNvSpPr>
            <a:spLocks noGrp="1"/>
          </p:cNvSpPr>
          <p:nvPr>
            <p:ph type="title"/>
          </p:nvPr>
        </p:nvSpPr>
        <p:spPr/>
        <p:txBody>
          <a:bodyPr/>
          <a:lstStyle/>
          <a:p>
            <a:r>
              <a:rPr lang="sv-SE" dirty="0"/>
              <a:t>Framtidens klimat</a:t>
            </a:r>
          </a:p>
        </p:txBody>
      </p:sp>
      <p:sp>
        <p:nvSpPr>
          <p:cNvPr id="3" name="Platshållare för innehåll 2">
            <a:extLst>
              <a:ext uri="{FF2B5EF4-FFF2-40B4-BE49-F238E27FC236}">
                <a16:creationId xmlns:a16="http://schemas.microsoft.com/office/drawing/2014/main" id="{4647C101-8D69-458E-BDC3-2E11EE01A47B}"/>
              </a:ext>
            </a:extLst>
          </p:cNvPr>
          <p:cNvSpPr>
            <a:spLocks noGrp="1"/>
          </p:cNvSpPr>
          <p:nvPr>
            <p:ph idx="1"/>
          </p:nvPr>
        </p:nvSpPr>
        <p:spPr/>
        <p:txBody>
          <a:bodyPr/>
          <a:lstStyle/>
          <a:p>
            <a:endParaRPr lang="sv-SE"/>
          </a:p>
        </p:txBody>
      </p:sp>
    </p:spTree>
    <p:extLst>
      <p:ext uri="{BB962C8B-B14F-4D97-AF65-F5344CB8AC3E}">
        <p14:creationId xmlns:p14="http://schemas.microsoft.com/office/powerpoint/2010/main" val="358514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descr="enradig rubriktext"/>
          <p:cNvSpPr>
            <a:spLocks noGrp="1"/>
          </p:cNvSpPr>
          <p:nvPr>
            <p:ph type="title" hasCustomPrompt="1"/>
          </p:nvPr>
        </p:nvSpPr>
        <p:spPr bwMode="auto">
          <a:xfrm>
            <a:off x="597121" y="660103"/>
            <a:ext cx="6736479" cy="427834"/>
          </a:xfrm>
        </p:spPr>
        <p:txBody>
          <a:bodyPr vert="horz" wrap="none" lIns="0" tIns="34290" rIns="0" bIns="34290" rtlCol="0" anchor="t">
            <a:noAutofit/>
          </a:bodyPr>
          <a:lstStyle>
            <a:lvl1pPr>
              <a:defRPr lang="sv-SE" sz="2800">
                <a:solidFill>
                  <a:schemeClr val="tx1"/>
                </a:solidFill>
                <a:latin typeface="Arial Black"/>
                <a:ea typeface="+mn-ea"/>
                <a:cs typeface="+mn-cs"/>
              </a:defRPr>
            </a:lvl1pPr>
          </a:lstStyle>
          <a:p>
            <a:pPr>
              <a:defRPr/>
            </a:pPr>
            <a:r>
              <a:rPr lang="sv-SE" sz="2700" dirty="0"/>
              <a:t>Möjliga framtidsscenarier</a:t>
            </a:r>
            <a:endParaRPr sz="2700" dirty="0"/>
          </a:p>
        </p:txBody>
      </p:sp>
      <p:grpSp>
        <p:nvGrpSpPr>
          <p:cNvPr id="3" name="Grupp 2">
            <a:extLst>
              <a:ext uri="{FF2B5EF4-FFF2-40B4-BE49-F238E27FC236}">
                <a16:creationId xmlns:a16="http://schemas.microsoft.com/office/drawing/2014/main" id="{00241DE8-7648-463A-AA3A-B363170AC9C9}"/>
              </a:ext>
            </a:extLst>
          </p:cNvPr>
          <p:cNvGrpSpPr/>
          <p:nvPr/>
        </p:nvGrpSpPr>
        <p:grpSpPr>
          <a:xfrm>
            <a:off x="501919" y="1289284"/>
            <a:ext cx="5183605" cy="3828921"/>
            <a:chOff x="1838349" y="1334891"/>
            <a:chExt cx="5183605" cy="3828921"/>
          </a:xfrm>
        </p:grpSpPr>
        <p:pic>
          <p:nvPicPr>
            <p:cNvPr id="5" name="Picture 2"/>
            <p:cNvPicPr>
              <a:picLocks noChangeAspect="1" noChangeArrowheads="1"/>
            </p:cNvPicPr>
            <p:nvPr/>
          </p:nvPicPr>
          <p:blipFill>
            <a:blip r:embed="rId3"/>
            <a:srcRect t="2313" b="2718"/>
            <a:stretch/>
          </p:blipFill>
          <p:spPr bwMode="auto">
            <a:xfrm>
              <a:off x="1838349" y="1334891"/>
              <a:ext cx="4031836" cy="3828921"/>
            </a:xfrm>
            <a:prstGeom prst="rect">
              <a:avLst/>
            </a:prstGeom>
            <a:noFill/>
          </p:spPr>
        </p:pic>
        <p:sp>
          <p:nvSpPr>
            <p:cNvPr id="6" name="textruta 7"/>
            <p:cNvSpPr>
              <a:spLocks/>
            </p:cNvSpPr>
            <p:nvPr/>
          </p:nvSpPr>
          <p:spPr bwMode="auto">
            <a:xfrm>
              <a:off x="5624946" y="1334891"/>
              <a:ext cx="1110736" cy="369332"/>
            </a:xfrm>
            <a:prstGeom prst="rect">
              <a:avLst/>
            </a:prstGeom>
            <a:noFill/>
          </p:spPr>
          <p:txBody>
            <a:bodyPr wrap="square" rtlCol="0">
              <a:spAutoFit/>
            </a:bodyPr>
            <a:lstStyle/>
            <a:p>
              <a:pPr>
                <a:defRPr/>
              </a:pPr>
              <a:r>
                <a:rPr lang="sv-SE" dirty="0">
                  <a:solidFill>
                    <a:srgbClr val="0000FF"/>
                  </a:solidFill>
                </a:rPr>
                <a:t>+4,9 °C</a:t>
              </a:r>
            </a:p>
          </p:txBody>
        </p:sp>
        <p:sp>
          <p:nvSpPr>
            <p:cNvPr id="7" name="textruta 8"/>
            <p:cNvSpPr>
              <a:spLocks/>
            </p:cNvSpPr>
            <p:nvPr/>
          </p:nvSpPr>
          <p:spPr bwMode="auto">
            <a:xfrm>
              <a:off x="5624946" y="2827935"/>
              <a:ext cx="1397008" cy="369332"/>
            </a:xfrm>
            <a:prstGeom prst="rect">
              <a:avLst/>
            </a:prstGeom>
            <a:noFill/>
          </p:spPr>
          <p:txBody>
            <a:bodyPr wrap="square" rtlCol="0">
              <a:spAutoFit/>
            </a:bodyPr>
            <a:lstStyle/>
            <a:p>
              <a:pPr>
                <a:defRPr/>
              </a:pPr>
              <a:r>
                <a:rPr lang="sv-SE"/>
                <a:t>+3,0 °C</a:t>
              </a:r>
            </a:p>
          </p:txBody>
        </p:sp>
        <p:sp>
          <p:nvSpPr>
            <p:cNvPr id="8" name="textruta 9"/>
            <p:cNvSpPr>
              <a:spLocks/>
            </p:cNvSpPr>
            <p:nvPr/>
          </p:nvSpPr>
          <p:spPr bwMode="auto">
            <a:xfrm>
              <a:off x="5624946" y="3792027"/>
              <a:ext cx="1267699" cy="369332"/>
            </a:xfrm>
            <a:prstGeom prst="rect">
              <a:avLst/>
            </a:prstGeom>
            <a:noFill/>
          </p:spPr>
          <p:txBody>
            <a:bodyPr wrap="square" rtlCol="0">
              <a:spAutoFit/>
            </a:bodyPr>
            <a:lstStyle/>
            <a:p>
              <a:pPr>
                <a:defRPr/>
              </a:pPr>
              <a:r>
                <a:rPr lang="sv-SE" dirty="0">
                  <a:solidFill>
                    <a:srgbClr val="FF0000"/>
                  </a:solidFill>
                </a:rPr>
                <a:t>+2,4 °C</a:t>
              </a:r>
            </a:p>
          </p:txBody>
        </p:sp>
        <p:sp>
          <p:nvSpPr>
            <p:cNvPr id="9" name="textruta 10"/>
            <p:cNvSpPr>
              <a:spLocks/>
            </p:cNvSpPr>
            <p:nvPr/>
          </p:nvSpPr>
          <p:spPr bwMode="auto">
            <a:xfrm>
              <a:off x="5624946" y="4320625"/>
              <a:ext cx="1186910" cy="369332"/>
            </a:xfrm>
            <a:prstGeom prst="rect">
              <a:avLst/>
            </a:prstGeom>
            <a:noFill/>
          </p:spPr>
          <p:txBody>
            <a:bodyPr wrap="square" rtlCol="0">
              <a:spAutoFit/>
            </a:bodyPr>
            <a:lstStyle/>
            <a:p>
              <a:pPr>
                <a:defRPr/>
              </a:pPr>
              <a:r>
                <a:rPr lang="sv-SE">
                  <a:solidFill>
                    <a:srgbClr val="25D947"/>
                  </a:solidFill>
                </a:rPr>
                <a:t>+1,5 °C</a:t>
              </a:r>
            </a:p>
          </p:txBody>
        </p:sp>
      </p:grpSp>
      <p:sp>
        <p:nvSpPr>
          <p:cNvPr id="10" name="textruta 1"/>
          <p:cNvSpPr>
            <a:spLocks/>
          </p:cNvSpPr>
          <p:nvPr/>
        </p:nvSpPr>
        <p:spPr bwMode="auto">
          <a:xfrm>
            <a:off x="6218382" y="6226347"/>
            <a:ext cx="2764162" cy="400110"/>
          </a:xfrm>
          <a:prstGeom prst="rect">
            <a:avLst/>
          </a:prstGeom>
          <a:noFill/>
        </p:spPr>
        <p:txBody>
          <a:bodyPr wrap="square" rtlCol="0">
            <a:spAutoFit/>
          </a:bodyPr>
          <a:lstStyle/>
          <a:p>
            <a:pPr>
              <a:defRPr/>
            </a:pPr>
            <a:r>
              <a:rPr lang="sv-SE" sz="1000"/>
              <a:t>Data från: M. Meinshausen et al., 2011; </a:t>
            </a:r>
          </a:p>
          <a:p>
            <a:pPr>
              <a:defRPr/>
            </a:pPr>
            <a:r>
              <a:rPr lang="sv-SE" sz="1000"/>
              <a:t>Le Quéré et al., 2017; Sanford et al., 2015</a:t>
            </a:r>
            <a:endParaRPr/>
          </a:p>
        </p:txBody>
      </p:sp>
      <p:sp>
        <p:nvSpPr>
          <p:cNvPr id="14" name="textruta 13">
            <a:extLst>
              <a:ext uri="{FF2B5EF4-FFF2-40B4-BE49-F238E27FC236}">
                <a16:creationId xmlns:a16="http://schemas.microsoft.com/office/drawing/2014/main" id="{411F4924-EB0B-4CFC-8B8D-7A346A64A28C}"/>
              </a:ext>
            </a:extLst>
          </p:cNvPr>
          <p:cNvSpPr txBox="1"/>
          <p:nvPr/>
        </p:nvSpPr>
        <p:spPr>
          <a:xfrm>
            <a:off x="5311017" y="1325382"/>
            <a:ext cx="3544595" cy="2800767"/>
          </a:xfrm>
          <a:prstGeom prst="rect">
            <a:avLst/>
          </a:prstGeom>
          <a:noFill/>
        </p:spPr>
        <p:txBody>
          <a:bodyPr wrap="square" rtlCol="0">
            <a:spAutoFit/>
          </a:bodyPr>
          <a:lstStyle/>
          <a:p>
            <a:r>
              <a:rPr lang="sv-SE" sz="1600" b="1" dirty="0">
                <a:solidFill>
                  <a:srgbClr val="0000FF"/>
                </a:solidFill>
              </a:rPr>
              <a:t>RCP 8,5</a:t>
            </a:r>
            <a:r>
              <a:rPr lang="sv-SE" sz="1600" dirty="0">
                <a:solidFill>
                  <a:prstClr val="black"/>
                </a:solidFill>
              </a:rPr>
              <a:t>:</a:t>
            </a:r>
            <a:r>
              <a:rPr lang="sv-SE" sz="1600" b="1" dirty="0">
                <a:solidFill>
                  <a:srgbClr val="FF0000"/>
                </a:solidFill>
              </a:rPr>
              <a:t> </a:t>
            </a:r>
            <a:r>
              <a:rPr lang="sv-SE" sz="1600" dirty="0">
                <a:latin typeface="+mj-lt"/>
              </a:rPr>
              <a:t>Fortsatt höga utsläpp av växthusgaser.</a:t>
            </a:r>
            <a:br>
              <a:rPr lang="sv-SE" sz="1600" dirty="0">
                <a:latin typeface="+mj-lt"/>
              </a:rPr>
            </a:br>
            <a:endParaRPr lang="sv-SE" sz="1600" dirty="0">
              <a:latin typeface="+mj-lt"/>
            </a:endParaRPr>
          </a:p>
          <a:p>
            <a:r>
              <a:rPr lang="sv-SE" sz="1600" b="1" dirty="0"/>
              <a:t>RCP 6,0: </a:t>
            </a:r>
            <a:r>
              <a:rPr lang="sv-SE" sz="1600" dirty="0"/>
              <a:t>Utsläppen kulminerar år 2060.</a:t>
            </a:r>
          </a:p>
          <a:p>
            <a:endParaRPr lang="sv-SE" sz="1600" b="1" dirty="0">
              <a:solidFill>
                <a:srgbClr val="FF1616"/>
              </a:solidFill>
            </a:endParaRPr>
          </a:p>
          <a:p>
            <a:r>
              <a:rPr lang="sv-SE" sz="1600" b="1" dirty="0">
                <a:solidFill>
                  <a:srgbClr val="FF1616"/>
                </a:solidFill>
              </a:rPr>
              <a:t>RCP 4,5</a:t>
            </a:r>
            <a:r>
              <a:rPr lang="sv-SE" sz="1600" dirty="0">
                <a:solidFill>
                  <a:prstClr val="black"/>
                </a:solidFill>
              </a:rPr>
              <a:t>: Kraftfull klimatpolitik, utsläppen kulminerar år 2040.</a:t>
            </a:r>
          </a:p>
          <a:p>
            <a:endParaRPr lang="sv-SE" sz="1600" dirty="0">
              <a:solidFill>
                <a:prstClr val="black"/>
              </a:solidFill>
            </a:endParaRPr>
          </a:p>
          <a:p>
            <a:r>
              <a:rPr lang="sv-SE" sz="1600" b="1" dirty="0">
                <a:solidFill>
                  <a:srgbClr val="62E17B"/>
                </a:solidFill>
              </a:rPr>
              <a:t>RCP 2,6</a:t>
            </a:r>
            <a:r>
              <a:rPr lang="sv-SE" sz="1600" dirty="0">
                <a:solidFill>
                  <a:prstClr val="black"/>
                </a:solidFill>
              </a:rPr>
              <a:t>: Utsläppen kulminerar omkring år 2020. </a:t>
            </a:r>
          </a:p>
        </p:txBody>
      </p:sp>
      <p:sp>
        <p:nvSpPr>
          <p:cNvPr id="11" name="textruta 10">
            <a:extLst>
              <a:ext uri="{FF2B5EF4-FFF2-40B4-BE49-F238E27FC236}">
                <a16:creationId xmlns:a16="http://schemas.microsoft.com/office/drawing/2014/main" id="{24ECEF8A-8CF5-4C27-82B6-C640CA3794EE}"/>
              </a:ext>
            </a:extLst>
          </p:cNvPr>
          <p:cNvSpPr txBox="1"/>
          <p:nvPr/>
        </p:nvSpPr>
        <p:spPr bwMode="auto">
          <a:xfrm>
            <a:off x="7333600" y="4349655"/>
            <a:ext cx="1614488" cy="685800"/>
          </a:xfrm>
          <a:prstGeom prst="rect">
            <a:avLst/>
          </a:prstGeom>
          <a:ln w="38100">
            <a:solidFill>
              <a:srgbClr val="FFC000"/>
            </a:solidFill>
          </a:ln>
        </p:spPr>
        <p:txBody>
          <a:bodyPr vert="horz" wrap="square" lIns="68580" tIns="34290" rIns="68580" bIns="34290" rtlCol="0" anchor="ctr">
            <a:normAutofit/>
          </a:bodyPr>
          <a:lstStyle/>
          <a:p>
            <a:pPr defTabSz="685800">
              <a:defRPr/>
            </a:pPr>
            <a:r>
              <a:rPr lang="sv-SE" sz="1350" kern="0" cap="all" dirty="0">
                <a:latin typeface="Arial" panose="020B0604020202020204" pitchFamily="34" charset="0"/>
                <a:cs typeface="Arial" panose="020B0604020202020204" pitchFamily="34" charset="0"/>
                <a:hlinkClick r:id="rId4"/>
              </a:rPr>
              <a:t>SMHIs seminarieserie om klimat</a:t>
            </a:r>
            <a:endParaRPr lang="sv-SE" sz="1350" kern="0" cap="al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205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17">
            <a:extLst>
              <a:ext uri="{FF2B5EF4-FFF2-40B4-BE49-F238E27FC236}">
                <a16:creationId xmlns:a16="http://schemas.microsoft.com/office/drawing/2014/main" id="{70CA2EE7-B045-45AC-AD66-6285CC7736AE}"/>
              </a:ext>
            </a:extLst>
          </p:cNvPr>
          <p:cNvSpPr/>
          <p:nvPr/>
        </p:nvSpPr>
        <p:spPr bwMode="auto">
          <a:xfrm>
            <a:off x="684213" y="869446"/>
            <a:ext cx="7766049" cy="707886"/>
          </a:xfrm>
          <a:prstGeom prst="rect">
            <a:avLst/>
          </a:prstGeom>
          <a:noFill/>
        </p:spPr>
        <p:txBody>
          <a:bodyPr wrap="square" lIns="0" tIns="0" rIns="0" bIns="0" rtlCol="0">
            <a:spAutoFit/>
          </a:bodyPr>
          <a:lstStyle/>
          <a:p>
            <a:pPr marL="0" marR="0" lvl="0" indent="0" algn="l" defTabSz="914400">
              <a:lnSpc>
                <a:spcPct val="100000"/>
              </a:lnSpc>
              <a:spcBef>
                <a:spcPts val="0"/>
              </a:spcBef>
              <a:spcAft>
                <a:spcPts val="0"/>
              </a:spcAft>
              <a:buClrTx/>
              <a:buSzTx/>
              <a:buFontTx/>
              <a:buNone/>
              <a:defRPr/>
            </a:pPr>
            <a:r>
              <a:rPr lang="sv-SE" sz="2800" b="0" i="0" u="none" strike="noStrike" cap="none" spc="0" dirty="0">
                <a:ln>
                  <a:noFill/>
                </a:ln>
                <a:solidFill>
                  <a:prstClr val="black"/>
                </a:solidFill>
                <a:latin typeface="Arial Black"/>
                <a:cs typeface="Arial"/>
              </a:rPr>
              <a:t>Det blir varmare</a:t>
            </a:r>
            <a:endParaRPr sz="1800" b="0" i="0" u="none" strike="noStrike" cap="none" spc="0" dirty="0">
              <a:ln>
                <a:noFill/>
              </a:ln>
              <a:solidFill>
                <a:prstClr val="black"/>
              </a:solidFill>
              <a:latin typeface="Arial"/>
              <a:cs typeface="Arial"/>
            </a:endParaRPr>
          </a:p>
          <a:p>
            <a:pPr marL="0" marR="0" lvl="0" indent="0" algn="l" defTabSz="914400">
              <a:lnSpc>
                <a:spcPct val="100000"/>
              </a:lnSpc>
              <a:spcBef>
                <a:spcPts val="0"/>
              </a:spcBef>
              <a:spcAft>
                <a:spcPts val="0"/>
              </a:spcAft>
              <a:buClrTx/>
              <a:buSzTx/>
              <a:buFontTx/>
              <a:buNone/>
              <a:defRPr/>
            </a:pPr>
            <a:r>
              <a:rPr lang="sv-SE" sz="1800" b="0" i="0" u="none" strike="noStrike" cap="none" spc="0" dirty="0">
                <a:ln>
                  <a:noFill/>
                </a:ln>
                <a:solidFill>
                  <a:prstClr val="black"/>
                </a:solidFill>
                <a:latin typeface="Arial"/>
                <a:cs typeface="Arial"/>
              </a:rPr>
              <a:t>Förändring av temperatur, 2071-2100 jämfört med 1971-2000</a:t>
            </a:r>
            <a:endParaRPr lang="sv-SE" sz="1800" b="0" i="0" u="none" strike="noStrike" cap="none" spc="0" dirty="0">
              <a:ln>
                <a:noFill/>
              </a:ln>
              <a:solidFill>
                <a:prstClr val="black"/>
              </a:solidFill>
              <a:latin typeface="Arial Black"/>
              <a:cs typeface="Arial"/>
            </a:endParaRPr>
          </a:p>
        </p:txBody>
      </p:sp>
      <p:grpSp>
        <p:nvGrpSpPr>
          <p:cNvPr id="10" name="Grupp 9">
            <a:extLst>
              <a:ext uri="{FF2B5EF4-FFF2-40B4-BE49-F238E27FC236}">
                <a16:creationId xmlns:a16="http://schemas.microsoft.com/office/drawing/2014/main" id="{36F5BCB9-D2C5-48E8-A716-7B7966CB8D93}"/>
              </a:ext>
            </a:extLst>
          </p:cNvPr>
          <p:cNvGrpSpPr/>
          <p:nvPr/>
        </p:nvGrpSpPr>
        <p:grpSpPr>
          <a:xfrm>
            <a:off x="684213" y="1578571"/>
            <a:ext cx="5076838" cy="3369407"/>
            <a:chOff x="619133" y="970082"/>
            <a:chExt cx="5950443" cy="4110894"/>
          </a:xfrm>
        </p:grpSpPr>
        <p:pic>
          <p:nvPicPr>
            <p:cNvPr id="5" name="Bildobjekt 4">
              <a:extLst>
                <a:ext uri="{FF2B5EF4-FFF2-40B4-BE49-F238E27FC236}">
                  <a16:creationId xmlns:a16="http://schemas.microsoft.com/office/drawing/2014/main" id="{7E277535-7580-45C4-952B-D26400D15E1A}"/>
                </a:ext>
              </a:extLst>
            </p:cNvPr>
            <p:cNvPicPr>
              <a:picLocks noChangeAspect="1"/>
            </p:cNvPicPr>
            <p:nvPr/>
          </p:nvPicPr>
          <p:blipFill rotWithShape="1">
            <a:blip r:embed="rId3"/>
            <a:srcRect l="41197" t="10939" r="38632" b="9136"/>
            <a:stretch/>
          </p:blipFill>
          <p:spPr>
            <a:xfrm>
              <a:off x="619133" y="970083"/>
              <a:ext cx="1844432" cy="4110893"/>
            </a:xfrm>
            <a:prstGeom prst="rect">
              <a:avLst/>
            </a:prstGeom>
          </p:spPr>
        </p:pic>
        <p:pic>
          <p:nvPicPr>
            <p:cNvPr id="7" name="Bildobjekt 6">
              <a:extLst>
                <a:ext uri="{FF2B5EF4-FFF2-40B4-BE49-F238E27FC236}">
                  <a16:creationId xmlns:a16="http://schemas.microsoft.com/office/drawing/2014/main" id="{848C943B-964B-4679-B3DC-C4D622AC55A0}"/>
                </a:ext>
              </a:extLst>
            </p:cNvPr>
            <p:cNvPicPr>
              <a:picLocks noChangeAspect="1"/>
            </p:cNvPicPr>
            <p:nvPr/>
          </p:nvPicPr>
          <p:blipFill rotWithShape="1">
            <a:blip r:embed="rId4"/>
            <a:srcRect l="41453" t="10788" r="38377" b="9288"/>
            <a:stretch/>
          </p:blipFill>
          <p:spPr>
            <a:xfrm>
              <a:off x="2672926" y="970082"/>
              <a:ext cx="1844432" cy="4110893"/>
            </a:xfrm>
            <a:prstGeom prst="rect">
              <a:avLst/>
            </a:prstGeom>
          </p:spPr>
        </p:pic>
        <p:pic>
          <p:nvPicPr>
            <p:cNvPr id="8" name="Bildobjekt 7">
              <a:extLst>
                <a:ext uri="{FF2B5EF4-FFF2-40B4-BE49-F238E27FC236}">
                  <a16:creationId xmlns:a16="http://schemas.microsoft.com/office/drawing/2014/main" id="{21283EA4-6F96-460C-A582-50E8AB788A13}"/>
                </a:ext>
              </a:extLst>
            </p:cNvPr>
            <p:cNvPicPr>
              <a:picLocks noChangeAspect="1"/>
            </p:cNvPicPr>
            <p:nvPr/>
          </p:nvPicPr>
          <p:blipFill rotWithShape="1">
            <a:blip r:embed="rId5"/>
            <a:srcRect l="41197" t="9875" r="38649" b="10200"/>
            <a:stretch/>
          </p:blipFill>
          <p:spPr>
            <a:xfrm>
              <a:off x="4726719" y="970082"/>
              <a:ext cx="1842857" cy="4110893"/>
            </a:xfrm>
            <a:prstGeom prst="rect">
              <a:avLst/>
            </a:prstGeom>
          </p:spPr>
        </p:pic>
      </p:grpSp>
      <p:pic>
        <p:nvPicPr>
          <p:cNvPr id="9" name="Bildobjekt 8">
            <a:extLst>
              <a:ext uri="{FF2B5EF4-FFF2-40B4-BE49-F238E27FC236}">
                <a16:creationId xmlns:a16="http://schemas.microsoft.com/office/drawing/2014/main" id="{96160B46-428E-4BB1-9062-93C3ECCC406B}"/>
              </a:ext>
            </a:extLst>
          </p:cNvPr>
          <p:cNvPicPr>
            <a:picLocks noChangeAspect="1"/>
          </p:cNvPicPr>
          <p:nvPr/>
        </p:nvPicPr>
        <p:blipFill rotWithShape="1">
          <a:blip r:embed="rId5"/>
          <a:srcRect l="1881" t="84938" r="77178" b="2906"/>
          <a:stretch/>
        </p:blipFill>
        <p:spPr>
          <a:xfrm>
            <a:off x="6175344" y="3566169"/>
            <a:ext cx="2772744" cy="905386"/>
          </a:xfrm>
          <a:prstGeom prst="rect">
            <a:avLst/>
          </a:prstGeom>
        </p:spPr>
      </p:pic>
      <p:sp>
        <p:nvSpPr>
          <p:cNvPr id="11" name="Rektangel 10">
            <a:extLst>
              <a:ext uri="{FF2B5EF4-FFF2-40B4-BE49-F238E27FC236}">
                <a16:creationId xmlns:a16="http://schemas.microsoft.com/office/drawing/2014/main" id="{16BC3412-4F89-4B30-AD61-2E922D82F4C5}"/>
              </a:ext>
            </a:extLst>
          </p:cNvPr>
          <p:cNvSpPr/>
          <p:nvPr/>
        </p:nvSpPr>
        <p:spPr bwMode="auto">
          <a:xfrm>
            <a:off x="684213" y="1604442"/>
            <a:ext cx="1086453" cy="692746"/>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lang="sv-SE" sz="1400" b="1" dirty="0"/>
              <a:t>RCP 2,6</a:t>
            </a:r>
            <a:endParaRPr sz="1400" b="1" dirty="0"/>
          </a:p>
        </p:txBody>
      </p:sp>
      <p:sp>
        <p:nvSpPr>
          <p:cNvPr id="12" name="Rektangel 11">
            <a:extLst>
              <a:ext uri="{FF2B5EF4-FFF2-40B4-BE49-F238E27FC236}">
                <a16:creationId xmlns:a16="http://schemas.microsoft.com/office/drawing/2014/main" id="{ABF3B8D9-C27E-411A-BB45-4CE167804F9F}"/>
              </a:ext>
            </a:extLst>
          </p:cNvPr>
          <p:cNvSpPr/>
          <p:nvPr/>
        </p:nvSpPr>
        <p:spPr bwMode="auto">
          <a:xfrm>
            <a:off x="2404205" y="1604442"/>
            <a:ext cx="1086453" cy="692746"/>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lang="sv-SE" sz="1400" b="1" dirty="0"/>
              <a:t>RCP 4,5</a:t>
            </a:r>
            <a:endParaRPr sz="1400" b="1" dirty="0"/>
          </a:p>
        </p:txBody>
      </p:sp>
      <p:sp>
        <p:nvSpPr>
          <p:cNvPr id="13" name="Rektangel 12">
            <a:extLst>
              <a:ext uri="{FF2B5EF4-FFF2-40B4-BE49-F238E27FC236}">
                <a16:creationId xmlns:a16="http://schemas.microsoft.com/office/drawing/2014/main" id="{DE0DAAAB-0ED3-4236-BF8A-337BE485CE5F}"/>
              </a:ext>
            </a:extLst>
          </p:cNvPr>
          <p:cNvSpPr/>
          <p:nvPr/>
        </p:nvSpPr>
        <p:spPr bwMode="auto">
          <a:xfrm>
            <a:off x="4188750" y="1604442"/>
            <a:ext cx="1086453" cy="692746"/>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lang="sv-SE" sz="1400" b="1" dirty="0"/>
              <a:t>RCP 8,5</a:t>
            </a:r>
            <a:endParaRPr sz="1400" b="1" dirty="0"/>
          </a:p>
        </p:txBody>
      </p:sp>
      <p:sp>
        <p:nvSpPr>
          <p:cNvPr id="14" name="textruta 13">
            <a:extLst>
              <a:ext uri="{FF2B5EF4-FFF2-40B4-BE49-F238E27FC236}">
                <a16:creationId xmlns:a16="http://schemas.microsoft.com/office/drawing/2014/main" id="{655860A0-95D7-449A-8A39-DC7F387AA246}"/>
              </a:ext>
            </a:extLst>
          </p:cNvPr>
          <p:cNvSpPr txBox="1"/>
          <p:nvPr/>
        </p:nvSpPr>
        <p:spPr bwMode="auto">
          <a:xfrm>
            <a:off x="7093527" y="4616449"/>
            <a:ext cx="1854561" cy="419005"/>
          </a:xfrm>
          <a:prstGeom prst="rect">
            <a:avLst/>
          </a:prstGeom>
          <a:ln w="38100">
            <a:solidFill>
              <a:srgbClr val="FFC000"/>
            </a:solidFill>
          </a:ln>
        </p:spPr>
        <p:txBody>
          <a:bodyPr vert="horz" wrap="square" lIns="68580" tIns="34290" rIns="68580" bIns="34290" rtlCol="0" anchor="ctr">
            <a:normAutofit/>
          </a:bodyPr>
          <a:lstStyle/>
          <a:p>
            <a:pPr defTabSz="685800">
              <a:defRPr/>
            </a:pPr>
            <a:r>
              <a:rPr lang="sv-SE" sz="1350" kern="0" cap="all" dirty="0">
                <a:latin typeface="Arial" panose="020B0604020202020204" pitchFamily="34" charset="0"/>
                <a:cs typeface="Arial" panose="020B0604020202020204" pitchFamily="34" charset="0"/>
                <a:hlinkClick r:id="rId6"/>
              </a:rPr>
              <a:t>Klimatscenarier</a:t>
            </a:r>
            <a:endParaRPr lang="sv-SE" sz="1350" kern="0" cap="al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6761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upp 23">
            <a:extLst>
              <a:ext uri="{FF2B5EF4-FFF2-40B4-BE49-F238E27FC236}">
                <a16:creationId xmlns:a16="http://schemas.microsoft.com/office/drawing/2014/main" id="{D872E058-7F02-4549-846A-7F47604B957D}"/>
              </a:ext>
            </a:extLst>
          </p:cNvPr>
          <p:cNvGrpSpPr/>
          <p:nvPr/>
        </p:nvGrpSpPr>
        <p:grpSpPr>
          <a:xfrm>
            <a:off x="715911" y="1604442"/>
            <a:ext cx="4874151" cy="3459304"/>
            <a:chOff x="715911" y="1604442"/>
            <a:chExt cx="4874151" cy="3459304"/>
          </a:xfrm>
        </p:grpSpPr>
        <p:pic>
          <p:nvPicPr>
            <p:cNvPr id="20" name="Bildobjekt 19">
              <a:extLst>
                <a:ext uri="{FF2B5EF4-FFF2-40B4-BE49-F238E27FC236}">
                  <a16:creationId xmlns:a16="http://schemas.microsoft.com/office/drawing/2014/main" id="{767A0F04-7FD5-4081-B713-66952DE1295D}"/>
                </a:ext>
              </a:extLst>
            </p:cNvPr>
            <p:cNvPicPr>
              <a:picLocks noChangeAspect="1"/>
            </p:cNvPicPr>
            <p:nvPr/>
          </p:nvPicPr>
          <p:blipFill rotWithShape="1">
            <a:blip r:embed="rId3"/>
            <a:srcRect l="4510" t="989" r="3384" b="2323"/>
            <a:stretch/>
          </p:blipFill>
          <p:spPr>
            <a:xfrm>
              <a:off x="715911" y="1614552"/>
              <a:ext cx="1481893" cy="3449194"/>
            </a:xfrm>
            <a:prstGeom prst="rect">
              <a:avLst/>
            </a:prstGeom>
          </p:spPr>
        </p:pic>
        <p:pic>
          <p:nvPicPr>
            <p:cNvPr id="21" name="Bildobjekt 20">
              <a:extLst>
                <a:ext uri="{FF2B5EF4-FFF2-40B4-BE49-F238E27FC236}">
                  <a16:creationId xmlns:a16="http://schemas.microsoft.com/office/drawing/2014/main" id="{1E0D5C48-F677-43EF-A6E9-FDD2C3F980C1}"/>
                </a:ext>
              </a:extLst>
            </p:cNvPr>
            <p:cNvPicPr>
              <a:picLocks noChangeAspect="1"/>
            </p:cNvPicPr>
            <p:nvPr/>
          </p:nvPicPr>
          <p:blipFill rotWithShape="1">
            <a:blip r:embed="rId4"/>
            <a:srcRect l="11507" r="342" b="1656"/>
            <a:stretch/>
          </p:blipFill>
          <p:spPr>
            <a:xfrm>
              <a:off x="2404205" y="1604442"/>
              <a:ext cx="1489728" cy="3454900"/>
            </a:xfrm>
            <a:prstGeom prst="rect">
              <a:avLst/>
            </a:prstGeom>
          </p:spPr>
        </p:pic>
        <p:pic>
          <p:nvPicPr>
            <p:cNvPr id="22" name="Bildobjekt 21">
              <a:extLst>
                <a:ext uri="{FF2B5EF4-FFF2-40B4-BE49-F238E27FC236}">
                  <a16:creationId xmlns:a16="http://schemas.microsoft.com/office/drawing/2014/main" id="{ED512E61-EC14-48BB-998A-8BF04354E10A}"/>
                </a:ext>
              </a:extLst>
            </p:cNvPr>
            <p:cNvPicPr>
              <a:picLocks noChangeAspect="1"/>
            </p:cNvPicPr>
            <p:nvPr/>
          </p:nvPicPr>
          <p:blipFill rotWithShape="1">
            <a:blip r:embed="rId5"/>
            <a:srcRect l="19751" t="1336" r="3342" b="2099"/>
            <a:stretch/>
          </p:blipFill>
          <p:spPr>
            <a:xfrm>
              <a:off x="4100334" y="1614552"/>
              <a:ext cx="1489728" cy="3444790"/>
            </a:xfrm>
            <a:prstGeom prst="rect">
              <a:avLst/>
            </a:prstGeom>
          </p:spPr>
        </p:pic>
      </p:grpSp>
      <p:sp>
        <p:nvSpPr>
          <p:cNvPr id="4" name="textruta 17">
            <a:extLst>
              <a:ext uri="{FF2B5EF4-FFF2-40B4-BE49-F238E27FC236}">
                <a16:creationId xmlns:a16="http://schemas.microsoft.com/office/drawing/2014/main" id="{70CA2EE7-B045-45AC-AD66-6285CC7736AE}"/>
              </a:ext>
            </a:extLst>
          </p:cNvPr>
          <p:cNvSpPr/>
          <p:nvPr/>
        </p:nvSpPr>
        <p:spPr bwMode="auto">
          <a:xfrm>
            <a:off x="684213" y="869446"/>
            <a:ext cx="7766049" cy="707886"/>
          </a:xfrm>
          <a:prstGeom prst="rect">
            <a:avLst/>
          </a:prstGeom>
          <a:noFill/>
        </p:spPr>
        <p:txBody>
          <a:bodyPr wrap="square" lIns="0" tIns="0" rIns="0" bIns="0" rtlCol="0">
            <a:spAutoFit/>
          </a:bodyPr>
          <a:lstStyle/>
          <a:p>
            <a:pPr marL="0" marR="0" lvl="0" indent="0" algn="l" defTabSz="914400">
              <a:lnSpc>
                <a:spcPct val="100000"/>
              </a:lnSpc>
              <a:spcBef>
                <a:spcPts val="0"/>
              </a:spcBef>
              <a:spcAft>
                <a:spcPts val="0"/>
              </a:spcAft>
              <a:buClrTx/>
              <a:buSzTx/>
              <a:buFontTx/>
              <a:buNone/>
              <a:defRPr/>
            </a:pPr>
            <a:r>
              <a:rPr lang="sv-SE" sz="2800" b="0" i="0" u="none" strike="noStrike" cap="none" spc="0" dirty="0">
                <a:ln>
                  <a:noFill/>
                </a:ln>
                <a:solidFill>
                  <a:prstClr val="black"/>
                </a:solidFill>
                <a:latin typeface="Arial Black"/>
                <a:cs typeface="Arial"/>
              </a:rPr>
              <a:t>Det blir blötare</a:t>
            </a:r>
            <a:endParaRPr sz="1800" b="0" i="0" u="none" strike="noStrike" cap="none" spc="0" dirty="0">
              <a:ln>
                <a:noFill/>
              </a:ln>
              <a:solidFill>
                <a:prstClr val="black"/>
              </a:solidFill>
              <a:latin typeface="Arial"/>
              <a:cs typeface="Arial"/>
            </a:endParaRPr>
          </a:p>
          <a:p>
            <a:pPr marL="0" marR="0" lvl="0" indent="0" algn="l" defTabSz="914400">
              <a:lnSpc>
                <a:spcPct val="100000"/>
              </a:lnSpc>
              <a:spcBef>
                <a:spcPts val="0"/>
              </a:spcBef>
              <a:spcAft>
                <a:spcPts val="0"/>
              </a:spcAft>
              <a:buClrTx/>
              <a:buSzTx/>
              <a:buFontTx/>
              <a:buNone/>
              <a:defRPr/>
            </a:pPr>
            <a:r>
              <a:rPr lang="sv-SE" sz="1800" b="0" i="0" u="none" strike="noStrike" cap="none" spc="0" dirty="0">
                <a:ln>
                  <a:noFill/>
                </a:ln>
                <a:solidFill>
                  <a:prstClr val="black"/>
                </a:solidFill>
                <a:latin typeface="Arial"/>
                <a:cs typeface="Arial"/>
              </a:rPr>
              <a:t>Förändring av nederbörd, 2071-2100 jämfört med 1971-2000</a:t>
            </a:r>
            <a:endParaRPr lang="sv-SE" sz="1800" b="0" i="0" u="none" strike="noStrike" cap="none" spc="0" dirty="0">
              <a:ln>
                <a:noFill/>
              </a:ln>
              <a:solidFill>
                <a:prstClr val="black"/>
              </a:solidFill>
              <a:latin typeface="Arial Black"/>
              <a:cs typeface="Arial"/>
            </a:endParaRPr>
          </a:p>
        </p:txBody>
      </p:sp>
      <p:sp>
        <p:nvSpPr>
          <p:cNvPr id="11" name="Rektangel 10">
            <a:extLst>
              <a:ext uri="{FF2B5EF4-FFF2-40B4-BE49-F238E27FC236}">
                <a16:creationId xmlns:a16="http://schemas.microsoft.com/office/drawing/2014/main" id="{16BC3412-4F89-4B30-AD61-2E922D82F4C5}"/>
              </a:ext>
            </a:extLst>
          </p:cNvPr>
          <p:cNvSpPr/>
          <p:nvPr/>
        </p:nvSpPr>
        <p:spPr bwMode="auto">
          <a:xfrm>
            <a:off x="684213" y="1604442"/>
            <a:ext cx="1086453" cy="692746"/>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lang="sv-SE" sz="1400" b="1" dirty="0"/>
              <a:t>RCP 2,6</a:t>
            </a:r>
            <a:endParaRPr sz="1400" b="1" dirty="0"/>
          </a:p>
        </p:txBody>
      </p:sp>
      <p:sp>
        <p:nvSpPr>
          <p:cNvPr id="12" name="Rektangel 11">
            <a:extLst>
              <a:ext uri="{FF2B5EF4-FFF2-40B4-BE49-F238E27FC236}">
                <a16:creationId xmlns:a16="http://schemas.microsoft.com/office/drawing/2014/main" id="{ABF3B8D9-C27E-411A-BB45-4CE167804F9F}"/>
              </a:ext>
            </a:extLst>
          </p:cNvPr>
          <p:cNvSpPr/>
          <p:nvPr/>
        </p:nvSpPr>
        <p:spPr bwMode="auto">
          <a:xfrm>
            <a:off x="2404205" y="1604442"/>
            <a:ext cx="1086453" cy="692746"/>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lang="sv-SE" sz="1400" b="1" dirty="0"/>
              <a:t>RCP 4,5</a:t>
            </a:r>
            <a:endParaRPr sz="1400" b="1" dirty="0"/>
          </a:p>
        </p:txBody>
      </p:sp>
      <p:sp>
        <p:nvSpPr>
          <p:cNvPr id="13" name="Rektangel 12">
            <a:extLst>
              <a:ext uri="{FF2B5EF4-FFF2-40B4-BE49-F238E27FC236}">
                <a16:creationId xmlns:a16="http://schemas.microsoft.com/office/drawing/2014/main" id="{DE0DAAAB-0ED3-4236-BF8A-337BE485CE5F}"/>
              </a:ext>
            </a:extLst>
          </p:cNvPr>
          <p:cNvSpPr/>
          <p:nvPr/>
        </p:nvSpPr>
        <p:spPr bwMode="auto">
          <a:xfrm>
            <a:off x="4100334" y="1619390"/>
            <a:ext cx="1086453" cy="692746"/>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lang="sv-SE" sz="1400" b="1" dirty="0"/>
              <a:t>RCP 8,5</a:t>
            </a:r>
            <a:endParaRPr sz="1400" b="1" dirty="0"/>
          </a:p>
        </p:txBody>
      </p:sp>
      <p:pic>
        <p:nvPicPr>
          <p:cNvPr id="19" name="Bildobjekt 18">
            <a:extLst>
              <a:ext uri="{FF2B5EF4-FFF2-40B4-BE49-F238E27FC236}">
                <a16:creationId xmlns:a16="http://schemas.microsoft.com/office/drawing/2014/main" id="{4CAF693B-1947-4DB9-BFE9-E96774758A1C}"/>
              </a:ext>
            </a:extLst>
          </p:cNvPr>
          <p:cNvPicPr>
            <a:picLocks noChangeAspect="1"/>
          </p:cNvPicPr>
          <p:nvPr/>
        </p:nvPicPr>
        <p:blipFill rotWithShape="1">
          <a:blip r:embed="rId6"/>
          <a:srcRect r="2084"/>
          <a:stretch/>
        </p:blipFill>
        <p:spPr>
          <a:xfrm>
            <a:off x="6562351" y="3649896"/>
            <a:ext cx="2385737" cy="819798"/>
          </a:xfrm>
          <a:prstGeom prst="rect">
            <a:avLst/>
          </a:prstGeom>
        </p:spPr>
      </p:pic>
      <p:sp>
        <p:nvSpPr>
          <p:cNvPr id="25" name="textruta 24">
            <a:extLst>
              <a:ext uri="{FF2B5EF4-FFF2-40B4-BE49-F238E27FC236}">
                <a16:creationId xmlns:a16="http://schemas.microsoft.com/office/drawing/2014/main" id="{B1D28AFE-A134-49E8-9124-426079659D46}"/>
              </a:ext>
            </a:extLst>
          </p:cNvPr>
          <p:cNvSpPr txBox="1"/>
          <p:nvPr/>
        </p:nvSpPr>
        <p:spPr bwMode="auto">
          <a:xfrm>
            <a:off x="7093527" y="4616449"/>
            <a:ext cx="1854561" cy="419005"/>
          </a:xfrm>
          <a:prstGeom prst="rect">
            <a:avLst/>
          </a:prstGeom>
          <a:ln w="38100">
            <a:solidFill>
              <a:srgbClr val="FFC000"/>
            </a:solidFill>
          </a:ln>
        </p:spPr>
        <p:txBody>
          <a:bodyPr vert="horz" wrap="square" lIns="68580" tIns="34290" rIns="68580" bIns="34290" rtlCol="0" anchor="ctr">
            <a:normAutofit/>
          </a:bodyPr>
          <a:lstStyle/>
          <a:p>
            <a:pPr defTabSz="685800">
              <a:defRPr/>
            </a:pPr>
            <a:r>
              <a:rPr lang="sv-SE" sz="1350" kern="0" cap="all" dirty="0">
                <a:latin typeface="Arial" panose="020B0604020202020204" pitchFamily="34" charset="0"/>
                <a:cs typeface="Arial" panose="020B0604020202020204" pitchFamily="34" charset="0"/>
                <a:hlinkClick r:id="rId7"/>
              </a:rPr>
              <a:t>Klimatscenarier</a:t>
            </a:r>
            <a:endParaRPr lang="sv-SE" sz="1350" kern="0" cap="al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4191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8" name="Grupp 7">
            <a:extLst>
              <a:ext uri="{FF2B5EF4-FFF2-40B4-BE49-F238E27FC236}">
                <a16:creationId xmlns:a16="http://schemas.microsoft.com/office/drawing/2014/main" id="{92522AD8-7208-4D86-88D0-B3CCEC841112}"/>
              </a:ext>
            </a:extLst>
          </p:cNvPr>
          <p:cNvGrpSpPr/>
          <p:nvPr/>
        </p:nvGrpSpPr>
        <p:grpSpPr>
          <a:xfrm>
            <a:off x="684212" y="1574800"/>
            <a:ext cx="4800599" cy="3473450"/>
            <a:chOff x="342901" y="139700"/>
            <a:chExt cx="6889864" cy="4933950"/>
          </a:xfrm>
        </p:grpSpPr>
        <p:pic>
          <p:nvPicPr>
            <p:cNvPr id="5" name="Bildobjekt 4">
              <a:extLst>
                <a:ext uri="{FF2B5EF4-FFF2-40B4-BE49-F238E27FC236}">
                  <a16:creationId xmlns:a16="http://schemas.microsoft.com/office/drawing/2014/main" id="{ACB8ABF6-9562-4962-9BEE-FF94E76B3C65}"/>
                </a:ext>
              </a:extLst>
            </p:cNvPr>
            <p:cNvPicPr>
              <a:picLocks noChangeAspect="1"/>
            </p:cNvPicPr>
            <p:nvPr/>
          </p:nvPicPr>
          <p:blipFill rotWithShape="1">
            <a:blip r:embed="rId3"/>
            <a:srcRect l="20758" t="3210" r="6736" b="3827"/>
            <a:stretch/>
          </p:blipFill>
          <p:spPr>
            <a:xfrm>
              <a:off x="5070476" y="139700"/>
              <a:ext cx="2162289" cy="4933950"/>
            </a:xfrm>
            <a:prstGeom prst="rect">
              <a:avLst/>
            </a:prstGeom>
          </p:spPr>
        </p:pic>
        <p:pic>
          <p:nvPicPr>
            <p:cNvPr id="6" name="Bildobjekt 5">
              <a:extLst>
                <a:ext uri="{FF2B5EF4-FFF2-40B4-BE49-F238E27FC236}">
                  <a16:creationId xmlns:a16="http://schemas.microsoft.com/office/drawing/2014/main" id="{7949597A-688B-4EC0-98A7-060D2521A215}"/>
                </a:ext>
              </a:extLst>
            </p:cNvPr>
            <p:cNvPicPr>
              <a:picLocks noChangeAspect="1"/>
            </p:cNvPicPr>
            <p:nvPr/>
          </p:nvPicPr>
          <p:blipFill rotWithShape="1">
            <a:blip r:embed="rId4"/>
            <a:srcRect l="22056" t="2222" r="4410" b="1851"/>
            <a:stretch/>
          </p:blipFill>
          <p:spPr>
            <a:xfrm>
              <a:off x="2665413" y="139700"/>
              <a:ext cx="2216150" cy="4933950"/>
            </a:xfrm>
            <a:prstGeom prst="rect">
              <a:avLst/>
            </a:prstGeom>
          </p:spPr>
        </p:pic>
        <p:pic>
          <p:nvPicPr>
            <p:cNvPr id="7" name="Bildobjekt 6">
              <a:extLst>
                <a:ext uri="{FF2B5EF4-FFF2-40B4-BE49-F238E27FC236}">
                  <a16:creationId xmlns:a16="http://schemas.microsoft.com/office/drawing/2014/main" id="{650D4D05-EFB9-4512-9DCA-2C99850577B3}"/>
                </a:ext>
              </a:extLst>
            </p:cNvPr>
            <p:cNvPicPr>
              <a:picLocks noChangeAspect="1"/>
            </p:cNvPicPr>
            <p:nvPr/>
          </p:nvPicPr>
          <p:blipFill rotWithShape="1">
            <a:blip r:embed="rId5"/>
            <a:srcRect l="13172" t="2716" r="4868" b="1358"/>
            <a:stretch/>
          </p:blipFill>
          <p:spPr>
            <a:xfrm>
              <a:off x="342901" y="139700"/>
              <a:ext cx="2133600" cy="4933950"/>
            </a:xfrm>
            <a:prstGeom prst="rect">
              <a:avLst/>
            </a:prstGeom>
          </p:spPr>
        </p:pic>
      </p:grpSp>
      <p:sp>
        <p:nvSpPr>
          <p:cNvPr id="968389322" name="Title 1" descr="enradig rubriktext"/>
          <p:cNvSpPr>
            <a:spLocks noGrp="1"/>
          </p:cNvSpPr>
          <p:nvPr>
            <p:ph type="title"/>
          </p:nvPr>
        </p:nvSpPr>
        <p:spPr bwMode="auto"/>
        <p:txBody>
          <a:bodyPr wrap="none" lIns="0" rIns="0" anchor="t">
            <a:noAutofit/>
          </a:bodyPr>
          <a:lstStyle>
            <a:lvl1pPr>
              <a:defRPr lang="sv-SE" sz="2800">
                <a:solidFill>
                  <a:schemeClr val="tx1"/>
                </a:solidFill>
                <a:latin typeface="Arial Black"/>
                <a:ea typeface="+mn-ea"/>
                <a:cs typeface="+mn-cs"/>
              </a:defRPr>
            </a:lvl1pPr>
          </a:lstStyle>
          <a:p>
            <a:pPr>
              <a:defRPr/>
            </a:pPr>
            <a:r>
              <a:rPr lang="sv-SE" dirty="0"/>
              <a:t>Det blir torrare</a:t>
            </a:r>
            <a:br>
              <a:rPr lang="sv-SE" dirty="0"/>
            </a:br>
            <a:r>
              <a:rPr lang="sv-SE" sz="1800" dirty="0">
                <a:latin typeface="+mj-lt"/>
              </a:rPr>
              <a:t>Förändring av markfuktighet, </a:t>
            </a:r>
            <a:r>
              <a:rPr lang="sv-SE" sz="1800" dirty="0">
                <a:solidFill>
                  <a:prstClr val="black"/>
                </a:solidFill>
                <a:latin typeface="Arial"/>
                <a:cs typeface="Arial"/>
              </a:rPr>
              <a:t>2071-2100 jämfört med 1971-2000</a:t>
            </a:r>
            <a:br>
              <a:rPr lang="sv-SE" dirty="0"/>
            </a:br>
            <a:endParaRPr dirty="0"/>
          </a:p>
        </p:txBody>
      </p:sp>
      <p:pic>
        <p:nvPicPr>
          <p:cNvPr id="12" name="Bildobjekt 11">
            <a:extLst>
              <a:ext uri="{FF2B5EF4-FFF2-40B4-BE49-F238E27FC236}">
                <a16:creationId xmlns:a16="http://schemas.microsoft.com/office/drawing/2014/main" id="{11FE24BA-EDAD-4A07-8455-66B90BBDCB1F}"/>
              </a:ext>
            </a:extLst>
          </p:cNvPr>
          <p:cNvPicPr>
            <a:picLocks noChangeAspect="1"/>
          </p:cNvPicPr>
          <p:nvPr/>
        </p:nvPicPr>
        <p:blipFill rotWithShape="1">
          <a:blip r:embed="rId6"/>
          <a:srcRect l="5030" t="86033" r="5030" b="1481"/>
          <a:stretch/>
        </p:blipFill>
        <p:spPr bwMode="auto">
          <a:xfrm>
            <a:off x="6610350" y="3612713"/>
            <a:ext cx="2369412" cy="740877"/>
          </a:xfrm>
          <a:prstGeom prst="rect">
            <a:avLst/>
          </a:prstGeom>
        </p:spPr>
      </p:pic>
      <p:sp>
        <p:nvSpPr>
          <p:cNvPr id="16" name="Rektangel 15">
            <a:extLst>
              <a:ext uri="{FF2B5EF4-FFF2-40B4-BE49-F238E27FC236}">
                <a16:creationId xmlns:a16="http://schemas.microsoft.com/office/drawing/2014/main" id="{7F07756A-0D60-453A-BE0C-A3FB59B7C2CF}"/>
              </a:ext>
            </a:extLst>
          </p:cNvPr>
          <p:cNvSpPr/>
          <p:nvPr/>
        </p:nvSpPr>
        <p:spPr bwMode="auto">
          <a:xfrm>
            <a:off x="684213" y="1604442"/>
            <a:ext cx="1086453" cy="692746"/>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lang="sv-SE" sz="1400" b="1" dirty="0"/>
              <a:t>RCP 2,6</a:t>
            </a:r>
            <a:endParaRPr sz="1400" b="1" dirty="0"/>
          </a:p>
        </p:txBody>
      </p:sp>
      <p:sp>
        <p:nvSpPr>
          <p:cNvPr id="17" name="Rektangel 16">
            <a:extLst>
              <a:ext uri="{FF2B5EF4-FFF2-40B4-BE49-F238E27FC236}">
                <a16:creationId xmlns:a16="http://schemas.microsoft.com/office/drawing/2014/main" id="{8E5C1FE3-C46B-4CC6-8E0E-BD6FCAE48B0B}"/>
              </a:ext>
            </a:extLst>
          </p:cNvPr>
          <p:cNvSpPr/>
          <p:nvPr/>
        </p:nvSpPr>
        <p:spPr bwMode="auto">
          <a:xfrm>
            <a:off x="2404205" y="1604442"/>
            <a:ext cx="1086453" cy="692746"/>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lang="sv-SE" sz="1400" b="1" dirty="0"/>
              <a:t>RCP 4,5</a:t>
            </a:r>
            <a:endParaRPr sz="1400" b="1" dirty="0"/>
          </a:p>
        </p:txBody>
      </p:sp>
      <p:sp>
        <p:nvSpPr>
          <p:cNvPr id="18" name="Rektangel 17">
            <a:extLst>
              <a:ext uri="{FF2B5EF4-FFF2-40B4-BE49-F238E27FC236}">
                <a16:creationId xmlns:a16="http://schemas.microsoft.com/office/drawing/2014/main" id="{DF39E528-C945-40CE-940F-8EB4EE358DED}"/>
              </a:ext>
            </a:extLst>
          </p:cNvPr>
          <p:cNvSpPr/>
          <p:nvPr/>
        </p:nvSpPr>
        <p:spPr bwMode="auto">
          <a:xfrm>
            <a:off x="4100334" y="1619390"/>
            <a:ext cx="1086453" cy="692746"/>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lang="sv-SE" sz="1400" b="1" dirty="0"/>
              <a:t>RCP 8,5</a:t>
            </a:r>
            <a:endParaRPr sz="1400" b="1" dirty="0"/>
          </a:p>
        </p:txBody>
      </p:sp>
      <p:sp>
        <p:nvSpPr>
          <p:cNvPr id="19" name="textruta 18">
            <a:extLst>
              <a:ext uri="{FF2B5EF4-FFF2-40B4-BE49-F238E27FC236}">
                <a16:creationId xmlns:a16="http://schemas.microsoft.com/office/drawing/2014/main" id="{FDF7FAA8-E8A0-4DB1-BA5F-B2DA4373D50F}"/>
              </a:ext>
            </a:extLst>
          </p:cNvPr>
          <p:cNvSpPr txBox="1"/>
          <p:nvPr/>
        </p:nvSpPr>
        <p:spPr bwMode="auto">
          <a:xfrm>
            <a:off x="7093527" y="4616449"/>
            <a:ext cx="1854561" cy="419005"/>
          </a:xfrm>
          <a:prstGeom prst="rect">
            <a:avLst/>
          </a:prstGeom>
          <a:ln w="38100">
            <a:solidFill>
              <a:srgbClr val="FFC000"/>
            </a:solidFill>
          </a:ln>
        </p:spPr>
        <p:txBody>
          <a:bodyPr vert="horz" wrap="square" lIns="68580" tIns="34290" rIns="68580" bIns="34290" rtlCol="0" anchor="ctr">
            <a:normAutofit/>
          </a:bodyPr>
          <a:lstStyle/>
          <a:p>
            <a:pPr defTabSz="685800">
              <a:defRPr/>
            </a:pPr>
            <a:r>
              <a:rPr lang="sv-SE" sz="1350" kern="0" cap="all" dirty="0">
                <a:latin typeface="Arial" panose="020B0604020202020204" pitchFamily="34" charset="0"/>
                <a:cs typeface="Arial" panose="020B0604020202020204" pitchFamily="34" charset="0"/>
                <a:hlinkClick r:id="rId7"/>
              </a:rPr>
              <a:t>Klimatscenarier</a:t>
            </a:r>
            <a:endParaRPr lang="sv-SE" sz="1350" kern="0" cap="all" dirty="0">
              <a:latin typeface="Arial" panose="020B0604020202020204" pitchFamily="34" charset="0"/>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 name="Rektangel 16">
            <a:extLst>
              <a:ext uri="{FF2B5EF4-FFF2-40B4-BE49-F238E27FC236}">
                <a16:creationId xmlns:a16="http://schemas.microsoft.com/office/drawing/2014/main" id="{7837B9CB-3C9A-44F4-86FF-D52BD6563F0A}"/>
              </a:ext>
            </a:extLst>
          </p:cNvPr>
          <p:cNvSpPr/>
          <p:nvPr/>
        </p:nvSpPr>
        <p:spPr bwMode="auto">
          <a:xfrm>
            <a:off x="571807" y="1681308"/>
            <a:ext cx="6360439" cy="35471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Title 1"/>
          <p:cNvSpPr>
            <a:spLocks noGrp="1"/>
          </p:cNvSpPr>
          <p:nvPr>
            <p:ph type="title"/>
          </p:nvPr>
        </p:nvSpPr>
        <p:spPr bwMode="auto"/>
        <p:txBody>
          <a:bodyPr wrap="none" lIns="0" rIns="0" anchor="t">
            <a:noAutofit/>
          </a:bodyPr>
          <a:lstStyle>
            <a:lvl1pPr>
              <a:defRPr sz="2800"/>
            </a:lvl1pPr>
          </a:lstStyle>
          <a:p>
            <a:pPr>
              <a:defRPr/>
            </a:pPr>
            <a:r>
              <a:rPr lang="sv-SE" dirty="0"/>
              <a:t>Det blir en kortare s</a:t>
            </a:r>
            <a:r>
              <a:rPr dirty="0"/>
              <a:t>nösäsong</a:t>
            </a:r>
            <a:br>
              <a:rPr lang="sv-SE" dirty="0"/>
            </a:br>
            <a:r>
              <a:rPr lang="sv-SE" sz="1800" dirty="0">
                <a:latin typeface="+mj-lt"/>
              </a:rPr>
              <a:t>Snösäsongens längd, RCP4,5</a:t>
            </a:r>
            <a:br>
              <a:rPr lang="sv-SE" sz="1800" dirty="0">
                <a:latin typeface="+mj-lt"/>
              </a:rPr>
            </a:br>
            <a:endParaRPr sz="1800" dirty="0">
              <a:latin typeface="+mj-lt"/>
            </a:endParaRPr>
          </a:p>
        </p:txBody>
      </p:sp>
      <p:grpSp>
        <p:nvGrpSpPr>
          <p:cNvPr id="18" name="Grupp 17">
            <a:extLst>
              <a:ext uri="{FF2B5EF4-FFF2-40B4-BE49-F238E27FC236}">
                <a16:creationId xmlns:a16="http://schemas.microsoft.com/office/drawing/2014/main" id="{5CB043C3-882B-49C1-8C81-37689D375BA6}"/>
              </a:ext>
            </a:extLst>
          </p:cNvPr>
          <p:cNvGrpSpPr/>
          <p:nvPr/>
        </p:nvGrpSpPr>
        <p:grpSpPr>
          <a:xfrm>
            <a:off x="692175" y="1766780"/>
            <a:ext cx="6134184" cy="3390525"/>
            <a:chOff x="706382" y="1764096"/>
            <a:chExt cx="6134184" cy="3390525"/>
          </a:xfrm>
        </p:grpSpPr>
        <p:pic>
          <p:nvPicPr>
            <p:cNvPr id="5" name="Picture 2" descr="\\winfs\a001284\Documents\My Pictures\HBVSv_snow_nDayAb5mm_rcp45_ensembleMean_abs_ANN_p1.png"/>
            <p:cNvPicPr>
              <a:picLocks noChangeAspect="1" noChangeArrowheads="1"/>
            </p:cNvPicPr>
            <p:nvPr/>
          </p:nvPicPr>
          <p:blipFill>
            <a:blip r:embed="rId3"/>
            <a:stretch/>
          </p:blipFill>
          <p:spPr bwMode="auto">
            <a:xfrm>
              <a:off x="706382" y="1772310"/>
              <a:ext cx="2187676" cy="3382309"/>
            </a:xfrm>
            <a:prstGeom prst="rect">
              <a:avLst/>
            </a:prstGeom>
            <a:noFill/>
          </p:spPr>
        </p:pic>
        <p:pic>
          <p:nvPicPr>
            <p:cNvPr id="6" name="Picture 3" descr="\\winfs\a001284\Documents\My Pictures\HBVSv_snow_nDayAb5mm_rcp45_ensembleMean_abs_ANN_p2.png"/>
            <p:cNvPicPr>
              <a:picLocks noChangeAspect="1" noChangeArrowheads="1"/>
            </p:cNvPicPr>
            <p:nvPr/>
          </p:nvPicPr>
          <p:blipFill>
            <a:blip r:embed="rId4"/>
            <a:stretch/>
          </p:blipFill>
          <p:spPr bwMode="auto">
            <a:xfrm>
              <a:off x="2362083" y="1764096"/>
              <a:ext cx="2192990" cy="3390525"/>
            </a:xfrm>
            <a:prstGeom prst="rect">
              <a:avLst/>
            </a:prstGeom>
            <a:noFill/>
          </p:spPr>
        </p:pic>
        <p:pic>
          <p:nvPicPr>
            <p:cNvPr id="7" name="Picture 4"/>
            <p:cNvPicPr>
              <a:picLocks noChangeAspect="1" noChangeArrowheads="1"/>
            </p:cNvPicPr>
            <p:nvPr/>
          </p:nvPicPr>
          <p:blipFill>
            <a:blip r:embed="rId5"/>
            <a:stretch/>
          </p:blipFill>
          <p:spPr bwMode="auto">
            <a:xfrm>
              <a:off x="4017876" y="1766780"/>
              <a:ext cx="2191140" cy="3387841"/>
            </a:xfrm>
            <a:prstGeom prst="rect">
              <a:avLst/>
            </a:prstGeom>
            <a:noFill/>
          </p:spPr>
        </p:pic>
        <p:sp>
          <p:nvSpPr>
            <p:cNvPr id="3" name="Rektangel 2">
              <a:extLst>
                <a:ext uri="{FF2B5EF4-FFF2-40B4-BE49-F238E27FC236}">
                  <a16:creationId xmlns:a16="http://schemas.microsoft.com/office/drawing/2014/main" id="{E7082B2A-443A-479D-ACA0-E48DE5943C4C}"/>
                </a:ext>
              </a:extLst>
            </p:cNvPr>
            <p:cNvSpPr/>
            <p:nvPr/>
          </p:nvSpPr>
          <p:spPr>
            <a:xfrm>
              <a:off x="2096944" y="3410585"/>
              <a:ext cx="333641" cy="1497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ektangel 14">
              <a:extLst>
                <a:ext uri="{FF2B5EF4-FFF2-40B4-BE49-F238E27FC236}">
                  <a16:creationId xmlns:a16="http://schemas.microsoft.com/office/drawing/2014/main" id="{645053DE-23F0-435E-9536-95A5D5DE1F51}"/>
                </a:ext>
              </a:extLst>
            </p:cNvPr>
            <p:cNvSpPr/>
            <p:nvPr/>
          </p:nvSpPr>
          <p:spPr bwMode="auto">
            <a:xfrm>
              <a:off x="3733510" y="3410584"/>
              <a:ext cx="333641" cy="1497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a:extLst>
                <a:ext uri="{FF2B5EF4-FFF2-40B4-BE49-F238E27FC236}">
                  <a16:creationId xmlns:a16="http://schemas.microsoft.com/office/drawing/2014/main" id="{90897EBB-C680-4678-82BB-E5696663D7D8}"/>
                </a:ext>
              </a:extLst>
            </p:cNvPr>
            <p:cNvSpPr/>
            <p:nvPr/>
          </p:nvSpPr>
          <p:spPr bwMode="auto">
            <a:xfrm>
              <a:off x="5513800" y="3435568"/>
              <a:ext cx="580776" cy="1497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4" name="Picture 4">
              <a:extLst>
                <a:ext uri="{FF2B5EF4-FFF2-40B4-BE49-F238E27FC236}">
                  <a16:creationId xmlns:a16="http://schemas.microsoft.com/office/drawing/2014/main" id="{7B14983C-E19B-4B89-9C37-295770A8A0A9}"/>
                </a:ext>
              </a:extLst>
            </p:cNvPr>
            <p:cNvPicPr>
              <a:picLocks noChangeAspect="1" noChangeArrowheads="1"/>
            </p:cNvPicPr>
            <p:nvPr/>
          </p:nvPicPr>
          <p:blipFill rotWithShape="1">
            <a:blip r:embed="rId5"/>
            <a:srcRect l="64378" t="46249" r="4218" b="7382"/>
            <a:stretch/>
          </p:blipFill>
          <p:spPr bwMode="auto">
            <a:xfrm>
              <a:off x="5639957" y="2413768"/>
              <a:ext cx="1200609" cy="2740851"/>
            </a:xfrm>
            <a:prstGeom prst="rect">
              <a:avLst/>
            </a:prstGeom>
            <a:noFill/>
          </p:spPr>
        </p:pic>
      </p:grpSp>
      <p:sp>
        <p:nvSpPr>
          <p:cNvPr id="9" name="Rektangel 8"/>
          <p:cNvSpPr/>
          <p:nvPr/>
        </p:nvSpPr>
        <p:spPr bwMode="auto">
          <a:xfrm>
            <a:off x="794683" y="1823270"/>
            <a:ext cx="936617" cy="692746"/>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sz="1400" b="1" dirty="0"/>
              <a:t>1961-1990</a:t>
            </a:r>
          </a:p>
        </p:txBody>
      </p:sp>
      <p:sp>
        <p:nvSpPr>
          <p:cNvPr id="10" name="Rektangel 9"/>
          <p:cNvSpPr/>
          <p:nvPr/>
        </p:nvSpPr>
        <p:spPr bwMode="auto">
          <a:xfrm>
            <a:off x="2467002" y="1823270"/>
            <a:ext cx="892212" cy="606777"/>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sz="1400" b="1" dirty="0"/>
              <a:t>1991-2013</a:t>
            </a:r>
          </a:p>
        </p:txBody>
      </p:sp>
      <p:sp>
        <p:nvSpPr>
          <p:cNvPr id="11" name="Rektangel 10"/>
          <p:cNvSpPr/>
          <p:nvPr/>
        </p:nvSpPr>
        <p:spPr bwMode="auto">
          <a:xfrm>
            <a:off x="4157030" y="1824091"/>
            <a:ext cx="892212" cy="606776"/>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sz="1400" b="1" dirty="0"/>
              <a:t>2071-2100</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A8B49B-31F5-4AA5-AD4D-ACDBBF5DBC5E}"/>
              </a:ext>
            </a:extLst>
          </p:cNvPr>
          <p:cNvSpPr>
            <a:spLocks noGrp="1"/>
          </p:cNvSpPr>
          <p:nvPr>
            <p:ph type="title"/>
          </p:nvPr>
        </p:nvSpPr>
        <p:spPr/>
        <p:txBody>
          <a:bodyPr/>
          <a:lstStyle/>
          <a:p>
            <a:r>
              <a:rPr lang="sv-SE" dirty="0"/>
              <a:t>Mer information</a:t>
            </a:r>
          </a:p>
        </p:txBody>
      </p:sp>
      <p:sp>
        <p:nvSpPr>
          <p:cNvPr id="3" name="Platshållare för innehåll 2">
            <a:extLst>
              <a:ext uri="{FF2B5EF4-FFF2-40B4-BE49-F238E27FC236}">
                <a16:creationId xmlns:a16="http://schemas.microsoft.com/office/drawing/2014/main" id="{7487BF8D-714D-4A4D-A8FB-4899676E9F69}"/>
              </a:ext>
            </a:extLst>
          </p:cNvPr>
          <p:cNvSpPr>
            <a:spLocks noGrp="1"/>
          </p:cNvSpPr>
          <p:nvPr>
            <p:ph idx="1"/>
          </p:nvPr>
        </p:nvSpPr>
        <p:spPr/>
        <p:txBody>
          <a:bodyPr/>
          <a:lstStyle/>
          <a:p>
            <a:pPr marL="0" indent="0">
              <a:buNone/>
            </a:pPr>
            <a:r>
              <a:rPr lang="sv-SE" dirty="0">
                <a:hlinkClick r:id="rId2"/>
              </a:rPr>
              <a:t>Klimatanpassnig.se </a:t>
            </a:r>
            <a:r>
              <a:rPr lang="sv-SE" dirty="0"/>
              <a:t>är en webbportal med bred information om </a:t>
            </a:r>
            <a:r>
              <a:rPr lang="sv-SE" dirty="0" err="1"/>
              <a:t>klimatanpassning</a:t>
            </a:r>
            <a:r>
              <a:rPr lang="sv-SE" dirty="0"/>
              <a:t>. Portalen är ett samarbete mellan flera myndigheter. </a:t>
            </a:r>
          </a:p>
          <a:p>
            <a:pPr marL="0" indent="0">
              <a:buNone/>
            </a:pPr>
            <a:endParaRPr lang="sv-SE" dirty="0"/>
          </a:p>
          <a:p>
            <a:pPr marL="0" indent="0">
              <a:buNone/>
            </a:pPr>
            <a:r>
              <a:rPr lang="sv-SE" dirty="0">
                <a:hlinkClick r:id="rId3"/>
              </a:rPr>
              <a:t>SMHIs scenariotjänst </a:t>
            </a:r>
            <a:r>
              <a:rPr lang="sv-SE" dirty="0"/>
              <a:t>visar förändringar kopplade till klimatet för hela landet.</a:t>
            </a:r>
          </a:p>
          <a:p>
            <a:endParaRPr lang="sv-SE" dirty="0"/>
          </a:p>
          <a:p>
            <a:pPr marL="0" indent="0">
              <a:buNone/>
            </a:pPr>
            <a:r>
              <a:rPr lang="sv-SE" dirty="0"/>
              <a:t>Flera myndigheter har information om klimatanpassning inom sina ansvarsområden på sina websidor. Leta gärna efter för er relevant information på dessa sidor. </a:t>
            </a:r>
          </a:p>
        </p:txBody>
      </p:sp>
    </p:spTree>
    <p:extLst>
      <p:ext uri="{BB962C8B-B14F-4D97-AF65-F5344CB8AC3E}">
        <p14:creationId xmlns:p14="http://schemas.microsoft.com/office/powerpoint/2010/main" val="581372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D9D8F678-5C68-4753-A7B1-75EE4F1065EB}"/>
              </a:ext>
            </a:extLst>
          </p:cNvPr>
          <p:cNvPicPr>
            <a:picLocks noChangeAspect="1"/>
          </p:cNvPicPr>
          <p:nvPr/>
        </p:nvPicPr>
        <p:blipFill rotWithShape="1">
          <a:blip r:embed="rId3"/>
          <a:srcRect t="3086" b="2453"/>
          <a:stretch/>
        </p:blipFill>
        <p:spPr>
          <a:xfrm>
            <a:off x="3404225" y="1393201"/>
            <a:ext cx="1712721" cy="3684322"/>
          </a:xfrm>
          <a:prstGeom prst="rect">
            <a:avLst/>
          </a:prstGeom>
        </p:spPr>
      </p:pic>
      <p:sp>
        <p:nvSpPr>
          <p:cNvPr id="39" name="textruta 3">
            <a:extLst>
              <a:ext uri="{FF2B5EF4-FFF2-40B4-BE49-F238E27FC236}">
                <a16:creationId xmlns:a16="http://schemas.microsoft.com/office/drawing/2014/main" id="{47206E76-BB81-4041-8C99-C6269FC9917F}"/>
              </a:ext>
            </a:extLst>
          </p:cNvPr>
          <p:cNvSpPr>
            <a:spLocks/>
          </p:cNvSpPr>
          <p:nvPr/>
        </p:nvSpPr>
        <p:spPr bwMode="auto">
          <a:xfrm>
            <a:off x="3593166" y="4150707"/>
            <a:ext cx="1154951" cy="461665"/>
          </a:xfrm>
          <a:prstGeom prst="rect">
            <a:avLst/>
          </a:prstGeom>
          <a:noFill/>
        </p:spPr>
        <p:txBody>
          <a:bodyPr wrap="square" rtlCol="0">
            <a:spAutoFit/>
          </a:bodyPr>
          <a:lstStyle/>
          <a:p>
            <a:pPr algn="ctr">
              <a:defRPr/>
            </a:pPr>
            <a:r>
              <a:rPr lang="sv-SE" sz="2400" b="1" dirty="0"/>
              <a:t>~2°C</a:t>
            </a:r>
          </a:p>
        </p:txBody>
      </p:sp>
      <p:sp>
        <p:nvSpPr>
          <p:cNvPr id="40" name="textruta 4">
            <a:extLst>
              <a:ext uri="{FF2B5EF4-FFF2-40B4-BE49-F238E27FC236}">
                <a16:creationId xmlns:a16="http://schemas.microsoft.com/office/drawing/2014/main" id="{410ECFF0-98CE-4121-A440-0FACB3E23BD6}"/>
              </a:ext>
            </a:extLst>
          </p:cNvPr>
          <p:cNvSpPr>
            <a:spLocks/>
          </p:cNvSpPr>
          <p:nvPr/>
        </p:nvSpPr>
        <p:spPr bwMode="auto">
          <a:xfrm>
            <a:off x="3604955" y="2840487"/>
            <a:ext cx="1154951" cy="461665"/>
          </a:xfrm>
          <a:prstGeom prst="rect">
            <a:avLst/>
          </a:prstGeom>
          <a:noFill/>
        </p:spPr>
        <p:txBody>
          <a:bodyPr wrap="square" rtlCol="0">
            <a:spAutoFit/>
          </a:bodyPr>
          <a:lstStyle/>
          <a:p>
            <a:pPr algn="ctr">
              <a:defRPr/>
            </a:pPr>
            <a:r>
              <a:rPr lang="sv-SE" sz="2400" b="1" dirty="0"/>
              <a:t>~3°C</a:t>
            </a:r>
          </a:p>
        </p:txBody>
      </p:sp>
      <p:sp>
        <p:nvSpPr>
          <p:cNvPr id="41" name="textruta 5">
            <a:extLst>
              <a:ext uri="{FF2B5EF4-FFF2-40B4-BE49-F238E27FC236}">
                <a16:creationId xmlns:a16="http://schemas.microsoft.com/office/drawing/2014/main" id="{17353501-5C58-4F28-A839-B33BF4232E98}"/>
              </a:ext>
            </a:extLst>
          </p:cNvPr>
          <p:cNvSpPr>
            <a:spLocks/>
          </p:cNvSpPr>
          <p:nvPr/>
        </p:nvSpPr>
        <p:spPr bwMode="auto">
          <a:xfrm>
            <a:off x="3961995" y="1762392"/>
            <a:ext cx="1154951" cy="461665"/>
          </a:xfrm>
          <a:prstGeom prst="rect">
            <a:avLst/>
          </a:prstGeom>
          <a:noFill/>
        </p:spPr>
        <p:txBody>
          <a:bodyPr wrap="square" rtlCol="0">
            <a:spAutoFit/>
          </a:bodyPr>
          <a:lstStyle/>
          <a:p>
            <a:pPr algn="ctr">
              <a:defRPr/>
            </a:pPr>
            <a:r>
              <a:rPr lang="sv-SE" sz="2400" b="1" dirty="0"/>
              <a:t>~4°C</a:t>
            </a:r>
          </a:p>
        </p:txBody>
      </p:sp>
      <p:sp>
        <p:nvSpPr>
          <p:cNvPr id="2" name="Rubrik 1">
            <a:extLst>
              <a:ext uri="{FF2B5EF4-FFF2-40B4-BE49-F238E27FC236}">
                <a16:creationId xmlns:a16="http://schemas.microsoft.com/office/drawing/2014/main" id="{8732630A-E250-443C-A6F2-08F975D94953}"/>
              </a:ext>
            </a:extLst>
          </p:cNvPr>
          <p:cNvSpPr>
            <a:spLocks noGrp="1"/>
          </p:cNvSpPr>
          <p:nvPr>
            <p:ph type="title"/>
          </p:nvPr>
        </p:nvSpPr>
        <p:spPr/>
        <p:txBody>
          <a:bodyPr/>
          <a:lstStyle/>
          <a:p>
            <a:r>
              <a:rPr lang="sv-SE" dirty="0">
                <a:solidFill>
                  <a:prstClr val="black"/>
                </a:solidFill>
              </a:rPr>
              <a:t>Sverige vid +2°C global medeltemperatur</a:t>
            </a:r>
            <a:br>
              <a:rPr lang="sv-SE" sz="1800" dirty="0">
                <a:solidFill>
                  <a:prstClr val="black"/>
                </a:solidFill>
                <a:highlight>
                  <a:srgbClr val="FFFF00"/>
                </a:highlight>
              </a:rPr>
            </a:br>
            <a:endParaRPr lang="sv-SE" dirty="0">
              <a:highlight>
                <a:srgbClr val="FFFF00"/>
              </a:highlight>
            </a:endParaRPr>
          </a:p>
        </p:txBody>
      </p:sp>
      <p:sp>
        <p:nvSpPr>
          <p:cNvPr id="10" name="textruta 20">
            <a:extLst>
              <a:ext uri="{FF2B5EF4-FFF2-40B4-BE49-F238E27FC236}">
                <a16:creationId xmlns:a16="http://schemas.microsoft.com/office/drawing/2014/main" id="{9CBCA796-487A-48C5-AEC0-EC8B5C252C3D}"/>
              </a:ext>
            </a:extLst>
          </p:cNvPr>
          <p:cNvSpPr>
            <a:spLocks/>
          </p:cNvSpPr>
          <p:nvPr/>
        </p:nvSpPr>
        <p:spPr bwMode="auto">
          <a:xfrm>
            <a:off x="5595614" y="1697702"/>
            <a:ext cx="1282402" cy="215444"/>
          </a:xfrm>
          <a:prstGeom prst="rect">
            <a:avLst/>
          </a:prstGeom>
          <a:noFill/>
        </p:spPr>
        <p:txBody>
          <a:bodyPr wrap="none" lIns="0" tIns="0" rIns="0" bIns="0"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sv-SE" sz="1400" b="0" i="0" u="none" strike="noStrike" kern="0" cap="none" spc="0" normalizeH="0" baseline="0" noProof="0" dirty="0">
                <a:ln>
                  <a:noFill/>
                </a:ln>
                <a:solidFill>
                  <a:prstClr val="black"/>
                </a:solidFill>
                <a:effectLst/>
                <a:uLnTx/>
                <a:uFillTx/>
                <a:latin typeface="Arial"/>
                <a:cs typeface="Arial"/>
              </a:rPr>
              <a:t>Hotad rennäring</a:t>
            </a:r>
            <a:endParaRPr kumimoji="0" sz="1400" b="0" i="0" u="none" strike="noStrike" kern="0" cap="none" spc="0" normalizeH="0" baseline="0" noProof="0" dirty="0">
              <a:ln>
                <a:noFill/>
              </a:ln>
              <a:solidFill>
                <a:prstClr val="black"/>
              </a:solidFill>
              <a:effectLst/>
              <a:uLnTx/>
              <a:uFillTx/>
              <a:latin typeface="Arial"/>
              <a:cs typeface="Arial"/>
            </a:endParaRPr>
          </a:p>
        </p:txBody>
      </p:sp>
      <p:pic>
        <p:nvPicPr>
          <p:cNvPr id="27" name="Bildobjekt 32">
            <a:extLst>
              <a:ext uri="{FF2B5EF4-FFF2-40B4-BE49-F238E27FC236}">
                <a16:creationId xmlns:a16="http://schemas.microsoft.com/office/drawing/2014/main" id="{0862138F-48C9-4EF1-B4A9-14853A8C13AC}"/>
              </a:ext>
            </a:extLst>
          </p:cNvPr>
          <p:cNvPicPr>
            <a:picLocks noChangeAspect="1"/>
          </p:cNvPicPr>
          <p:nvPr/>
        </p:nvPicPr>
        <p:blipFill>
          <a:blip r:embed="rId4"/>
          <a:stretch/>
        </p:blipFill>
        <p:spPr bwMode="auto">
          <a:xfrm>
            <a:off x="6977105" y="1711780"/>
            <a:ext cx="211958" cy="213696"/>
          </a:xfrm>
          <a:prstGeom prst="rect">
            <a:avLst/>
          </a:prstGeom>
        </p:spPr>
      </p:pic>
      <p:grpSp>
        <p:nvGrpSpPr>
          <p:cNvPr id="46" name="Grupp 45">
            <a:extLst>
              <a:ext uri="{FF2B5EF4-FFF2-40B4-BE49-F238E27FC236}">
                <a16:creationId xmlns:a16="http://schemas.microsoft.com/office/drawing/2014/main" id="{F9C6A223-35EF-4C59-AB4E-BC5C1F342E78}"/>
              </a:ext>
            </a:extLst>
          </p:cNvPr>
          <p:cNvGrpSpPr/>
          <p:nvPr/>
        </p:nvGrpSpPr>
        <p:grpSpPr>
          <a:xfrm>
            <a:off x="1255119" y="2380074"/>
            <a:ext cx="1831187" cy="229979"/>
            <a:chOff x="1995144" y="1837673"/>
            <a:chExt cx="1831187" cy="229979"/>
          </a:xfrm>
        </p:grpSpPr>
        <p:sp>
          <p:nvSpPr>
            <p:cNvPr id="6" name="textruta 16">
              <a:extLst>
                <a:ext uri="{FF2B5EF4-FFF2-40B4-BE49-F238E27FC236}">
                  <a16:creationId xmlns:a16="http://schemas.microsoft.com/office/drawing/2014/main" id="{3F2FE3A4-F5B9-4288-8219-036C84BD75E3}"/>
                </a:ext>
              </a:extLst>
            </p:cNvPr>
            <p:cNvSpPr>
              <a:spLocks/>
            </p:cNvSpPr>
            <p:nvPr/>
          </p:nvSpPr>
          <p:spPr bwMode="auto">
            <a:xfrm>
              <a:off x="2234549" y="1852208"/>
              <a:ext cx="1591782" cy="215444"/>
            </a:xfrm>
            <a:prstGeom prst="rect">
              <a:avLst/>
            </a:prstGeom>
            <a:noFill/>
          </p:spPr>
          <p:txBody>
            <a:bodyPr wrap="none" lIns="0" tIns="0" rIns="0" bIns="0"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sv-SE" sz="1400" b="0" i="0" u="none" strike="noStrike" kern="0" cap="none" spc="0" normalizeH="0" baseline="0" noProof="0" dirty="0">
                  <a:ln>
                    <a:noFill/>
                  </a:ln>
                  <a:solidFill>
                    <a:prstClr val="black"/>
                  </a:solidFill>
                  <a:effectLst/>
                  <a:uLnTx/>
                  <a:uFillTx/>
                  <a:latin typeface="Arial"/>
                  <a:cs typeface="Arial"/>
                </a:rPr>
                <a:t>Smältande glaciärer</a:t>
              </a:r>
              <a:endParaRPr kumimoji="0" sz="2800" b="0" i="0" u="none" strike="noStrike" kern="0" cap="none" spc="0" normalizeH="0" baseline="0" noProof="0" dirty="0">
                <a:ln>
                  <a:noFill/>
                </a:ln>
                <a:solidFill>
                  <a:prstClr val="black"/>
                </a:solidFill>
                <a:effectLst/>
                <a:uLnTx/>
                <a:uFillTx/>
                <a:latin typeface="Arial"/>
                <a:cs typeface="Arial"/>
              </a:endParaRPr>
            </a:p>
          </p:txBody>
        </p:sp>
        <p:pic>
          <p:nvPicPr>
            <p:cNvPr id="28" name="Bildobjekt 33">
              <a:extLst>
                <a:ext uri="{FF2B5EF4-FFF2-40B4-BE49-F238E27FC236}">
                  <a16:creationId xmlns:a16="http://schemas.microsoft.com/office/drawing/2014/main" id="{A0C4D71B-4756-42B4-8C40-FDDC28C4E9E6}"/>
                </a:ext>
              </a:extLst>
            </p:cNvPr>
            <p:cNvPicPr>
              <a:picLocks noChangeAspect="1"/>
            </p:cNvPicPr>
            <p:nvPr/>
          </p:nvPicPr>
          <p:blipFill>
            <a:blip r:embed="rId5"/>
            <a:stretch/>
          </p:blipFill>
          <p:spPr bwMode="auto">
            <a:xfrm>
              <a:off x="1995144" y="1837673"/>
              <a:ext cx="175304" cy="180000"/>
            </a:xfrm>
            <a:prstGeom prst="rect">
              <a:avLst/>
            </a:prstGeom>
          </p:spPr>
        </p:pic>
      </p:grpSp>
      <p:grpSp>
        <p:nvGrpSpPr>
          <p:cNvPr id="45" name="Grupp 44">
            <a:extLst>
              <a:ext uri="{FF2B5EF4-FFF2-40B4-BE49-F238E27FC236}">
                <a16:creationId xmlns:a16="http://schemas.microsoft.com/office/drawing/2014/main" id="{8F18B0EA-BE4C-4417-8ECE-281CB106427F}"/>
              </a:ext>
            </a:extLst>
          </p:cNvPr>
          <p:cNvGrpSpPr/>
          <p:nvPr/>
        </p:nvGrpSpPr>
        <p:grpSpPr>
          <a:xfrm>
            <a:off x="1062081" y="1951847"/>
            <a:ext cx="2042978" cy="253910"/>
            <a:chOff x="1797780" y="1563475"/>
            <a:chExt cx="2042978" cy="253910"/>
          </a:xfrm>
        </p:grpSpPr>
        <p:sp>
          <p:nvSpPr>
            <p:cNvPr id="5" name="textruta 9">
              <a:extLst>
                <a:ext uri="{FF2B5EF4-FFF2-40B4-BE49-F238E27FC236}">
                  <a16:creationId xmlns:a16="http://schemas.microsoft.com/office/drawing/2014/main" id="{E5E2C9DB-1991-4E4E-80A8-8FA35D6DD696}"/>
                </a:ext>
              </a:extLst>
            </p:cNvPr>
            <p:cNvSpPr>
              <a:spLocks/>
            </p:cNvSpPr>
            <p:nvPr/>
          </p:nvSpPr>
          <p:spPr bwMode="auto">
            <a:xfrm>
              <a:off x="2048601" y="1601941"/>
              <a:ext cx="1792157" cy="215444"/>
            </a:xfrm>
            <a:prstGeom prst="rect">
              <a:avLst/>
            </a:prstGeom>
            <a:noFill/>
          </p:spPr>
          <p:txBody>
            <a:bodyPr wrap="none" lIns="0" tIns="0" rIns="0" bIns="0"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sv-SE" sz="1400" b="0" i="0" u="none" strike="noStrike" kern="0" cap="none" spc="0" normalizeH="0" baseline="0" noProof="0" dirty="0">
                  <a:ln>
                    <a:noFill/>
                  </a:ln>
                  <a:solidFill>
                    <a:prstClr val="black"/>
                  </a:solidFill>
                  <a:effectLst/>
                  <a:uLnTx/>
                  <a:uFillTx/>
                  <a:latin typeface="Arial"/>
                  <a:cs typeface="Arial"/>
                </a:rPr>
                <a:t>Ytor av kalfjäll minskar</a:t>
              </a:r>
              <a:endParaRPr kumimoji="0" sz="2800" b="0" i="0" u="none" strike="noStrike" kern="0" cap="none" spc="0" normalizeH="0" baseline="0" noProof="0" dirty="0">
                <a:ln>
                  <a:noFill/>
                </a:ln>
                <a:solidFill>
                  <a:prstClr val="black"/>
                </a:solidFill>
                <a:effectLst/>
                <a:uLnTx/>
                <a:uFillTx/>
                <a:latin typeface="Arial"/>
                <a:cs typeface="Arial"/>
              </a:endParaRPr>
            </a:p>
          </p:txBody>
        </p:sp>
        <p:pic>
          <p:nvPicPr>
            <p:cNvPr id="29" name="Bildobjekt 34">
              <a:extLst>
                <a:ext uri="{FF2B5EF4-FFF2-40B4-BE49-F238E27FC236}">
                  <a16:creationId xmlns:a16="http://schemas.microsoft.com/office/drawing/2014/main" id="{47DC3F26-99FE-43F4-BA36-4D5A330CF848}"/>
                </a:ext>
              </a:extLst>
            </p:cNvPr>
            <p:cNvPicPr>
              <a:picLocks noChangeAspect="1"/>
            </p:cNvPicPr>
            <p:nvPr/>
          </p:nvPicPr>
          <p:blipFill>
            <a:blip r:embed="rId6"/>
            <a:stretch/>
          </p:blipFill>
          <p:spPr bwMode="auto">
            <a:xfrm>
              <a:off x="1797780" y="1563475"/>
              <a:ext cx="178949" cy="180686"/>
            </a:xfrm>
            <a:prstGeom prst="rect">
              <a:avLst/>
            </a:prstGeom>
          </p:spPr>
        </p:pic>
      </p:grpSp>
      <p:sp>
        <p:nvSpPr>
          <p:cNvPr id="12" name="textruta 23">
            <a:extLst>
              <a:ext uri="{FF2B5EF4-FFF2-40B4-BE49-F238E27FC236}">
                <a16:creationId xmlns:a16="http://schemas.microsoft.com/office/drawing/2014/main" id="{C4EAE421-EE5E-431A-B23A-1A9E32F7CC3D}"/>
              </a:ext>
            </a:extLst>
          </p:cNvPr>
          <p:cNvSpPr>
            <a:spLocks/>
          </p:cNvSpPr>
          <p:nvPr/>
        </p:nvSpPr>
        <p:spPr bwMode="auto">
          <a:xfrm>
            <a:off x="5583685" y="2289236"/>
            <a:ext cx="1889941" cy="215444"/>
          </a:xfrm>
          <a:prstGeom prst="rect">
            <a:avLst/>
          </a:prstGeom>
          <a:noFill/>
        </p:spPr>
        <p:txBody>
          <a:bodyPr wrap="none" lIns="0" tIns="0" rIns="0" bIns="0"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sv-SE" sz="1400" b="0" i="0" u="none" strike="noStrike" kern="0" cap="none" spc="0" normalizeH="0" baseline="0" noProof="0" dirty="0">
                <a:ln>
                  <a:noFill/>
                </a:ln>
                <a:solidFill>
                  <a:prstClr val="black"/>
                </a:solidFill>
                <a:effectLst/>
                <a:uLnTx/>
                <a:uFillTx/>
                <a:latin typeface="Arial"/>
                <a:cs typeface="Arial"/>
              </a:rPr>
              <a:t>Nordligare odlingsgräns</a:t>
            </a:r>
            <a:endParaRPr kumimoji="0" sz="1400" b="0" i="0" u="none" strike="noStrike" kern="0" cap="none" spc="0" normalizeH="0" baseline="0" noProof="0" dirty="0">
              <a:ln>
                <a:noFill/>
              </a:ln>
              <a:solidFill>
                <a:prstClr val="black"/>
              </a:solidFill>
              <a:effectLst/>
              <a:uLnTx/>
              <a:uFillTx/>
              <a:latin typeface="Arial"/>
              <a:cs typeface="Arial"/>
            </a:endParaRPr>
          </a:p>
        </p:txBody>
      </p:sp>
      <p:pic>
        <p:nvPicPr>
          <p:cNvPr id="30" name="Bildobjekt 35">
            <a:extLst>
              <a:ext uri="{FF2B5EF4-FFF2-40B4-BE49-F238E27FC236}">
                <a16:creationId xmlns:a16="http://schemas.microsoft.com/office/drawing/2014/main" id="{3C294866-ADDD-4A8F-B3D8-90C45E431DB7}"/>
              </a:ext>
            </a:extLst>
          </p:cNvPr>
          <p:cNvPicPr>
            <a:picLocks noChangeAspect="1"/>
          </p:cNvPicPr>
          <p:nvPr/>
        </p:nvPicPr>
        <p:blipFill>
          <a:blip r:embed="rId6"/>
          <a:stretch/>
        </p:blipFill>
        <p:spPr bwMode="auto">
          <a:xfrm>
            <a:off x="7521308" y="2278793"/>
            <a:ext cx="178949" cy="180686"/>
          </a:xfrm>
          <a:prstGeom prst="rect">
            <a:avLst/>
          </a:prstGeom>
        </p:spPr>
      </p:pic>
      <p:sp>
        <p:nvSpPr>
          <p:cNvPr id="13" name="textruta 24">
            <a:extLst>
              <a:ext uri="{FF2B5EF4-FFF2-40B4-BE49-F238E27FC236}">
                <a16:creationId xmlns:a16="http://schemas.microsoft.com/office/drawing/2014/main" id="{BBE3DAB5-1B4F-49E1-9178-CBABDED446FC}"/>
              </a:ext>
            </a:extLst>
          </p:cNvPr>
          <p:cNvSpPr>
            <a:spLocks/>
          </p:cNvSpPr>
          <p:nvPr/>
        </p:nvSpPr>
        <p:spPr bwMode="auto">
          <a:xfrm>
            <a:off x="5599315" y="3093144"/>
            <a:ext cx="1154162" cy="215444"/>
          </a:xfrm>
          <a:prstGeom prst="rect">
            <a:avLst/>
          </a:prstGeom>
          <a:noFill/>
        </p:spPr>
        <p:txBody>
          <a:bodyPr wrap="none" lIns="0" tIns="0" rIns="0" bIns="0"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sv-SE" sz="1400" b="0" i="0" u="none" strike="noStrike" kern="0" cap="none" spc="0" normalizeH="0" baseline="0" noProof="0" dirty="0">
                <a:ln>
                  <a:noFill/>
                </a:ln>
                <a:solidFill>
                  <a:prstClr val="black"/>
                </a:solidFill>
                <a:effectLst/>
                <a:uLnTx/>
                <a:uFillTx/>
                <a:latin typeface="Arial"/>
                <a:cs typeface="Arial"/>
              </a:rPr>
              <a:t>Mindre istäcke</a:t>
            </a:r>
            <a:endParaRPr kumimoji="0" sz="1400" b="0" i="0" u="none" strike="noStrike" kern="0" cap="none" spc="0" normalizeH="0" baseline="0" noProof="0" dirty="0">
              <a:ln>
                <a:noFill/>
              </a:ln>
              <a:solidFill>
                <a:prstClr val="black"/>
              </a:solidFill>
              <a:effectLst/>
              <a:uLnTx/>
              <a:uFillTx/>
              <a:latin typeface="Arial"/>
              <a:cs typeface="Arial"/>
            </a:endParaRPr>
          </a:p>
        </p:txBody>
      </p:sp>
      <p:pic>
        <p:nvPicPr>
          <p:cNvPr id="31" name="Bildobjekt 36">
            <a:extLst>
              <a:ext uri="{FF2B5EF4-FFF2-40B4-BE49-F238E27FC236}">
                <a16:creationId xmlns:a16="http://schemas.microsoft.com/office/drawing/2014/main" id="{53D18F37-9D6D-4AE5-9669-98DAFE8E9B84}"/>
              </a:ext>
            </a:extLst>
          </p:cNvPr>
          <p:cNvPicPr>
            <a:picLocks noChangeAspect="1"/>
          </p:cNvPicPr>
          <p:nvPr/>
        </p:nvPicPr>
        <p:blipFill>
          <a:blip r:embed="rId7"/>
          <a:stretch/>
        </p:blipFill>
        <p:spPr bwMode="auto">
          <a:xfrm>
            <a:off x="6804765" y="3071606"/>
            <a:ext cx="146503" cy="216000"/>
          </a:xfrm>
          <a:prstGeom prst="rect">
            <a:avLst/>
          </a:prstGeom>
        </p:spPr>
      </p:pic>
      <p:sp>
        <p:nvSpPr>
          <p:cNvPr id="25" name="textruta 29">
            <a:extLst>
              <a:ext uri="{FF2B5EF4-FFF2-40B4-BE49-F238E27FC236}">
                <a16:creationId xmlns:a16="http://schemas.microsoft.com/office/drawing/2014/main" id="{EC215397-BD80-4928-A835-8C372AD6F8E1}"/>
              </a:ext>
            </a:extLst>
          </p:cNvPr>
          <p:cNvSpPr>
            <a:spLocks/>
          </p:cNvSpPr>
          <p:nvPr/>
        </p:nvSpPr>
        <p:spPr bwMode="auto">
          <a:xfrm>
            <a:off x="5587910" y="3823234"/>
            <a:ext cx="2614498" cy="215444"/>
          </a:xfrm>
          <a:prstGeom prst="rect">
            <a:avLst/>
          </a:prstGeom>
          <a:noFill/>
        </p:spPr>
        <p:txBody>
          <a:bodyPr wrap="none" lIns="0" tIns="0" rIns="0" bIns="0"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sv-SE" sz="1400" b="0" i="0" u="none" strike="noStrike" kern="0" cap="none" spc="0" normalizeH="0" baseline="0" noProof="0" dirty="0">
                <a:ln>
                  <a:noFill/>
                </a:ln>
                <a:solidFill>
                  <a:prstClr val="black"/>
                </a:solidFill>
                <a:effectLst/>
                <a:uLnTx/>
                <a:uFillTx/>
                <a:latin typeface="Arial"/>
                <a:cs typeface="Arial"/>
              </a:rPr>
              <a:t>Varmare, surare och mindre syre</a:t>
            </a:r>
            <a:endParaRPr kumimoji="0" sz="1400" b="0" i="0" u="none" strike="noStrike" kern="0" cap="none" spc="0" normalizeH="0" baseline="0" noProof="0" dirty="0">
              <a:ln>
                <a:noFill/>
              </a:ln>
              <a:solidFill>
                <a:prstClr val="black"/>
              </a:solidFill>
              <a:effectLst/>
              <a:uLnTx/>
              <a:uFillTx/>
              <a:latin typeface="Arial"/>
              <a:cs typeface="Arial"/>
            </a:endParaRPr>
          </a:p>
        </p:txBody>
      </p:sp>
      <p:pic>
        <p:nvPicPr>
          <p:cNvPr id="32" name="Bildobjekt 37">
            <a:extLst>
              <a:ext uri="{FF2B5EF4-FFF2-40B4-BE49-F238E27FC236}">
                <a16:creationId xmlns:a16="http://schemas.microsoft.com/office/drawing/2014/main" id="{ADC0912E-2A60-4EBF-9C0E-95AA09EF9504}"/>
              </a:ext>
            </a:extLst>
          </p:cNvPr>
          <p:cNvPicPr>
            <a:picLocks noChangeAspect="1"/>
          </p:cNvPicPr>
          <p:nvPr/>
        </p:nvPicPr>
        <p:blipFill>
          <a:blip r:embed="rId8"/>
          <a:stretch/>
        </p:blipFill>
        <p:spPr bwMode="auto">
          <a:xfrm>
            <a:off x="8314463" y="3791988"/>
            <a:ext cx="216000" cy="216000"/>
          </a:xfrm>
          <a:prstGeom prst="rect">
            <a:avLst/>
          </a:prstGeom>
        </p:spPr>
      </p:pic>
      <p:sp>
        <p:nvSpPr>
          <p:cNvPr id="14" name="textruta 25">
            <a:extLst>
              <a:ext uri="{FF2B5EF4-FFF2-40B4-BE49-F238E27FC236}">
                <a16:creationId xmlns:a16="http://schemas.microsoft.com/office/drawing/2014/main" id="{699546D5-F499-4806-83C6-55CB57963E95}"/>
              </a:ext>
            </a:extLst>
          </p:cNvPr>
          <p:cNvSpPr>
            <a:spLocks/>
          </p:cNvSpPr>
          <p:nvPr/>
        </p:nvSpPr>
        <p:spPr bwMode="auto">
          <a:xfrm>
            <a:off x="5599315" y="4308945"/>
            <a:ext cx="1540486" cy="215444"/>
          </a:xfrm>
          <a:prstGeom prst="rect">
            <a:avLst/>
          </a:prstGeom>
          <a:noFill/>
        </p:spPr>
        <p:txBody>
          <a:bodyPr wrap="none" lIns="0" tIns="0" rIns="0" bIns="0"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sv-SE" sz="1400" b="0" i="0" u="none" strike="noStrike" kern="0" cap="none" spc="0" normalizeH="0" baseline="0" noProof="0" dirty="0">
                <a:ln>
                  <a:noFill/>
                </a:ln>
                <a:solidFill>
                  <a:prstClr val="black"/>
                </a:solidFill>
                <a:effectLst/>
                <a:uLnTx/>
                <a:uFillTx/>
                <a:latin typeface="Arial"/>
                <a:cs typeface="Arial"/>
              </a:rPr>
              <a:t>Mindre grundvatten</a:t>
            </a:r>
            <a:endParaRPr kumimoji="0" sz="1400" b="0" i="0" u="none" strike="noStrike" kern="0" cap="none" spc="0" normalizeH="0" baseline="0" noProof="0" dirty="0">
              <a:ln>
                <a:noFill/>
              </a:ln>
              <a:solidFill>
                <a:prstClr val="black"/>
              </a:solidFill>
              <a:effectLst/>
              <a:uLnTx/>
              <a:uFillTx/>
              <a:latin typeface="Arial"/>
              <a:cs typeface="Arial"/>
            </a:endParaRPr>
          </a:p>
        </p:txBody>
      </p:sp>
      <p:pic>
        <p:nvPicPr>
          <p:cNvPr id="33" name="Bildobjekt 38">
            <a:extLst>
              <a:ext uri="{FF2B5EF4-FFF2-40B4-BE49-F238E27FC236}">
                <a16:creationId xmlns:a16="http://schemas.microsoft.com/office/drawing/2014/main" id="{55D7EAEF-A627-4982-85D7-E936F9C29B46}"/>
              </a:ext>
            </a:extLst>
          </p:cNvPr>
          <p:cNvPicPr>
            <a:picLocks noChangeAspect="1"/>
          </p:cNvPicPr>
          <p:nvPr/>
        </p:nvPicPr>
        <p:blipFill>
          <a:blip r:embed="rId9"/>
          <a:stretch/>
        </p:blipFill>
        <p:spPr bwMode="auto">
          <a:xfrm>
            <a:off x="7214599" y="4305063"/>
            <a:ext cx="180000" cy="180000"/>
          </a:xfrm>
          <a:prstGeom prst="rect">
            <a:avLst/>
          </a:prstGeom>
        </p:spPr>
      </p:pic>
      <p:grpSp>
        <p:nvGrpSpPr>
          <p:cNvPr id="47" name="Grupp 46">
            <a:extLst>
              <a:ext uri="{FF2B5EF4-FFF2-40B4-BE49-F238E27FC236}">
                <a16:creationId xmlns:a16="http://schemas.microsoft.com/office/drawing/2014/main" id="{FBF68285-F928-441F-99BF-9EACF7B9E7AC}"/>
              </a:ext>
            </a:extLst>
          </p:cNvPr>
          <p:cNvGrpSpPr/>
          <p:nvPr/>
        </p:nvGrpSpPr>
        <p:grpSpPr>
          <a:xfrm>
            <a:off x="361079" y="3007142"/>
            <a:ext cx="2725998" cy="215861"/>
            <a:chOff x="1246207" y="3370985"/>
            <a:chExt cx="2725998" cy="215861"/>
          </a:xfrm>
        </p:grpSpPr>
        <p:sp>
          <p:nvSpPr>
            <p:cNvPr id="7" name="textruta 17">
              <a:extLst>
                <a:ext uri="{FF2B5EF4-FFF2-40B4-BE49-F238E27FC236}">
                  <a16:creationId xmlns:a16="http://schemas.microsoft.com/office/drawing/2014/main" id="{C77552F0-77B9-4F85-8C8A-DD387E5F4B28}"/>
                </a:ext>
              </a:extLst>
            </p:cNvPr>
            <p:cNvSpPr>
              <a:spLocks/>
            </p:cNvSpPr>
            <p:nvPr/>
          </p:nvSpPr>
          <p:spPr bwMode="auto">
            <a:xfrm>
              <a:off x="1497168" y="3371402"/>
              <a:ext cx="2475037" cy="215444"/>
            </a:xfrm>
            <a:prstGeom prst="rect">
              <a:avLst/>
            </a:prstGeom>
            <a:noFill/>
          </p:spPr>
          <p:txBody>
            <a:bodyPr wrap="none" lIns="0" tIns="0" rIns="0" bIns="0"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sv-SE" sz="1400" b="0" i="0" u="none" strike="noStrike" kern="0" cap="none" spc="0" normalizeH="0" baseline="0" noProof="0" dirty="0">
                  <a:ln>
                    <a:noFill/>
                  </a:ln>
                  <a:solidFill>
                    <a:prstClr val="black"/>
                  </a:solidFill>
                  <a:effectLst/>
                  <a:uLnTx/>
                  <a:uFillTx/>
                  <a:latin typeface="Arial"/>
                  <a:cs typeface="Arial"/>
                </a:rPr>
                <a:t>Längre utesäsong för betesdjur</a:t>
              </a:r>
              <a:endParaRPr kumimoji="0" sz="1400" b="0" i="0" u="none" strike="noStrike" kern="0" cap="none" spc="0" normalizeH="0" baseline="0" noProof="0" dirty="0">
                <a:ln>
                  <a:noFill/>
                </a:ln>
                <a:solidFill>
                  <a:prstClr val="black"/>
                </a:solidFill>
                <a:effectLst/>
                <a:uLnTx/>
                <a:uFillTx/>
                <a:latin typeface="Arial"/>
                <a:cs typeface="Arial"/>
              </a:endParaRPr>
            </a:p>
          </p:txBody>
        </p:sp>
        <p:pic>
          <p:nvPicPr>
            <p:cNvPr id="34" name="Bildobjekt 39">
              <a:extLst>
                <a:ext uri="{FF2B5EF4-FFF2-40B4-BE49-F238E27FC236}">
                  <a16:creationId xmlns:a16="http://schemas.microsoft.com/office/drawing/2014/main" id="{24FE8701-DC6A-40BB-81E9-2A0D911AD468}"/>
                </a:ext>
              </a:extLst>
            </p:cNvPr>
            <p:cNvPicPr>
              <a:picLocks noChangeAspect="1"/>
            </p:cNvPicPr>
            <p:nvPr/>
          </p:nvPicPr>
          <p:blipFill>
            <a:blip r:embed="rId10"/>
            <a:stretch/>
          </p:blipFill>
          <p:spPr bwMode="auto">
            <a:xfrm>
              <a:off x="1246207" y="3370985"/>
              <a:ext cx="181721" cy="162000"/>
            </a:xfrm>
            <a:prstGeom prst="rect">
              <a:avLst/>
            </a:prstGeom>
          </p:spPr>
        </p:pic>
      </p:grpSp>
      <p:grpSp>
        <p:nvGrpSpPr>
          <p:cNvPr id="49" name="Grupp 48">
            <a:extLst>
              <a:ext uri="{FF2B5EF4-FFF2-40B4-BE49-F238E27FC236}">
                <a16:creationId xmlns:a16="http://schemas.microsoft.com/office/drawing/2014/main" id="{1AB0044F-50FA-48BF-AE30-DB8398E9D0A7}"/>
              </a:ext>
            </a:extLst>
          </p:cNvPr>
          <p:cNvGrpSpPr/>
          <p:nvPr/>
        </p:nvGrpSpPr>
        <p:grpSpPr>
          <a:xfrm>
            <a:off x="1717318" y="4007988"/>
            <a:ext cx="1357277" cy="215444"/>
            <a:chOff x="2380889" y="4373146"/>
            <a:chExt cx="1357277" cy="215444"/>
          </a:xfrm>
        </p:grpSpPr>
        <p:sp>
          <p:nvSpPr>
            <p:cNvPr id="9" name="textruta 19">
              <a:extLst>
                <a:ext uri="{FF2B5EF4-FFF2-40B4-BE49-F238E27FC236}">
                  <a16:creationId xmlns:a16="http://schemas.microsoft.com/office/drawing/2014/main" id="{81E861A1-ACBE-4BAD-B842-325881885224}"/>
                </a:ext>
              </a:extLst>
            </p:cNvPr>
            <p:cNvSpPr>
              <a:spLocks/>
            </p:cNvSpPr>
            <p:nvPr/>
          </p:nvSpPr>
          <p:spPr bwMode="auto">
            <a:xfrm>
              <a:off x="2593622" y="4373146"/>
              <a:ext cx="1144544" cy="215444"/>
            </a:xfrm>
            <a:prstGeom prst="rect">
              <a:avLst/>
            </a:prstGeom>
            <a:noFill/>
          </p:spPr>
          <p:txBody>
            <a:bodyPr wrap="none" lIns="0" tIns="0" rIns="0" bIns="0"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sv-SE" sz="1400" b="0" i="0" u="none" strike="noStrike" kern="0" cap="none" spc="0" normalizeH="0" baseline="0" noProof="0" dirty="0">
                  <a:ln>
                    <a:noFill/>
                  </a:ln>
                  <a:solidFill>
                    <a:prstClr val="black"/>
                  </a:solidFill>
                  <a:effectLst/>
                  <a:uLnTx/>
                  <a:uFillTx/>
                  <a:latin typeface="Arial"/>
                  <a:cs typeface="Arial"/>
                </a:rPr>
                <a:t>Ras och skred</a:t>
              </a:r>
              <a:endParaRPr kumimoji="0" sz="1400" b="0" i="0" u="none" strike="noStrike" kern="0" cap="none" spc="0" normalizeH="0" baseline="0" noProof="0" dirty="0">
                <a:ln>
                  <a:noFill/>
                </a:ln>
                <a:solidFill>
                  <a:prstClr val="black"/>
                </a:solidFill>
                <a:effectLst/>
                <a:uLnTx/>
                <a:uFillTx/>
                <a:latin typeface="Arial"/>
                <a:cs typeface="Arial"/>
              </a:endParaRPr>
            </a:p>
          </p:txBody>
        </p:sp>
        <p:pic>
          <p:nvPicPr>
            <p:cNvPr id="35" name="Bildobjekt 40">
              <a:extLst>
                <a:ext uri="{FF2B5EF4-FFF2-40B4-BE49-F238E27FC236}">
                  <a16:creationId xmlns:a16="http://schemas.microsoft.com/office/drawing/2014/main" id="{F4156B2C-DD12-43E9-84D5-34C537A9930C}"/>
                </a:ext>
              </a:extLst>
            </p:cNvPr>
            <p:cNvPicPr>
              <a:picLocks noChangeAspect="1"/>
            </p:cNvPicPr>
            <p:nvPr/>
          </p:nvPicPr>
          <p:blipFill>
            <a:blip r:embed="rId11"/>
            <a:stretch/>
          </p:blipFill>
          <p:spPr bwMode="auto">
            <a:xfrm>
              <a:off x="2380889" y="4373146"/>
              <a:ext cx="145251" cy="144000"/>
            </a:xfrm>
            <a:prstGeom prst="rect">
              <a:avLst/>
            </a:prstGeom>
          </p:spPr>
        </p:pic>
      </p:grpSp>
      <p:grpSp>
        <p:nvGrpSpPr>
          <p:cNvPr id="50" name="Grupp 49">
            <a:extLst>
              <a:ext uri="{FF2B5EF4-FFF2-40B4-BE49-F238E27FC236}">
                <a16:creationId xmlns:a16="http://schemas.microsoft.com/office/drawing/2014/main" id="{F263E548-A2A5-47F8-B8F9-D8400032729D}"/>
              </a:ext>
            </a:extLst>
          </p:cNvPr>
          <p:cNvGrpSpPr/>
          <p:nvPr/>
        </p:nvGrpSpPr>
        <p:grpSpPr>
          <a:xfrm>
            <a:off x="1512974" y="4434492"/>
            <a:ext cx="1579379" cy="243037"/>
            <a:chOff x="2200465" y="4836275"/>
            <a:chExt cx="1579379" cy="243037"/>
          </a:xfrm>
        </p:grpSpPr>
        <p:sp>
          <p:nvSpPr>
            <p:cNvPr id="11" name="textruta 21">
              <a:extLst>
                <a:ext uri="{FF2B5EF4-FFF2-40B4-BE49-F238E27FC236}">
                  <a16:creationId xmlns:a16="http://schemas.microsoft.com/office/drawing/2014/main" id="{DEB3963C-2665-45B5-9292-43EA26926624}"/>
                </a:ext>
              </a:extLst>
            </p:cNvPr>
            <p:cNvSpPr>
              <a:spLocks/>
            </p:cNvSpPr>
            <p:nvPr/>
          </p:nvSpPr>
          <p:spPr bwMode="auto">
            <a:xfrm>
              <a:off x="2436528" y="4863868"/>
              <a:ext cx="1343316" cy="215444"/>
            </a:xfrm>
            <a:prstGeom prst="rect">
              <a:avLst/>
            </a:prstGeom>
            <a:noFill/>
          </p:spPr>
          <p:txBody>
            <a:bodyPr wrap="none" lIns="0" tIns="0" rIns="0" bIns="0"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sv-SE" sz="1400" b="0" i="0" u="none" strike="noStrike" kern="0" cap="none" spc="0" normalizeH="0" baseline="0" noProof="0" dirty="0">
                  <a:ln>
                    <a:noFill/>
                  </a:ln>
                  <a:solidFill>
                    <a:prstClr val="black"/>
                  </a:solidFill>
                  <a:effectLst/>
                  <a:uLnTx/>
                  <a:uFillTx/>
                  <a:latin typeface="Arial"/>
                  <a:cs typeface="Arial"/>
                </a:rPr>
                <a:t>Höga havsnivåer</a:t>
              </a:r>
              <a:endParaRPr kumimoji="0" sz="1400" b="0" i="0" u="none" strike="noStrike" kern="0" cap="none" spc="0" normalizeH="0" baseline="0" noProof="0" dirty="0">
                <a:ln>
                  <a:noFill/>
                </a:ln>
                <a:solidFill>
                  <a:prstClr val="black"/>
                </a:solidFill>
                <a:effectLst/>
                <a:uLnTx/>
                <a:uFillTx/>
                <a:latin typeface="Arial"/>
                <a:cs typeface="Arial"/>
              </a:endParaRPr>
            </a:p>
          </p:txBody>
        </p:sp>
        <p:pic>
          <p:nvPicPr>
            <p:cNvPr id="36" name="Bildobjekt 41">
              <a:extLst>
                <a:ext uri="{FF2B5EF4-FFF2-40B4-BE49-F238E27FC236}">
                  <a16:creationId xmlns:a16="http://schemas.microsoft.com/office/drawing/2014/main" id="{14D71864-5158-4264-A00B-81E76B325068}"/>
                </a:ext>
              </a:extLst>
            </p:cNvPr>
            <p:cNvPicPr>
              <a:picLocks noChangeAspect="1"/>
            </p:cNvPicPr>
            <p:nvPr/>
          </p:nvPicPr>
          <p:blipFill>
            <a:blip r:embed="rId12"/>
            <a:stretch/>
          </p:blipFill>
          <p:spPr bwMode="auto">
            <a:xfrm>
              <a:off x="2200465" y="4836275"/>
              <a:ext cx="173684" cy="180000"/>
            </a:xfrm>
            <a:prstGeom prst="rect">
              <a:avLst/>
            </a:prstGeom>
          </p:spPr>
        </p:pic>
      </p:grpSp>
      <p:grpSp>
        <p:nvGrpSpPr>
          <p:cNvPr id="48" name="Grupp 47">
            <a:extLst>
              <a:ext uri="{FF2B5EF4-FFF2-40B4-BE49-F238E27FC236}">
                <a16:creationId xmlns:a16="http://schemas.microsoft.com/office/drawing/2014/main" id="{080420A6-9A0A-45AF-9D0A-24BB12952B5F}"/>
              </a:ext>
            </a:extLst>
          </p:cNvPr>
          <p:cNvGrpSpPr/>
          <p:nvPr/>
        </p:nvGrpSpPr>
        <p:grpSpPr>
          <a:xfrm>
            <a:off x="1112154" y="3616504"/>
            <a:ext cx="1983401" cy="215444"/>
            <a:chOff x="1850945" y="4154319"/>
            <a:chExt cx="1983401" cy="215444"/>
          </a:xfrm>
        </p:grpSpPr>
        <p:sp>
          <p:nvSpPr>
            <p:cNvPr id="8" name="textruta 18">
              <a:extLst>
                <a:ext uri="{FF2B5EF4-FFF2-40B4-BE49-F238E27FC236}">
                  <a16:creationId xmlns:a16="http://schemas.microsoft.com/office/drawing/2014/main" id="{32D1D88B-AB57-4C4E-8A6E-DADAF84F191A}"/>
                </a:ext>
              </a:extLst>
            </p:cNvPr>
            <p:cNvSpPr>
              <a:spLocks/>
            </p:cNvSpPr>
            <p:nvPr/>
          </p:nvSpPr>
          <p:spPr bwMode="auto">
            <a:xfrm>
              <a:off x="2055013" y="4154319"/>
              <a:ext cx="1779333" cy="215444"/>
            </a:xfrm>
            <a:prstGeom prst="rect">
              <a:avLst/>
            </a:prstGeom>
            <a:noFill/>
          </p:spPr>
          <p:txBody>
            <a:bodyPr wrap="none" lIns="0" tIns="0" rIns="0" bIns="0"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sv-SE" sz="1400" b="0" i="0" u="none" strike="noStrike" kern="0" cap="none" spc="0" normalizeH="0" baseline="0" noProof="0" dirty="0">
                  <a:ln>
                    <a:noFill/>
                  </a:ln>
                  <a:solidFill>
                    <a:prstClr val="black"/>
                  </a:solidFill>
                  <a:effectLst/>
                  <a:uLnTx/>
                  <a:uFillTx/>
                  <a:latin typeface="Arial"/>
                  <a:cs typeface="Arial"/>
                </a:rPr>
                <a:t>Förorenat dricksvatten</a:t>
              </a:r>
              <a:endParaRPr kumimoji="0" sz="1400" b="0" i="0" u="none" strike="noStrike" kern="0" cap="none" spc="0" normalizeH="0" baseline="0" noProof="0" dirty="0">
                <a:ln>
                  <a:noFill/>
                </a:ln>
                <a:solidFill>
                  <a:prstClr val="black"/>
                </a:solidFill>
                <a:effectLst/>
                <a:uLnTx/>
                <a:uFillTx/>
                <a:latin typeface="Arial"/>
                <a:cs typeface="Arial"/>
              </a:endParaRPr>
            </a:p>
          </p:txBody>
        </p:sp>
        <p:pic>
          <p:nvPicPr>
            <p:cNvPr id="37" name="Bildobjekt 42">
              <a:extLst>
                <a:ext uri="{FF2B5EF4-FFF2-40B4-BE49-F238E27FC236}">
                  <a16:creationId xmlns:a16="http://schemas.microsoft.com/office/drawing/2014/main" id="{92265653-454F-4E8E-963B-31CC2EA0FF83}"/>
                </a:ext>
              </a:extLst>
            </p:cNvPr>
            <p:cNvPicPr>
              <a:picLocks noChangeAspect="1"/>
            </p:cNvPicPr>
            <p:nvPr/>
          </p:nvPicPr>
          <p:blipFill>
            <a:blip r:embed="rId13"/>
            <a:stretch/>
          </p:blipFill>
          <p:spPr bwMode="auto">
            <a:xfrm>
              <a:off x="1850945" y="4159202"/>
              <a:ext cx="142748" cy="144000"/>
            </a:xfrm>
            <a:prstGeom prst="rect">
              <a:avLst/>
            </a:prstGeom>
          </p:spPr>
        </p:pic>
      </p:grpSp>
    </p:spTree>
    <p:extLst>
      <p:ext uri="{BB962C8B-B14F-4D97-AF65-F5344CB8AC3E}">
        <p14:creationId xmlns:p14="http://schemas.microsoft.com/office/powerpoint/2010/main" val="7520408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ubrik 1"/>
          <p:cNvSpPr>
            <a:spLocks noGrp="1"/>
          </p:cNvSpPr>
          <p:nvPr>
            <p:ph type="title"/>
          </p:nvPr>
        </p:nvSpPr>
        <p:spPr bwMode="auto"/>
        <p:txBody>
          <a:bodyPr/>
          <a:lstStyle/>
          <a:p>
            <a:pPr>
              <a:defRPr/>
            </a:pPr>
            <a:r>
              <a:rPr lang="sv-SE" dirty="0"/>
              <a:t>Stigande hav</a:t>
            </a:r>
            <a:endParaRPr dirty="0"/>
          </a:p>
        </p:txBody>
      </p:sp>
      <p:sp>
        <p:nvSpPr>
          <p:cNvPr id="6" name="Platshållare för innehåll 2"/>
          <p:cNvSpPr/>
          <p:nvPr/>
        </p:nvSpPr>
        <p:spPr bwMode="auto">
          <a:xfrm>
            <a:off x="757248" y="1496462"/>
            <a:ext cx="7127129" cy="1922586"/>
          </a:xfrm>
          <a:prstGeom prst="rect">
            <a:avLst/>
          </a:prstGeom>
          <a:noFill/>
          <a:ln>
            <a:noFill/>
          </a:ln>
        </p:spPr>
        <p:txBody>
          <a:bodyPr vert="horz" wrap="square" lIns="0" tIns="0" rIns="0" bIns="0" numCol="1" anchor="t" anchorCtr="0" compatLnSpc="1">
            <a:prstTxWarp prst="textNoShape">
              <a:avLst/>
            </a:prstTxWarp>
          </a:bodyPr>
          <a:lstStyle>
            <a:lvl1pPr marL="342900" indent="-342900" algn="l">
              <a:spcBef>
                <a:spcPts val="0"/>
              </a:spcBef>
              <a:spcAft>
                <a:spcPts val="0"/>
              </a:spcAft>
              <a:buSzPct val="120000"/>
              <a:buFont typeface="Wingdings"/>
              <a:buChar char="§"/>
              <a:defRPr sz="1800">
                <a:solidFill>
                  <a:schemeClr val="tx1"/>
                </a:solidFill>
                <a:latin typeface="+mn-lt"/>
                <a:ea typeface="+mn-ea"/>
                <a:cs typeface="+mn-cs"/>
              </a:defRPr>
            </a:lvl1pPr>
            <a:lvl2pPr marL="742950" indent="-285750" algn="l">
              <a:spcBef>
                <a:spcPts val="0"/>
              </a:spcBef>
              <a:spcAft>
                <a:spcPts val="0"/>
              </a:spcAft>
              <a:buSzPct val="120000"/>
              <a:buFont typeface="Wingdings"/>
              <a:buChar char="§"/>
              <a:defRPr sz="1800">
                <a:solidFill>
                  <a:schemeClr val="tx1"/>
                </a:solidFill>
                <a:latin typeface="+mn-lt"/>
              </a:defRPr>
            </a:lvl2pPr>
            <a:lvl3pPr marL="1143000" indent="-228600" algn="l">
              <a:spcBef>
                <a:spcPts val="0"/>
              </a:spcBef>
              <a:spcAft>
                <a:spcPts val="0"/>
              </a:spcAft>
              <a:buSzPct val="120000"/>
              <a:buFont typeface="Wingdings"/>
              <a:buChar char="§"/>
              <a:defRPr sz="1800">
                <a:solidFill>
                  <a:schemeClr val="tx1"/>
                </a:solidFill>
                <a:latin typeface="+mn-lt"/>
              </a:defRPr>
            </a:lvl3pPr>
            <a:lvl4pPr marL="1600200" indent="-228600" algn="l">
              <a:spcBef>
                <a:spcPts val="0"/>
              </a:spcBef>
              <a:spcAft>
                <a:spcPts val="0"/>
              </a:spcAft>
              <a:buSzPct val="120000"/>
              <a:buFont typeface="Wingdings"/>
              <a:buChar char="§"/>
              <a:defRPr sz="1800">
                <a:solidFill>
                  <a:schemeClr val="tx1"/>
                </a:solidFill>
                <a:latin typeface="+mn-lt"/>
              </a:defRPr>
            </a:lvl4pPr>
            <a:lvl5pPr marL="2057400" indent="-228600" algn="l">
              <a:spcBef>
                <a:spcPts val="0"/>
              </a:spcBef>
              <a:spcAft>
                <a:spcPts val="0"/>
              </a:spcAft>
              <a:buSzPct val="120000"/>
              <a:buFont typeface="Wingdings"/>
              <a:buChar char="§"/>
              <a:defRPr sz="1800">
                <a:solidFill>
                  <a:schemeClr val="tx1"/>
                </a:solidFill>
                <a:latin typeface="+mn-lt"/>
              </a:defRPr>
            </a:lvl5pPr>
            <a:lvl6pPr marL="2514600" indent="-228600" algn="l">
              <a:spcBef>
                <a:spcPts val="0"/>
              </a:spcBef>
              <a:spcAft>
                <a:spcPts val="0"/>
              </a:spcAft>
              <a:buSzPct val="90000"/>
              <a:buFont typeface="Wingdings"/>
              <a:defRPr sz="2400">
                <a:solidFill>
                  <a:schemeClr val="tx1"/>
                </a:solidFill>
                <a:latin typeface="+mn-lt"/>
              </a:defRPr>
            </a:lvl6pPr>
            <a:lvl7pPr marL="2971800" indent="-228600" algn="l">
              <a:spcBef>
                <a:spcPts val="0"/>
              </a:spcBef>
              <a:spcAft>
                <a:spcPts val="0"/>
              </a:spcAft>
              <a:buSzPct val="90000"/>
              <a:buFont typeface="Wingdings"/>
              <a:defRPr sz="2400">
                <a:solidFill>
                  <a:schemeClr val="tx1"/>
                </a:solidFill>
                <a:latin typeface="+mn-lt"/>
              </a:defRPr>
            </a:lvl7pPr>
            <a:lvl8pPr marL="3429000" indent="-228600" algn="l">
              <a:spcBef>
                <a:spcPts val="0"/>
              </a:spcBef>
              <a:spcAft>
                <a:spcPts val="0"/>
              </a:spcAft>
              <a:buSzPct val="90000"/>
              <a:buFont typeface="Wingdings"/>
              <a:defRPr sz="2400">
                <a:solidFill>
                  <a:schemeClr val="tx1"/>
                </a:solidFill>
                <a:latin typeface="+mn-lt"/>
              </a:defRPr>
            </a:lvl8pPr>
            <a:lvl9pPr marL="3886200" indent="-228600" algn="l">
              <a:spcBef>
                <a:spcPts val="0"/>
              </a:spcBef>
              <a:spcAft>
                <a:spcPts val="0"/>
              </a:spcAft>
              <a:buSzPct val="90000"/>
              <a:buFont typeface="Wingdings"/>
              <a:defRPr sz="2400">
                <a:solidFill>
                  <a:schemeClr val="tx1"/>
                </a:solidFill>
                <a:latin typeface="+mn-lt"/>
              </a:defRPr>
            </a:lvl9pPr>
          </a:lstStyle>
          <a:p>
            <a:pPr marL="342900" marR="0" lvl="0" indent="-342900" algn="l" defTabSz="914400">
              <a:lnSpc>
                <a:spcPct val="100000"/>
              </a:lnSpc>
              <a:spcBef>
                <a:spcPts val="0"/>
              </a:spcBef>
              <a:spcAft>
                <a:spcPts val="0"/>
              </a:spcAft>
              <a:buClrTx/>
              <a:buSzPct val="120000"/>
              <a:buFont typeface="Wingdings"/>
              <a:buChar char="§"/>
              <a:defRPr/>
            </a:pPr>
            <a:r>
              <a:rPr lang="sv-SE" dirty="0">
                <a:latin typeface="Arial" panose="020B0604020202020204" pitchFamily="34" charset="0"/>
                <a:cs typeface="Arial" panose="020B0604020202020204" pitchFamily="34" charset="0"/>
              </a:rPr>
              <a:t>Havet blir varmare och tar mer plats. </a:t>
            </a:r>
            <a:endParaRPr dirty="0">
              <a:latin typeface="Arial" panose="020B0604020202020204" pitchFamily="34" charset="0"/>
              <a:cs typeface="Arial" panose="020B0604020202020204" pitchFamily="34" charset="0"/>
            </a:endParaRPr>
          </a:p>
          <a:p>
            <a:pPr marL="342900" marR="0" lvl="0" indent="-342900" algn="l" defTabSz="914400">
              <a:lnSpc>
                <a:spcPct val="100000"/>
              </a:lnSpc>
              <a:spcBef>
                <a:spcPts val="0"/>
              </a:spcBef>
              <a:spcAft>
                <a:spcPts val="0"/>
              </a:spcAft>
              <a:buClrTx/>
              <a:buSzPct val="120000"/>
              <a:buFont typeface="Wingdings"/>
              <a:buChar char="§"/>
              <a:defRPr/>
            </a:pPr>
            <a:r>
              <a:rPr lang="sv-SE" dirty="0">
                <a:latin typeface="Arial" panose="020B0604020202020204" pitchFamily="34" charset="0"/>
                <a:cs typeface="Arial" panose="020B0604020202020204" pitchFamily="34" charset="0"/>
              </a:rPr>
              <a:t>Inlandsisar och glaciärer smälter och ökar mängden vatten i havet.</a:t>
            </a:r>
            <a:endParaRPr dirty="0">
              <a:latin typeface="Arial" panose="020B0604020202020204" pitchFamily="34" charset="0"/>
              <a:cs typeface="Arial" panose="020B0604020202020204" pitchFamily="34" charset="0"/>
            </a:endParaRPr>
          </a:p>
          <a:p>
            <a:pPr marL="342900" marR="0" lvl="0" indent="-342900" algn="l" defTabSz="914400">
              <a:lnSpc>
                <a:spcPct val="100000"/>
              </a:lnSpc>
              <a:spcBef>
                <a:spcPts val="0"/>
              </a:spcBef>
              <a:spcAft>
                <a:spcPts val="0"/>
              </a:spcAft>
              <a:buClrTx/>
              <a:buSzPct val="120000"/>
              <a:buFont typeface="Wingdings"/>
              <a:buChar char="§"/>
              <a:defRPr/>
            </a:pPr>
            <a:r>
              <a:rPr lang="sv-SE" dirty="0">
                <a:latin typeface="Arial" panose="020B0604020202020204" pitchFamily="34" charset="0"/>
                <a:cs typeface="Arial" panose="020B0604020202020204" pitchFamily="34" charset="0"/>
              </a:rPr>
              <a:t>När medelvattenståndet stiger blir översvämningar som beror på tillfälligt höga vattenstånd vanligare och värre.</a:t>
            </a:r>
            <a:endParaRPr dirty="0">
              <a:latin typeface="Arial" panose="020B0604020202020204" pitchFamily="34" charset="0"/>
              <a:cs typeface="Arial" panose="020B0604020202020204" pitchFamily="34" charset="0"/>
            </a:endParaRPr>
          </a:p>
          <a:p>
            <a:pPr marL="0" marR="0" lvl="0" indent="0" algn="l" defTabSz="914400">
              <a:lnSpc>
                <a:spcPct val="100000"/>
              </a:lnSpc>
              <a:spcBef>
                <a:spcPts val="0"/>
              </a:spcBef>
              <a:spcAft>
                <a:spcPts val="0"/>
              </a:spcAft>
              <a:buClrTx/>
              <a:buSzPct val="120000"/>
              <a:buFont typeface="Wingdings"/>
              <a:buNone/>
              <a:defRPr/>
            </a:pPr>
            <a:r>
              <a:rPr lang="sv-SE" sz="1800" b="0" i="0" u="none" strike="noStrike" cap="none" spc="0" dirty="0">
                <a:ln>
                  <a:noFill/>
                </a:ln>
                <a:solidFill>
                  <a:prstClr val="black"/>
                </a:solidFill>
                <a:latin typeface="Arial"/>
                <a:cs typeface="Arial"/>
              </a:rPr>
              <a:t>		 </a:t>
            </a:r>
            <a:endParaRPr lang="sv-SE" sz="1800" b="0" i="0" u="none" strike="noStrike" cap="none" spc="0" dirty="0">
              <a:ln>
                <a:noFill/>
              </a:ln>
              <a:solidFill>
                <a:srgbClr val="FF0000"/>
              </a:solidFill>
              <a:latin typeface="Arial"/>
              <a:cs typeface="Arial"/>
            </a:endParaRPr>
          </a:p>
        </p:txBody>
      </p:sp>
      <p:sp>
        <p:nvSpPr>
          <p:cNvPr id="7" name="textruta 6">
            <a:extLst>
              <a:ext uri="{FF2B5EF4-FFF2-40B4-BE49-F238E27FC236}">
                <a16:creationId xmlns:a16="http://schemas.microsoft.com/office/drawing/2014/main" id="{E7CD5159-C9CF-444D-954D-F8BBDFC52599}"/>
              </a:ext>
            </a:extLst>
          </p:cNvPr>
          <p:cNvSpPr txBox="1"/>
          <p:nvPr/>
        </p:nvSpPr>
        <p:spPr bwMode="auto">
          <a:xfrm>
            <a:off x="7627620" y="4256348"/>
            <a:ext cx="1320468" cy="685800"/>
          </a:xfrm>
          <a:prstGeom prst="rect">
            <a:avLst/>
          </a:prstGeom>
          <a:ln w="38100">
            <a:solidFill>
              <a:srgbClr val="FFC000"/>
            </a:solidFill>
          </a:ln>
        </p:spPr>
        <p:txBody>
          <a:bodyPr vert="horz" wrap="square" lIns="68580" tIns="34290" rIns="68580" bIns="34290" rtlCol="0" anchor="ctr">
            <a:normAutofit/>
          </a:bodyPr>
          <a:lstStyle/>
          <a:p>
            <a:pPr defTabSz="685800">
              <a:defRPr/>
            </a:pPr>
            <a:r>
              <a:rPr lang="sv-SE" sz="1350" kern="0" cap="all" dirty="0">
                <a:latin typeface="Arial" panose="020B0604020202020204" pitchFamily="34" charset="0"/>
                <a:cs typeface="Arial" panose="020B0604020202020204" pitchFamily="34" charset="0"/>
                <a:hlinkClick r:id="rId3"/>
              </a:rPr>
              <a:t>Stigande havsnivåer</a:t>
            </a:r>
            <a:endParaRPr lang="sv-SE" sz="1350" kern="0" cap="all" dirty="0">
              <a:latin typeface="Arial" panose="020B0604020202020204" pitchFamily="34" charset="0"/>
              <a:cs typeface="Arial" panose="020B0604020202020204" pitchFamily="34" charset="0"/>
            </a:endParaRPr>
          </a:p>
        </p:txBody>
      </p:sp>
      <p:pic>
        <p:nvPicPr>
          <p:cNvPr id="8" name="Bildobjekt 7">
            <a:extLst>
              <a:ext uri="{FF2B5EF4-FFF2-40B4-BE49-F238E27FC236}">
                <a16:creationId xmlns:a16="http://schemas.microsoft.com/office/drawing/2014/main" id="{943A2ECA-F623-4875-9468-8816BBE75495}"/>
              </a:ext>
            </a:extLst>
          </p:cNvPr>
          <p:cNvPicPr>
            <a:picLocks noChangeAspect="1"/>
          </p:cNvPicPr>
          <p:nvPr/>
        </p:nvPicPr>
        <p:blipFill rotWithShape="1">
          <a:blip r:embed="rId4"/>
          <a:srcRect r="3985" b="1915"/>
          <a:stretch/>
        </p:blipFill>
        <p:spPr>
          <a:xfrm>
            <a:off x="817515" y="2862732"/>
            <a:ext cx="3271943" cy="2090408"/>
          </a:xfrm>
          <a:prstGeom prst="rect">
            <a:avLst/>
          </a:prstGeom>
        </p:spPr>
      </p:pic>
      <p:pic>
        <p:nvPicPr>
          <p:cNvPr id="9" name="Bildobjekt 8">
            <a:extLst>
              <a:ext uri="{FF2B5EF4-FFF2-40B4-BE49-F238E27FC236}">
                <a16:creationId xmlns:a16="http://schemas.microsoft.com/office/drawing/2014/main" id="{D0E27EAD-0CC0-446E-881B-2865BFF176DE}"/>
              </a:ext>
            </a:extLst>
          </p:cNvPr>
          <p:cNvPicPr>
            <a:picLocks noChangeAspect="1"/>
          </p:cNvPicPr>
          <p:nvPr/>
        </p:nvPicPr>
        <p:blipFill rotWithShape="1">
          <a:blip r:embed="rId5"/>
          <a:srcRect t="1733"/>
          <a:stretch/>
        </p:blipFill>
        <p:spPr>
          <a:xfrm>
            <a:off x="4232498" y="2862732"/>
            <a:ext cx="3271943" cy="2090408"/>
          </a:xfrm>
          <a:prstGeom prst="rect">
            <a:avLst/>
          </a:prstGeom>
        </p:spPr>
      </p:pic>
      <p:sp>
        <p:nvSpPr>
          <p:cNvPr id="12" name="Rektangel 11">
            <a:extLst>
              <a:ext uri="{FF2B5EF4-FFF2-40B4-BE49-F238E27FC236}">
                <a16:creationId xmlns:a16="http://schemas.microsoft.com/office/drawing/2014/main" id="{11CED86C-5DCE-430B-9E85-44017E341550}"/>
              </a:ext>
            </a:extLst>
          </p:cNvPr>
          <p:cNvSpPr/>
          <p:nvPr/>
        </p:nvSpPr>
        <p:spPr bwMode="auto">
          <a:xfrm>
            <a:off x="872223" y="2832034"/>
            <a:ext cx="1352090" cy="400423"/>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lang="sv-SE" sz="1400" b="1" dirty="0"/>
              <a:t>Storm idag</a:t>
            </a:r>
            <a:endParaRPr sz="1400" b="1" dirty="0"/>
          </a:p>
        </p:txBody>
      </p:sp>
      <p:sp>
        <p:nvSpPr>
          <p:cNvPr id="13" name="Rektangel 12">
            <a:extLst>
              <a:ext uri="{FF2B5EF4-FFF2-40B4-BE49-F238E27FC236}">
                <a16:creationId xmlns:a16="http://schemas.microsoft.com/office/drawing/2014/main" id="{661C4EC3-6C0A-42EE-8FAE-586005D88F53}"/>
              </a:ext>
            </a:extLst>
          </p:cNvPr>
          <p:cNvSpPr/>
          <p:nvPr/>
        </p:nvSpPr>
        <p:spPr bwMode="auto">
          <a:xfrm>
            <a:off x="4320812" y="2815587"/>
            <a:ext cx="1644978" cy="357107"/>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lang="sv-SE" sz="1400" b="1" dirty="0"/>
              <a:t>Storm år 2100</a:t>
            </a:r>
            <a:endParaRPr sz="1400" b="1" dirty="0"/>
          </a:p>
        </p:txBody>
      </p:sp>
      <p:sp>
        <p:nvSpPr>
          <p:cNvPr id="14" name="Rektangel 13">
            <a:extLst>
              <a:ext uri="{FF2B5EF4-FFF2-40B4-BE49-F238E27FC236}">
                <a16:creationId xmlns:a16="http://schemas.microsoft.com/office/drawing/2014/main" id="{34C5CC6C-707E-48CD-9296-8A3E7CAB7512}"/>
              </a:ext>
            </a:extLst>
          </p:cNvPr>
          <p:cNvSpPr/>
          <p:nvPr/>
        </p:nvSpPr>
        <p:spPr bwMode="auto">
          <a:xfrm>
            <a:off x="817515" y="4709274"/>
            <a:ext cx="1609999" cy="274564"/>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lang="sv-SE" sz="1400" dirty="0"/>
              <a:t>Medelvattenstånd</a:t>
            </a:r>
            <a:endParaRPr sz="1400" dirty="0"/>
          </a:p>
        </p:txBody>
      </p:sp>
      <p:sp>
        <p:nvSpPr>
          <p:cNvPr id="15" name="Rektangel 14">
            <a:extLst>
              <a:ext uri="{FF2B5EF4-FFF2-40B4-BE49-F238E27FC236}">
                <a16:creationId xmlns:a16="http://schemas.microsoft.com/office/drawing/2014/main" id="{88812DD3-0075-4049-8E72-A3489E09B632}"/>
              </a:ext>
            </a:extLst>
          </p:cNvPr>
          <p:cNvSpPr/>
          <p:nvPr/>
        </p:nvSpPr>
        <p:spPr bwMode="auto">
          <a:xfrm>
            <a:off x="800324" y="4385400"/>
            <a:ext cx="2298560" cy="274565"/>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lang="sv-SE" sz="1400" dirty="0"/>
              <a:t>Medelvattenstånd + storm</a:t>
            </a:r>
            <a:endParaRPr sz="1400" dirty="0"/>
          </a:p>
        </p:txBody>
      </p:sp>
      <p:sp>
        <p:nvSpPr>
          <p:cNvPr id="18" name="Rektangel 17">
            <a:extLst>
              <a:ext uri="{FF2B5EF4-FFF2-40B4-BE49-F238E27FC236}">
                <a16:creationId xmlns:a16="http://schemas.microsoft.com/office/drawing/2014/main" id="{7FE5B400-C226-40DA-A6C2-4E62E31E8B41}"/>
              </a:ext>
            </a:extLst>
          </p:cNvPr>
          <p:cNvSpPr/>
          <p:nvPr/>
        </p:nvSpPr>
        <p:spPr bwMode="auto">
          <a:xfrm>
            <a:off x="4232498" y="4678576"/>
            <a:ext cx="1609999" cy="274564"/>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lang="sv-SE" sz="1400" dirty="0"/>
              <a:t>Medelvattenstånd</a:t>
            </a:r>
            <a:endParaRPr sz="1400" dirty="0"/>
          </a:p>
        </p:txBody>
      </p:sp>
      <p:sp>
        <p:nvSpPr>
          <p:cNvPr id="19" name="Rektangel 18">
            <a:extLst>
              <a:ext uri="{FF2B5EF4-FFF2-40B4-BE49-F238E27FC236}">
                <a16:creationId xmlns:a16="http://schemas.microsoft.com/office/drawing/2014/main" id="{7B08D77E-E51A-4A38-8294-5121942E48E0}"/>
              </a:ext>
            </a:extLst>
          </p:cNvPr>
          <p:cNvSpPr/>
          <p:nvPr/>
        </p:nvSpPr>
        <p:spPr bwMode="auto">
          <a:xfrm>
            <a:off x="4212637" y="4318449"/>
            <a:ext cx="2298560" cy="274565"/>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lang="sv-SE" sz="1400" dirty="0"/>
              <a:t>Medelvattenstånd + storm</a:t>
            </a:r>
            <a:endParaRPr sz="1400" dirty="0"/>
          </a:p>
        </p:txBody>
      </p:sp>
    </p:spTree>
    <p:extLst>
      <p:ext uri="{BB962C8B-B14F-4D97-AF65-F5344CB8AC3E}">
        <p14:creationId xmlns:p14="http://schemas.microsoft.com/office/powerpoint/2010/main" val="42831476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EFBA88-9B2D-4826-B316-1B3E7531F6BB}"/>
              </a:ext>
            </a:extLst>
          </p:cNvPr>
          <p:cNvSpPr>
            <a:spLocks noGrp="1"/>
          </p:cNvSpPr>
          <p:nvPr>
            <p:ph type="title"/>
          </p:nvPr>
        </p:nvSpPr>
        <p:spPr/>
        <p:txBody>
          <a:bodyPr/>
          <a:lstStyle/>
          <a:p>
            <a:r>
              <a:rPr lang="sv-SE" dirty="0"/>
              <a:t>Stigande hav </a:t>
            </a:r>
          </a:p>
        </p:txBody>
      </p:sp>
      <p:sp>
        <p:nvSpPr>
          <p:cNvPr id="3" name="Platshållare för innehåll 2">
            <a:extLst>
              <a:ext uri="{FF2B5EF4-FFF2-40B4-BE49-F238E27FC236}">
                <a16:creationId xmlns:a16="http://schemas.microsoft.com/office/drawing/2014/main" id="{5338F522-EEF5-4C9C-98EE-635187F0D62A}"/>
              </a:ext>
            </a:extLst>
          </p:cNvPr>
          <p:cNvSpPr>
            <a:spLocks noGrp="1"/>
          </p:cNvSpPr>
          <p:nvPr>
            <p:ph idx="1"/>
          </p:nvPr>
        </p:nvSpPr>
        <p:spPr>
          <a:xfrm>
            <a:off x="687974" y="1593208"/>
            <a:ext cx="7771814" cy="2218238"/>
          </a:xfrm>
        </p:spPr>
        <p:txBody>
          <a:bodyPr/>
          <a:lstStyle/>
          <a:p>
            <a:r>
              <a:rPr lang="sv-SE" dirty="0"/>
              <a:t>Havsnivåhöjningarna kommer pågå under lång tid</a:t>
            </a:r>
          </a:p>
          <a:p>
            <a:r>
              <a:rPr lang="sv-SE" dirty="0"/>
              <a:t>Sveriges kuster drabbas olika</a:t>
            </a:r>
          </a:p>
          <a:p>
            <a:r>
              <a:rPr lang="sv-SE" dirty="0"/>
              <a:t>Planera för nivåhöjningen (översvämningar, saltinträngning, erosion)</a:t>
            </a:r>
          </a:p>
        </p:txBody>
      </p:sp>
      <p:pic>
        <p:nvPicPr>
          <p:cNvPr id="5" name="Bildobjekt 4">
            <a:hlinkClick r:id="rId3"/>
            <a:extLst>
              <a:ext uri="{FF2B5EF4-FFF2-40B4-BE49-F238E27FC236}">
                <a16:creationId xmlns:a16="http://schemas.microsoft.com/office/drawing/2014/main" id="{6F6049AD-FE07-497C-9B49-11E496A3AAFB}"/>
              </a:ext>
            </a:extLst>
          </p:cNvPr>
          <p:cNvPicPr>
            <a:picLocks noChangeAspect="1"/>
          </p:cNvPicPr>
          <p:nvPr/>
        </p:nvPicPr>
        <p:blipFill>
          <a:blip r:embed="rId4"/>
          <a:stretch>
            <a:fillRect/>
          </a:stretch>
        </p:blipFill>
        <p:spPr>
          <a:xfrm>
            <a:off x="4256596" y="3609955"/>
            <a:ext cx="2932564" cy="1427819"/>
          </a:xfrm>
          <a:prstGeom prst="rect">
            <a:avLst/>
          </a:prstGeom>
        </p:spPr>
      </p:pic>
      <p:pic>
        <p:nvPicPr>
          <p:cNvPr id="6" name="Bildobjekt 5">
            <a:extLst>
              <a:ext uri="{FF2B5EF4-FFF2-40B4-BE49-F238E27FC236}">
                <a16:creationId xmlns:a16="http://schemas.microsoft.com/office/drawing/2014/main" id="{4B11B7F7-25A3-4DD5-A185-4C56891991A6}"/>
              </a:ext>
            </a:extLst>
          </p:cNvPr>
          <p:cNvPicPr>
            <a:picLocks noChangeAspect="1"/>
          </p:cNvPicPr>
          <p:nvPr/>
        </p:nvPicPr>
        <p:blipFill>
          <a:blip r:embed="rId5"/>
          <a:stretch>
            <a:fillRect/>
          </a:stretch>
        </p:blipFill>
        <p:spPr>
          <a:xfrm>
            <a:off x="1668780" y="3609955"/>
            <a:ext cx="2587816" cy="1427820"/>
          </a:xfrm>
          <a:prstGeom prst="rect">
            <a:avLst/>
          </a:prstGeom>
        </p:spPr>
      </p:pic>
      <p:sp>
        <p:nvSpPr>
          <p:cNvPr id="10" name="textruta 9">
            <a:extLst>
              <a:ext uri="{FF2B5EF4-FFF2-40B4-BE49-F238E27FC236}">
                <a16:creationId xmlns:a16="http://schemas.microsoft.com/office/drawing/2014/main" id="{2ED37737-B807-4EA3-AF4C-BBB6D7AD0D54}"/>
              </a:ext>
            </a:extLst>
          </p:cNvPr>
          <p:cNvSpPr txBox="1"/>
          <p:nvPr/>
        </p:nvSpPr>
        <p:spPr bwMode="auto">
          <a:xfrm>
            <a:off x="7627620" y="4256348"/>
            <a:ext cx="1320468" cy="685800"/>
          </a:xfrm>
          <a:prstGeom prst="rect">
            <a:avLst/>
          </a:prstGeom>
          <a:ln w="38100">
            <a:solidFill>
              <a:srgbClr val="FFC000"/>
            </a:solidFill>
          </a:ln>
        </p:spPr>
        <p:txBody>
          <a:bodyPr vert="horz" wrap="square" lIns="68580" tIns="34290" rIns="68580" bIns="34290" rtlCol="0" anchor="ctr">
            <a:normAutofit/>
          </a:bodyPr>
          <a:lstStyle/>
          <a:p>
            <a:pPr defTabSz="685800">
              <a:defRPr/>
            </a:pPr>
            <a:r>
              <a:rPr lang="sv-SE" sz="1350" kern="0" cap="all" dirty="0">
                <a:latin typeface="Arial" panose="020B0604020202020204" pitchFamily="34" charset="0"/>
                <a:cs typeface="Arial" panose="020B0604020202020204" pitchFamily="34" charset="0"/>
                <a:hlinkClick r:id="rId6"/>
              </a:rPr>
              <a:t>Stigande havsnivåer</a:t>
            </a:r>
            <a:endParaRPr lang="sv-SE" sz="1350" kern="0" cap="al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76791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ubrik 1"/>
          <p:cNvSpPr>
            <a:spLocks noGrp="1"/>
          </p:cNvSpPr>
          <p:nvPr>
            <p:ph type="title"/>
          </p:nvPr>
        </p:nvSpPr>
        <p:spPr bwMode="auto">
          <a:xfrm>
            <a:off x="687973" y="906379"/>
            <a:ext cx="7370230" cy="425710"/>
          </a:xfrm>
        </p:spPr>
        <p:txBody>
          <a:bodyPr/>
          <a:lstStyle/>
          <a:p>
            <a:pPr>
              <a:defRPr/>
            </a:pPr>
            <a:r>
              <a:rPr lang="sv-SE" sz="2800" b="0" i="0" u="none" strike="noStrike" cap="none" spc="0" dirty="0">
                <a:solidFill>
                  <a:schemeClr val="tx1"/>
                </a:solidFill>
                <a:latin typeface="Arial Black"/>
                <a:ea typeface="+mj-ea"/>
                <a:cs typeface="+mj-cs"/>
              </a:rPr>
              <a:t>IPCCs huvudbudskap om havsnivåer</a:t>
            </a:r>
            <a:endParaRPr lang="sv-SE" dirty="0"/>
          </a:p>
        </p:txBody>
      </p:sp>
      <p:pic>
        <p:nvPicPr>
          <p:cNvPr id="5" name="Bildobjekt 3"/>
          <p:cNvPicPr>
            <a:picLocks noChangeAspect="1"/>
          </p:cNvPicPr>
          <p:nvPr/>
        </p:nvPicPr>
        <p:blipFill>
          <a:blip r:embed="rId3"/>
          <a:srcRect t="70217" r="4849" b="-1"/>
          <a:stretch/>
        </p:blipFill>
        <p:spPr bwMode="auto">
          <a:xfrm>
            <a:off x="115608" y="1501080"/>
            <a:ext cx="8947999" cy="3621789"/>
          </a:xfrm>
          <a:prstGeom prst="rect">
            <a:avLst/>
          </a:prstGeom>
        </p:spPr>
      </p:pic>
      <p:sp>
        <p:nvSpPr>
          <p:cNvPr id="6" name="Rektangel 5"/>
          <p:cNvSpPr/>
          <p:nvPr/>
        </p:nvSpPr>
        <p:spPr bwMode="auto">
          <a:xfrm>
            <a:off x="7509469" y="4873739"/>
            <a:ext cx="1627580" cy="243318"/>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r">
              <a:defRPr/>
            </a:pPr>
            <a:r>
              <a:rPr sz="1000"/>
              <a:t>IPCC, SROCC, 2019</a:t>
            </a:r>
          </a:p>
        </p:txBody>
      </p:sp>
      <p:sp>
        <p:nvSpPr>
          <p:cNvPr id="7" name="Rektangel 6"/>
          <p:cNvSpPr/>
          <p:nvPr/>
        </p:nvSpPr>
        <p:spPr bwMode="auto">
          <a:xfrm>
            <a:off x="278813" y="1494799"/>
            <a:ext cx="3566660" cy="2544634"/>
          </a:xfrm>
          <a:prstGeom prst="rect">
            <a:avLst/>
          </a:prstGeom>
          <a:solidFill>
            <a:schemeClr val="bg1"/>
          </a:solidFill>
          <a:ln w="12700" cap="flat" cmpd="sng" algn="ctr">
            <a:solidFill>
              <a:schemeClr val="bg1"/>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8" name="Rektangel 7"/>
          <p:cNvSpPr/>
          <p:nvPr/>
        </p:nvSpPr>
        <p:spPr bwMode="auto">
          <a:xfrm>
            <a:off x="3859378" y="1501080"/>
            <a:ext cx="2593303" cy="1120032"/>
          </a:xfrm>
          <a:prstGeom prst="rect">
            <a:avLst/>
          </a:prstGeom>
          <a:solidFill>
            <a:schemeClr val="bg1"/>
          </a:solidFill>
          <a:ln w="12700" cap="flat" cmpd="sng" algn="ctr">
            <a:solidFill>
              <a:schemeClr val="bg1"/>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9" name="textruta 20">
            <a:extLst>
              <a:ext uri="{FF2B5EF4-FFF2-40B4-BE49-F238E27FC236}">
                <a16:creationId xmlns:a16="http://schemas.microsoft.com/office/drawing/2014/main" id="{0384408A-7354-4747-9443-E3458340F671}"/>
              </a:ext>
            </a:extLst>
          </p:cNvPr>
          <p:cNvSpPr>
            <a:spLocks/>
          </p:cNvSpPr>
          <p:nvPr/>
        </p:nvSpPr>
        <p:spPr bwMode="auto">
          <a:xfrm>
            <a:off x="8053453" y="1675016"/>
            <a:ext cx="678071" cy="215444"/>
          </a:xfrm>
          <a:prstGeom prst="rect">
            <a:avLst/>
          </a:prstGeom>
          <a:noFill/>
        </p:spPr>
        <p:txBody>
          <a:bodyPr wrap="none" lIns="0" tIns="0" rIns="0" bIns="0"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sv-SE" sz="1400" b="0" i="0" u="none" strike="noStrike" kern="0" cap="none" spc="0" normalizeH="0" baseline="0" noProof="0" dirty="0">
                <a:ln>
                  <a:noFill/>
                </a:ln>
                <a:solidFill>
                  <a:prstClr val="black"/>
                </a:solidFill>
                <a:effectLst/>
                <a:uLnTx/>
                <a:uFillTx/>
                <a:latin typeface="Arial"/>
                <a:cs typeface="Arial"/>
              </a:rPr>
              <a:t>RCP 8,5</a:t>
            </a:r>
            <a:endParaRPr kumimoji="0" sz="1400" b="0" i="0" u="none" strike="noStrike" kern="0" cap="none" spc="0" normalizeH="0" baseline="0" noProof="0" dirty="0">
              <a:ln>
                <a:noFill/>
              </a:ln>
              <a:solidFill>
                <a:prstClr val="black"/>
              </a:solidFill>
              <a:effectLst/>
              <a:uLnTx/>
              <a:uFillTx/>
              <a:latin typeface="Arial"/>
              <a:cs typeface="Arial"/>
            </a:endParaRPr>
          </a:p>
        </p:txBody>
      </p:sp>
      <p:sp>
        <p:nvSpPr>
          <p:cNvPr id="10" name="textruta 20">
            <a:extLst>
              <a:ext uri="{FF2B5EF4-FFF2-40B4-BE49-F238E27FC236}">
                <a16:creationId xmlns:a16="http://schemas.microsoft.com/office/drawing/2014/main" id="{37DB9031-2494-4F43-AF79-9461F25D2A3F}"/>
              </a:ext>
            </a:extLst>
          </p:cNvPr>
          <p:cNvSpPr>
            <a:spLocks/>
          </p:cNvSpPr>
          <p:nvPr/>
        </p:nvSpPr>
        <p:spPr bwMode="auto">
          <a:xfrm>
            <a:off x="8053453" y="3678902"/>
            <a:ext cx="678071" cy="215444"/>
          </a:xfrm>
          <a:prstGeom prst="rect">
            <a:avLst/>
          </a:prstGeom>
          <a:noFill/>
        </p:spPr>
        <p:txBody>
          <a:bodyPr wrap="none" lIns="0" tIns="0" rIns="0" bIns="0"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sv-SE" sz="1400" b="0" i="0" u="none" strike="noStrike" kern="0" cap="none" spc="0" normalizeH="0" baseline="0" noProof="0" dirty="0">
                <a:ln>
                  <a:noFill/>
                </a:ln>
                <a:solidFill>
                  <a:prstClr val="black"/>
                </a:solidFill>
                <a:effectLst/>
                <a:uLnTx/>
                <a:uFillTx/>
                <a:latin typeface="Arial"/>
                <a:cs typeface="Arial"/>
              </a:rPr>
              <a:t>RCP 2,6</a:t>
            </a:r>
            <a:endParaRPr kumimoji="0" sz="1400" b="0" i="0" u="none" strike="noStrike" kern="0" cap="none" spc="0" normalizeH="0" baseline="0" noProof="0" dirty="0">
              <a:ln>
                <a:noFill/>
              </a:ln>
              <a:solidFill>
                <a:prstClr val="black"/>
              </a:solidFill>
              <a:effectLst/>
              <a:uLnTx/>
              <a:uFillTx/>
              <a:latin typeface="Arial"/>
              <a:cs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ubrik 1"/>
          <p:cNvSpPr>
            <a:spLocks noGrp="1"/>
          </p:cNvSpPr>
          <p:nvPr>
            <p:ph type="title"/>
          </p:nvPr>
        </p:nvSpPr>
        <p:spPr bwMode="auto"/>
        <p:txBody>
          <a:bodyPr/>
          <a:lstStyle/>
          <a:p>
            <a:pPr>
              <a:defRPr/>
            </a:pPr>
            <a:r>
              <a:rPr lang="sv-SE" dirty="0">
                <a:solidFill>
                  <a:prstClr val="black"/>
                </a:solidFill>
                <a:latin typeface="Arial Black"/>
                <a:cs typeface="Arial"/>
              </a:rPr>
              <a:t>En av de största globala utmaningarna</a:t>
            </a:r>
            <a:br>
              <a:rPr lang="sv-SE" sz="1800" dirty="0">
                <a:solidFill>
                  <a:prstClr val="black"/>
                </a:solidFill>
                <a:latin typeface="Arial Black"/>
                <a:cs typeface="Arial"/>
              </a:rPr>
            </a:br>
            <a:endParaRPr lang="sv-SE" dirty="0"/>
          </a:p>
        </p:txBody>
      </p:sp>
      <p:sp>
        <p:nvSpPr>
          <p:cNvPr id="2" name="Platshållare för innehåll 1">
            <a:extLst>
              <a:ext uri="{FF2B5EF4-FFF2-40B4-BE49-F238E27FC236}">
                <a16:creationId xmlns:a16="http://schemas.microsoft.com/office/drawing/2014/main" id="{62B7FDA1-E24A-4E8D-906F-647F35D0B9E4}"/>
              </a:ext>
            </a:extLst>
          </p:cNvPr>
          <p:cNvSpPr>
            <a:spLocks noGrp="1"/>
          </p:cNvSpPr>
          <p:nvPr>
            <p:ph sz="half" idx="1"/>
          </p:nvPr>
        </p:nvSpPr>
        <p:spPr>
          <a:xfrm>
            <a:off x="687975" y="1394460"/>
            <a:ext cx="3208616" cy="3590289"/>
          </a:xfrm>
        </p:spPr>
        <p:txBody>
          <a:bodyPr/>
          <a:lstStyle/>
          <a:p>
            <a:pPr marL="0" indent="0">
              <a:buNone/>
            </a:pPr>
            <a:r>
              <a:rPr lang="sv-SE" b="1" dirty="0"/>
              <a:t>Klimatförändringen är en av de största globala samhällsutmaningarna</a:t>
            </a:r>
            <a:r>
              <a:rPr lang="sv-SE" dirty="0"/>
              <a:t>. </a:t>
            </a:r>
          </a:p>
          <a:p>
            <a:pPr marL="0" indent="0">
              <a:buNone/>
            </a:pPr>
            <a:r>
              <a:rPr lang="sv-SE" dirty="0"/>
              <a:t>Samtliga samhällssektorer berörs och alla aspekter av hållbarhet – social, ekologisk och ekonomisk. </a:t>
            </a:r>
          </a:p>
          <a:p>
            <a:pPr marL="0" indent="0">
              <a:buNone/>
            </a:pPr>
            <a:r>
              <a:rPr lang="sv-SE" dirty="0"/>
              <a:t>Kan förändringen begränsas får det positiva effekter på FN:s övriga globala hållbarhetsmål, exempelvis utrota fattigdom och hunger.</a:t>
            </a:r>
          </a:p>
          <a:p>
            <a:endParaRPr lang="sv-SE" dirty="0"/>
          </a:p>
        </p:txBody>
      </p:sp>
      <p:sp>
        <p:nvSpPr>
          <p:cNvPr id="3" name="Platshållare för innehåll 2">
            <a:extLst>
              <a:ext uri="{FF2B5EF4-FFF2-40B4-BE49-F238E27FC236}">
                <a16:creationId xmlns:a16="http://schemas.microsoft.com/office/drawing/2014/main" id="{38957853-5D33-4C86-8E15-4C288BDA5C5D}"/>
              </a:ext>
            </a:extLst>
          </p:cNvPr>
          <p:cNvSpPr>
            <a:spLocks noGrp="1"/>
          </p:cNvSpPr>
          <p:nvPr>
            <p:ph sz="half" idx="10"/>
          </p:nvPr>
        </p:nvSpPr>
        <p:spPr/>
        <p:txBody>
          <a:bodyPr/>
          <a:lstStyle/>
          <a:p>
            <a:endParaRPr lang="sv-SE"/>
          </a:p>
        </p:txBody>
      </p:sp>
      <p:pic>
        <p:nvPicPr>
          <p:cNvPr id="5" name="Bildobjekt 2"/>
          <p:cNvPicPr>
            <a:picLocks noChangeAspect="1"/>
          </p:cNvPicPr>
          <p:nvPr/>
        </p:nvPicPr>
        <p:blipFill>
          <a:blip r:embed="rId3"/>
          <a:stretch/>
        </p:blipFill>
        <p:spPr bwMode="auto">
          <a:xfrm>
            <a:off x="4388851" y="1739066"/>
            <a:ext cx="4354830" cy="2144764"/>
          </a:xfrm>
          <a:prstGeom prst="rect">
            <a:avLst/>
          </a:prstGeom>
        </p:spPr>
      </p:pic>
    </p:spTree>
    <p:extLst>
      <p:ext uri="{BB962C8B-B14F-4D97-AF65-F5344CB8AC3E}">
        <p14:creationId xmlns:p14="http://schemas.microsoft.com/office/powerpoint/2010/main" val="41740413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ubrik 1"/>
          <p:cNvSpPr>
            <a:spLocks noGrp="1"/>
          </p:cNvSpPr>
          <p:nvPr>
            <p:ph type="title"/>
          </p:nvPr>
        </p:nvSpPr>
        <p:spPr bwMode="auto"/>
        <p:txBody>
          <a:bodyPr/>
          <a:lstStyle/>
          <a:p>
            <a:pPr>
              <a:defRPr/>
            </a:pPr>
            <a:r>
              <a:rPr lang="sv-SE">
                <a:solidFill>
                  <a:prstClr val="black"/>
                </a:solidFill>
                <a:latin typeface="Arial Black"/>
                <a:cs typeface="Arial"/>
              </a:rPr>
              <a:t>Klimatet är globalt – effekterna likaså</a:t>
            </a:r>
            <a:br>
              <a:rPr lang="sv-SE" sz="1800">
                <a:solidFill>
                  <a:prstClr val="black"/>
                </a:solidFill>
                <a:latin typeface="Arial Black"/>
                <a:cs typeface="Arial"/>
              </a:rPr>
            </a:br>
            <a:endParaRPr lang="sv-SE"/>
          </a:p>
        </p:txBody>
      </p:sp>
      <p:sp>
        <p:nvSpPr>
          <p:cNvPr id="6" name="textruta 2"/>
          <p:cNvSpPr/>
          <p:nvPr/>
        </p:nvSpPr>
        <p:spPr bwMode="auto">
          <a:xfrm>
            <a:off x="690573" y="1373068"/>
            <a:ext cx="3881437" cy="3231654"/>
          </a:xfrm>
          <a:prstGeom prst="rect">
            <a:avLst/>
          </a:prstGeom>
          <a:noFill/>
        </p:spPr>
        <p:txBody>
          <a:bodyPr wrap="square" lIns="0" tIns="0" rIns="0" bIns="0" rtlCol="0">
            <a:spAutoFit/>
          </a:bodyPr>
          <a:lstStyle/>
          <a:p>
            <a:pPr marL="180000" marR="0" lvl="0" indent="-180000" algn="l" defTabSz="914400">
              <a:lnSpc>
                <a:spcPct val="100000"/>
              </a:lnSpc>
              <a:spcBef>
                <a:spcPts val="0"/>
              </a:spcBef>
              <a:spcAft>
                <a:spcPts val="1200"/>
              </a:spcAft>
              <a:buClrTx/>
              <a:buSzTx/>
              <a:buFont typeface="Wingdings"/>
              <a:buChar char="§"/>
              <a:defRPr/>
            </a:pPr>
            <a:r>
              <a:rPr lang="sv-SE" sz="1800" b="0" i="0" u="none" strike="noStrike" cap="none" spc="0" dirty="0">
                <a:ln>
                  <a:noFill/>
                </a:ln>
                <a:solidFill>
                  <a:prstClr val="black"/>
                </a:solidFill>
                <a:latin typeface="Arial"/>
                <a:cs typeface="Arial"/>
              </a:rPr>
              <a:t>Händelser i världen påverkar även oss i Sverige – exempelvis import av mat och teknik.</a:t>
            </a:r>
            <a:endParaRPr sz="1800" b="0" i="0" u="none" strike="noStrike" cap="none" spc="0" dirty="0">
              <a:ln>
                <a:noFill/>
              </a:ln>
              <a:solidFill>
                <a:prstClr val="black"/>
              </a:solidFill>
              <a:latin typeface="Arial"/>
              <a:cs typeface="Arial"/>
            </a:endParaRPr>
          </a:p>
          <a:p>
            <a:pPr marL="180000" lvl="0" indent="-180000" defTabSz="914400">
              <a:spcAft>
                <a:spcPts val="1200"/>
              </a:spcAft>
              <a:buFont typeface="Wingdings"/>
              <a:buChar char="§"/>
              <a:defRPr/>
            </a:pPr>
            <a:r>
              <a:rPr lang="sv-SE" sz="1800" b="0" i="0" u="none" strike="noStrike" cap="none" spc="0" dirty="0">
                <a:ln>
                  <a:noFill/>
                </a:ln>
                <a:solidFill>
                  <a:prstClr val="black"/>
                </a:solidFill>
                <a:latin typeface="Arial"/>
                <a:cs typeface="Arial"/>
              </a:rPr>
              <a:t>Översvämningar och torka blir vanligare </a:t>
            </a:r>
            <a:r>
              <a:rPr lang="sv-SE" dirty="0">
                <a:solidFill>
                  <a:prstClr val="black"/>
                </a:solidFill>
                <a:cs typeface="Arial"/>
              </a:rPr>
              <a:t>– risk </a:t>
            </a:r>
            <a:r>
              <a:rPr lang="sv-SE" sz="1800" b="0" i="0" u="none" strike="noStrike" cap="none" spc="0" dirty="0">
                <a:ln>
                  <a:noFill/>
                </a:ln>
                <a:solidFill>
                  <a:prstClr val="black"/>
                </a:solidFill>
                <a:latin typeface="Arial"/>
                <a:cs typeface="Arial"/>
              </a:rPr>
              <a:t>för störningar i produktion och import.</a:t>
            </a:r>
            <a:endParaRPr sz="1800" b="0" i="0" u="none" strike="noStrike" cap="none" spc="0" dirty="0">
              <a:ln>
                <a:noFill/>
              </a:ln>
              <a:solidFill>
                <a:prstClr val="black"/>
              </a:solidFill>
              <a:latin typeface="Arial"/>
              <a:cs typeface="Arial"/>
            </a:endParaRPr>
          </a:p>
          <a:p>
            <a:pPr marL="180000" marR="0" lvl="0" indent="-180000" algn="l" defTabSz="914400">
              <a:lnSpc>
                <a:spcPct val="100000"/>
              </a:lnSpc>
              <a:spcBef>
                <a:spcPts val="0"/>
              </a:spcBef>
              <a:spcAft>
                <a:spcPts val="1200"/>
              </a:spcAft>
              <a:buClrTx/>
              <a:buSzTx/>
              <a:buFont typeface="Wingdings"/>
              <a:buChar char="§"/>
              <a:defRPr/>
            </a:pPr>
            <a:r>
              <a:rPr lang="sv-SE" sz="1800" b="0" i="0" u="none" strike="noStrike" cap="none" spc="0" dirty="0">
                <a:ln>
                  <a:noFill/>
                </a:ln>
                <a:solidFill>
                  <a:prstClr val="black"/>
                </a:solidFill>
                <a:latin typeface="Arial"/>
                <a:cs typeface="Arial"/>
              </a:rPr>
              <a:t>Handel och finansiella flöden kan störas av naturolyckor.</a:t>
            </a:r>
            <a:endParaRPr sz="1800" b="0" i="0" u="none" strike="noStrike" cap="none" spc="0" dirty="0">
              <a:ln>
                <a:noFill/>
              </a:ln>
              <a:solidFill>
                <a:prstClr val="black"/>
              </a:solidFill>
              <a:latin typeface="Arial"/>
              <a:cs typeface="Arial"/>
            </a:endParaRPr>
          </a:p>
          <a:p>
            <a:pPr marL="180000" marR="0" lvl="0" indent="-180000" algn="l" defTabSz="914400">
              <a:lnSpc>
                <a:spcPct val="100000"/>
              </a:lnSpc>
              <a:spcBef>
                <a:spcPts val="0"/>
              </a:spcBef>
              <a:spcAft>
                <a:spcPts val="1200"/>
              </a:spcAft>
              <a:buClrTx/>
              <a:buSzTx/>
              <a:buFont typeface="Wingdings"/>
              <a:buChar char="§"/>
              <a:defRPr/>
            </a:pPr>
            <a:r>
              <a:rPr lang="sv-SE" sz="1800" b="0" i="0" u="none" strike="noStrike" cap="none" spc="0" dirty="0">
                <a:ln>
                  <a:noFill/>
                </a:ln>
                <a:solidFill>
                  <a:prstClr val="black"/>
                </a:solidFill>
                <a:latin typeface="Arial"/>
                <a:cs typeface="Arial"/>
              </a:rPr>
              <a:t>Effekterna av händelser i andra länder kan vara svåra att förutsäga.</a:t>
            </a:r>
            <a:endParaRPr sz="1800" b="0" i="0" u="none" strike="noStrike" cap="none" spc="0" dirty="0">
              <a:ln>
                <a:noFill/>
              </a:ln>
              <a:solidFill>
                <a:prstClr val="black"/>
              </a:solidFill>
              <a:latin typeface="Arial"/>
              <a:cs typeface="Arial"/>
            </a:endParaRPr>
          </a:p>
        </p:txBody>
      </p:sp>
      <p:sp>
        <p:nvSpPr>
          <p:cNvPr id="7" name="textruta 5"/>
          <p:cNvSpPr>
            <a:spLocks/>
          </p:cNvSpPr>
          <p:nvPr/>
        </p:nvSpPr>
        <p:spPr bwMode="auto">
          <a:xfrm>
            <a:off x="687972" y="235974"/>
            <a:ext cx="6558402" cy="583236"/>
          </a:xfrm>
          <a:prstGeom prst="rect">
            <a:avLst/>
          </a:prstGeom>
        </p:spPr>
        <p:txBody>
          <a:bodyPr vert="horz" wrap="square" lIns="91440" tIns="45720" rIns="91440" bIns="45720" rtlCol="0" anchor="ctr">
            <a:normAutofit/>
          </a:bodyPr>
          <a:lstStyle/>
          <a:p>
            <a:pPr marL="0" indent="0" algn="l">
              <a:buNone/>
              <a:defRPr/>
            </a:pPr>
            <a:endParaRPr lang="sv-SE" sz="1800">
              <a:latin typeface="Arial"/>
              <a:cs typeface="Arial"/>
            </a:endParaRPr>
          </a:p>
        </p:txBody>
      </p:sp>
      <p:pic>
        <p:nvPicPr>
          <p:cNvPr id="3" name="Bildobjekt 2">
            <a:extLst>
              <a:ext uri="{FF2B5EF4-FFF2-40B4-BE49-F238E27FC236}">
                <a16:creationId xmlns:a16="http://schemas.microsoft.com/office/drawing/2014/main" id="{DA24A9C6-2339-4F98-9FCC-92EF517B37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259" r="25501"/>
          <a:stretch/>
        </p:blipFill>
        <p:spPr>
          <a:xfrm>
            <a:off x="4751637" y="1445031"/>
            <a:ext cx="3708150" cy="34624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43081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B4577-86F5-4BB4-849E-0914D6E65A0F}"/>
              </a:ext>
            </a:extLst>
          </p:cNvPr>
          <p:cNvSpPr>
            <a:spLocks noGrp="1"/>
          </p:cNvSpPr>
          <p:nvPr>
            <p:ph type="title"/>
          </p:nvPr>
        </p:nvSpPr>
        <p:spPr/>
        <p:txBody>
          <a:bodyPr/>
          <a:lstStyle/>
          <a:p>
            <a:r>
              <a:rPr lang="sv-SE" dirty="0">
                <a:highlight>
                  <a:srgbClr val="FFFF00"/>
                </a:highlight>
              </a:rPr>
              <a:t>Regional information </a:t>
            </a:r>
          </a:p>
        </p:txBody>
      </p:sp>
      <p:sp>
        <p:nvSpPr>
          <p:cNvPr id="3" name="Platshållare för innehåll 2">
            <a:extLst>
              <a:ext uri="{FF2B5EF4-FFF2-40B4-BE49-F238E27FC236}">
                <a16:creationId xmlns:a16="http://schemas.microsoft.com/office/drawing/2014/main" id="{6C1648F8-EEC1-4660-B68B-109256DB828A}"/>
              </a:ext>
            </a:extLst>
          </p:cNvPr>
          <p:cNvSpPr>
            <a:spLocks noGrp="1"/>
          </p:cNvSpPr>
          <p:nvPr>
            <p:ph idx="1"/>
          </p:nvPr>
        </p:nvSpPr>
        <p:spPr/>
        <p:txBody>
          <a:bodyPr/>
          <a:lstStyle/>
          <a:p>
            <a:r>
              <a:rPr lang="sv-SE" dirty="0"/>
              <a:t>Lägg gärna till information på hur ditt område påverkas av klimatförändringar. Välj de indikatorer som har störst påverkan. Information för detta hittas på </a:t>
            </a:r>
            <a:r>
              <a:rPr lang="sv-SE" dirty="0">
                <a:hlinkClick r:id="rId2"/>
              </a:rPr>
              <a:t>SMHIs webbsida</a:t>
            </a:r>
            <a:endParaRPr lang="sv-SE" dirty="0"/>
          </a:p>
          <a:p>
            <a:r>
              <a:rPr lang="sv-SE" dirty="0"/>
              <a:t>För att öka förståelsen kan det vara bra att koppla informationen till händelser som påverkat kommunen eller närliggande områden.</a:t>
            </a:r>
          </a:p>
        </p:txBody>
      </p:sp>
    </p:spTree>
    <p:extLst>
      <p:ext uri="{BB962C8B-B14F-4D97-AF65-F5344CB8AC3E}">
        <p14:creationId xmlns:p14="http://schemas.microsoft.com/office/powerpoint/2010/main" val="30484848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BF85466D-99B8-488D-90AB-C6CFCA276C6F}"/>
              </a:ext>
            </a:extLst>
          </p:cNvPr>
          <p:cNvPicPr>
            <a:picLocks noChangeAspect="1"/>
          </p:cNvPicPr>
          <p:nvPr/>
        </p:nvPicPr>
        <p:blipFill rotWithShape="1">
          <a:blip r:embed="rId3"/>
          <a:srcRect l="25555" t="13827" r="27265" b="31624"/>
          <a:stretch/>
        </p:blipFill>
        <p:spPr>
          <a:xfrm>
            <a:off x="578339" y="1748130"/>
            <a:ext cx="4678470" cy="3042701"/>
          </a:xfrm>
          <a:prstGeom prst="rect">
            <a:avLst/>
          </a:prstGeom>
        </p:spPr>
      </p:pic>
      <p:sp>
        <p:nvSpPr>
          <p:cNvPr id="2" name="Rubrik 1">
            <a:extLst>
              <a:ext uri="{FF2B5EF4-FFF2-40B4-BE49-F238E27FC236}">
                <a16:creationId xmlns:a16="http://schemas.microsoft.com/office/drawing/2014/main" id="{F96E1E59-0A6D-4543-B951-B8F41075897A}"/>
              </a:ext>
            </a:extLst>
          </p:cNvPr>
          <p:cNvSpPr>
            <a:spLocks noGrp="1"/>
          </p:cNvSpPr>
          <p:nvPr>
            <p:ph type="title"/>
          </p:nvPr>
        </p:nvSpPr>
        <p:spPr>
          <a:xfrm>
            <a:off x="687971" y="458927"/>
            <a:ext cx="7771816" cy="728788"/>
          </a:xfrm>
        </p:spPr>
        <p:txBody>
          <a:bodyPr/>
          <a:lstStyle/>
          <a:p>
            <a:r>
              <a:rPr lang="sv-SE" dirty="0"/>
              <a:t>Nederbörd -</a:t>
            </a:r>
            <a:r>
              <a:rPr lang="sv-SE" dirty="0">
                <a:highlight>
                  <a:srgbClr val="FFFF00"/>
                </a:highlight>
              </a:rPr>
              <a:t> Exempel </a:t>
            </a:r>
            <a:br>
              <a:rPr lang="sv-SE" dirty="0"/>
            </a:br>
            <a:r>
              <a:rPr lang="sv-SE" sz="2000" dirty="0"/>
              <a:t>RCP 8,5 - år 2071-2100</a:t>
            </a:r>
            <a:endParaRPr lang="sv-SE" dirty="0"/>
          </a:p>
        </p:txBody>
      </p:sp>
      <p:pic>
        <p:nvPicPr>
          <p:cNvPr id="5" name="Bildobjekt 4">
            <a:extLst>
              <a:ext uri="{FF2B5EF4-FFF2-40B4-BE49-F238E27FC236}">
                <a16:creationId xmlns:a16="http://schemas.microsoft.com/office/drawing/2014/main" id="{0257C844-B349-4353-84CD-EFF56367753A}"/>
              </a:ext>
            </a:extLst>
          </p:cNvPr>
          <p:cNvPicPr>
            <a:picLocks noChangeAspect="1"/>
          </p:cNvPicPr>
          <p:nvPr/>
        </p:nvPicPr>
        <p:blipFill rotWithShape="1">
          <a:blip r:embed="rId4"/>
          <a:srcRect l="43689" t="19849" r="41456" b="19396"/>
          <a:stretch/>
        </p:blipFill>
        <p:spPr>
          <a:xfrm>
            <a:off x="5672317" y="151129"/>
            <a:ext cx="2157274" cy="4963139"/>
          </a:xfrm>
          <a:prstGeom prst="rect">
            <a:avLst/>
          </a:prstGeom>
        </p:spPr>
      </p:pic>
      <p:sp>
        <p:nvSpPr>
          <p:cNvPr id="8" name="textruta 7">
            <a:extLst>
              <a:ext uri="{FF2B5EF4-FFF2-40B4-BE49-F238E27FC236}">
                <a16:creationId xmlns:a16="http://schemas.microsoft.com/office/drawing/2014/main" id="{DD3D9917-8DC7-4B64-893C-6B69C5FC3042}"/>
              </a:ext>
            </a:extLst>
          </p:cNvPr>
          <p:cNvSpPr txBox="1"/>
          <p:nvPr/>
        </p:nvSpPr>
        <p:spPr>
          <a:xfrm>
            <a:off x="687388" y="1796447"/>
            <a:ext cx="1249680" cy="541020"/>
          </a:xfrm>
          <a:prstGeom prst="rect">
            <a:avLst/>
          </a:prstGeom>
        </p:spPr>
        <p:txBody>
          <a:bodyPr vert="horz" wrap="none" lIns="91440" tIns="45720" rIns="91440" bIns="45720" rtlCol="0" anchor="ctr">
            <a:normAutofit fontScale="92500" lnSpcReduction="20000"/>
          </a:bodyPr>
          <a:lstStyle/>
          <a:p>
            <a:pPr marL="0" indent="0" algn="l">
              <a:buNone/>
            </a:pPr>
            <a:r>
              <a:rPr lang="sv-SE" sz="1800" kern="0" dirty="0">
                <a:latin typeface="Arial" panose="020B0604020202020204" pitchFamily="34" charset="0"/>
                <a:cs typeface="Arial" panose="020B0604020202020204" pitchFamily="34" charset="0"/>
              </a:rPr>
              <a:t>Årsmedel</a:t>
            </a:r>
          </a:p>
          <a:p>
            <a:pPr marL="0" indent="0" algn="l">
              <a:buNone/>
            </a:pPr>
            <a:r>
              <a:rPr lang="sv-SE" kern="0" dirty="0">
                <a:latin typeface="Arial" panose="020B0604020202020204" pitchFamily="34" charset="0"/>
                <a:cs typeface="Arial" panose="020B0604020202020204" pitchFamily="34" charset="0"/>
              </a:rPr>
              <a:t>+10–25%</a:t>
            </a:r>
            <a:endParaRPr lang="sv-SE" sz="1800" kern="0" dirty="0">
              <a:latin typeface="Arial" panose="020B0604020202020204" pitchFamily="34" charset="0"/>
              <a:cs typeface="Arial" panose="020B0604020202020204" pitchFamily="34" charset="0"/>
            </a:endParaRPr>
          </a:p>
        </p:txBody>
      </p:sp>
      <p:grpSp>
        <p:nvGrpSpPr>
          <p:cNvPr id="14" name="Grupp 13">
            <a:extLst>
              <a:ext uri="{FF2B5EF4-FFF2-40B4-BE49-F238E27FC236}">
                <a16:creationId xmlns:a16="http://schemas.microsoft.com/office/drawing/2014/main" id="{DF1AB5F3-0D6A-4B9C-8EB9-43C98A0D93A7}"/>
              </a:ext>
            </a:extLst>
          </p:cNvPr>
          <p:cNvGrpSpPr/>
          <p:nvPr/>
        </p:nvGrpSpPr>
        <p:grpSpPr>
          <a:xfrm>
            <a:off x="578339" y="1662161"/>
            <a:ext cx="4678470" cy="3268898"/>
            <a:chOff x="578339" y="1662161"/>
            <a:chExt cx="4678470" cy="3268898"/>
          </a:xfrm>
        </p:grpSpPr>
        <p:pic>
          <p:nvPicPr>
            <p:cNvPr id="12" name="Bildobjekt 11">
              <a:extLst>
                <a:ext uri="{FF2B5EF4-FFF2-40B4-BE49-F238E27FC236}">
                  <a16:creationId xmlns:a16="http://schemas.microsoft.com/office/drawing/2014/main" id="{C070FE47-BD4B-4269-83E7-27B6EB06564C}"/>
                </a:ext>
              </a:extLst>
            </p:cNvPr>
            <p:cNvPicPr>
              <a:picLocks noChangeAspect="1"/>
            </p:cNvPicPr>
            <p:nvPr/>
          </p:nvPicPr>
          <p:blipFill rotWithShape="1">
            <a:blip r:embed="rId5"/>
            <a:srcRect l="21894" t="15801" r="30484" b="25043"/>
            <a:stretch/>
          </p:blipFill>
          <p:spPr>
            <a:xfrm>
              <a:off x="578339" y="1662161"/>
              <a:ext cx="4678470" cy="3268898"/>
            </a:xfrm>
            <a:prstGeom prst="rect">
              <a:avLst/>
            </a:prstGeom>
          </p:spPr>
        </p:pic>
        <p:sp>
          <p:nvSpPr>
            <p:cNvPr id="13" name="textruta 12">
              <a:extLst>
                <a:ext uri="{FF2B5EF4-FFF2-40B4-BE49-F238E27FC236}">
                  <a16:creationId xmlns:a16="http://schemas.microsoft.com/office/drawing/2014/main" id="{FAF58630-D9E9-487D-BC84-15BC676C3AAC}"/>
                </a:ext>
              </a:extLst>
            </p:cNvPr>
            <p:cNvSpPr txBox="1"/>
            <p:nvPr/>
          </p:nvSpPr>
          <p:spPr>
            <a:xfrm>
              <a:off x="687388" y="1796447"/>
              <a:ext cx="1249680" cy="541020"/>
            </a:xfrm>
            <a:prstGeom prst="rect">
              <a:avLst/>
            </a:prstGeom>
          </p:spPr>
          <p:txBody>
            <a:bodyPr vert="horz" wrap="none" lIns="91440" tIns="45720" rIns="91440" bIns="45720" rtlCol="0" anchor="ctr">
              <a:normAutofit/>
            </a:bodyPr>
            <a:lstStyle/>
            <a:p>
              <a:pPr marL="0" indent="0" algn="l">
                <a:buNone/>
              </a:pPr>
              <a:r>
                <a:rPr lang="sv-SE" sz="1800" b="1" kern="0" dirty="0">
                  <a:latin typeface="Arial" panose="020B0604020202020204" pitchFamily="34" charset="0"/>
                  <a:cs typeface="Arial" panose="020B0604020202020204" pitchFamily="34" charset="0"/>
                </a:rPr>
                <a:t>September</a:t>
              </a:r>
            </a:p>
          </p:txBody>
        </p:sp>
      </p:grpSp>
      <p:pic>
        <p:nvPicPr>
          <p:cNvPr id="11" name="Bildobjekt 10">
            <a:extLst>
              <a:ext uri="{FF2B5EF4-FFF2-40B4-BE49-F238E27FC236}">
                <a16:creationId xmlns:a16="http://schemas.microsoft.com/office/drawing/2014/main" id="{5E518450-F58B-4892-84C8-4D7C4CE0F8AC}"/>
              </a:ext>
            </a:extLst>
          </p:cNvPr>
          <p:cNvPicPr>
            <a:picLocks noChangeAspect="1"/>
          </p:cNvPicPr>
          <p:nvPr/>
        </p:nvPicPr>
        <p:blipFill rotWithShape="1">
          <a:blip r:embed="rId4"/>
          <a:srcRect l="1473" t="88152" r="82419" b="2001"/>
          <a:stretch/>
        </p:blipFill>
        <p:spPr>
          <a:xfrm>
            <a:off x="3595812" y="4387016"/>
            <a:ext cx="2157274" cy="741868"/>
          </a:xfrm>
          <a:prstGeom prst="rect">
            <a:avLst/>
          </a:prstGeom>
        </p:spPr>
      </p:pic>
      <p:sp>
        <p:nvSpPr>
          <p:cNvPr id="15" name="textruta 14">
            <a:extLst>
              <a:ext uri="{FF2B5EF4-FFF2-40B4-BE49-F238E27FC236}">
                <a16:creationId xmlns:a16="http://schemas.microsoft.com/office/drawing/2014/main" id="{B4BB206D-BD23-4386-8A04-53E85A7DBBCA}"/>
              </a:ext>
            </a:extLst>
          </p:cNvPr>
          <p:cNvSpPr txBox="1"/>
          <p:nvPr/>
        </p:nvSpPr>
        <p:spPr>
          <a:xfrm>
            <a:off x="5672317" y="188417"/>
            <a:ext cx="1249680" cy="541020"/>
          </a:xfrm>
          <a:prstGeom prst="rect">
            <a:avLst/>
          </a:prstGeom>
        </p:spPr>
        <p:txBody>
          <a:bodyPr vert="horz" wrap="none" lIns="91440" tIns="45720" rIns="91440" bIns="45720" rtlCol="0" anchor="ctr">
            <a:normAutofit/>
          </a:bodyPr>
          <a:lstStyle/>
          <a:p>
            <a:pPr marL="0" indent="0" algn="l">
              <a:buNone/>
            </a:pPr>
            <a:r>
              <a:rPr lang="sv-SE" sz="1800" b="1" kern="0" dirty="0">
                <a:latin typeface="Arial" panose="020B0604020202020204" pitchFamily="34" charset="0"/>
                <a:cs typeface="Arial" panose="020B0604020202020204" pitchFamily="34" charset="0"/>
              </a:rPr>
              <a:t>Årsmedel</a:t>
            </a:r>
          </a:p>
        </p:txBody>
      </p:sp>
    </p:spTree>
    <p:extLst>
      <p:ext uri="{BB962C8B-B14F-4D97-AF65-F5344CB8AC3E}">
        <p14:creationId xmlns:p14="http://schemas.microsoft.com/office/powerpoint/2010/main" val="253646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objekt 14">
            <a:extLst>
              <a:ext uri="{FF2B5EF4-FFF2-40B4-BE49-F238E27FC236}">
                <a16:creationId xmlns:a16="http://schemas.microsoft.com/office/drawing/2014/main" id="{F8F8927A-5F5E-4F43-9F4F-372ACE27B144}"/>
              </a:ext>
            </a:extLst>
          </p:cNvPr>
          <p:cNvPicPr>
            <a:picLocks noChangeAspect="1"/>
          </p:cNvPicPr>
          <p:nvPr/>
        </p:nvPicPr>
        <p:blipFill rotWithShape="1">
          <a:blip r:embed="rId3"/>
          <a:srcRect l="25386" t="15468" r="25687" b="21174"/>
          <a:stretch/>
        </p:blipFill>
        <p:spPr>
          <a:xfrm>
            <a:off x="4499891" y="1752254"/>
            <a:ext cx="4473942" cy="3258790"/>
          </a:xfrm>
          <a:prstGeom prst="rect">
            <a:avLst/>
          </a:prstGeom>
        </p:spPr>
      </p:pic>
      <p:pic>
        <p:nvPicPr>
          <p:cNvPr id="14" name="Bildobjekt 13">
            <a:extLst>
              <a:ext uri="{FF2B5EF4-FFF2-40B4-BE49-F238E27FC236}">
                <a16:creationId xmlns:a16="http://schemas.microsoft.com/office/drawing/2014/main" id="{27D7D1ED-AD43-4679-A5ED-DF05C7D486A0}"/>
              </a:ext>
            </a:extLst>
          </p:cNvPr>
          <p:cNvPicPr>
            <a:picLocks noChangeAspect="1"/>
          </p:cNvPicPr>
          <p:nvPr/>
        </p:nvPicPr>
        <p:blipFill rotWithShape="1">
          <a:blip r:embed="rId4"/>
          <a:srcRect l="25556" t="15346" r="27094" b="21296"/>
          <a:stretch/>
        </p:blipFill>
        <p:spPr>
          <a:xfrm>
            <a:off x="231895" y="1747218"/>
            <a:ext cx="4329723" cy="3258790"/>
          </a:xfrm>
          <a:prstGeom prst="rect">
            <a:avLst/>
          </a:prstGeom>
        </p:spPr>
      </p:pic>
      <p:sp>
        <p:nvSpPr>
          <p:cNvPr id="10" name="textruta 9">
            <a:extLst>
              <a:ext uri="{FF2B5EF4-FFF2-40B4-BE49-F238E27FC236}">
                <a16:creationId xmlns:a16="http://schemas.microsoft.com/office/drawing/2014/main" id="{B5D303BA-677B-4B8C-8145-2B6E6E8FB8C8}"/>
              </a:ext>
            </a:extLst>
          </p:cNvPr>
          <p:cNvSpPr txBox="1"/>
          <p:nvPr/>
        </p:nvSpPr>
        <p:spPr>
          <a:xfrm>
            <a:off x="231895" y="1871884"/>
            <a:ext cx="1249680" cy="541020"/>
          </a:xfrm>
          <a:prstGeom prst="rect">
            <a:avLst/>
          </a:prstGeom>
        </p:spPr>
        <p:txBody>
          <a:bodyPr vert="horz" wrap="none" lIns="91440" tIns="45720" rIns="91440" bIns="45720" rtlCol="0" anchor="ctr">
            <a:normAutofit/>
          </a:bodyPr>
          <a:lstStyle/>
          <a:p>
            <a:pPr marL="0" indent="0" algn="l">
              <a:buNone/>
            </a:pPr>
            <a:r>
              <a:rPr lang="sv-SE" sz="1800" b="1" kern="0" dirty="0">
                <a:latin typeface="Arial" panose="020B0604020202020204" pitchFamily="34" charset="0"/>
                <a:cs typeface="Arial" panose="020B0604020202020204" pitchFamily="34" charset="0"/>
              </a:rPr>
              <a:t>Årsmedel</a:t>
            </a:r>
          </a:p>
        </p:txBody>
      </p:sp>
      <p:sp>
        <p:nvSpPr>
          <p:cNvPr id="7" name="Rubrik 1">
            <a:extLst>
              <a:ext uri="{FF2B5EF4-FFF2-40B4-BE49-F238E27FC236}">
                <a16:creationId xmlns:a16="http://schemas.microsoft.com/office/drawing/2014/main" id="{285F7CDA-AE01-45A8-9600-37DAC07A73C8}"/>
              </a:ext>
            </a:extLst>
          </p:cNvPr>
          <p:cNvSpPr>
            <a:spLocks noGrp="1"/>
          </p:cNvSpPr>
          <p:nvPr>
            <p:ph type="title"/>
          </p:nvPr>
        </p:nvSpPr>
        <p:spPr>
          <a:xfrm>
            <a:off x="687388" y="906463"/>
            <a:ext cx="7772400" cy="860425"/>
          </a:xfrm>
        </p:spPr>
        <p:txBody>
          <a:bodyPr/>
          <a:lstStyle/>
          <a:p>
            <a:r>
              <a:rPr lang="sv-SE" dirty="0"/>
              <a:t>Markfuktighet - </a:t>
            </a:r>
            <a:r>
              <a:rPr lang="sv-SE" dirty="0">
                <a:highlight>
                  <a:srgbClr val="FFFF00"/>
                </a:highlight>
              </a:rPr>
              <a:t>Exempel </a:t>
            </a:r>
            <a:br>
              <a:rPr lang="sv-SE" dirty="0"/>
            </a:br>
            <a:r>
              <a:rPr lang="sv-SE" sz="2000" dirty="0"/>
              <a:t>RCP 8,5 - år 2071-2100</a:t>
            </a:r>
            <a:endParaRPr lang="sv-SE" dirty="0"/>
          </a:p>
        </p:txBody>
      </p:sp>
      <p:pic>
        <p:nvPicPr>
          <p:cNvPr id="9" name="Bildobjekt 8">
            <a:extLst>
              <a:ext uri="{FF2B5EF4-FFF2-40B4-BE49-F238E27FC236}">
                <a16:creationId xmlns:a16="http://schemas.microsoft.com/office/drawing/2014/main" id="{49227066-458A-4B45-8CCE-FC9026FC7480}"/>
              </a:ext>
            </a:extLst>
          </p:cNvPr>
          <p:cNvPicPr>
            <a:picLocks noChangeAspect="1"/>
          </p:cNvPicPr>
          <p:nvPr/>
        </p:nvPicPr>
        <p:blipFill rotWithShape="1">
          <a:blip r:embed="rId5"/>
          <a:srcRect l="3192" t="13220" r="6293" b="8458"/>
          <a:stretch/>
        </p:blipFill>
        <p:spPr>
          <a:xfrm>
            <a:off x="3603175" y="4362837"/>
            <a:ext cx="2148840" cy="677475"/>
          </a:xfrm>
          <a:prstGeom prst="rect">
            <a:avLst/>
          </a:prstGeom>
        </p:spPr>
      </p:pic>
      <p:sp>
        <p:nvSpPr>
          <p:cNvPr id="16" name="textruta 15">
            <a:extLst>
              <a:ext uri="{FF2B5EF4-FFF2-40B4-BE49-F238E27FC236}">
                <a16:creationId xmlns:a16="http://schemas.microsoft.com/office/drawing/2014/main" id="{7D1AD6BA-730B-461F-BEC6-805D3703E813}"/>
              </a:ext>
            </a:extLst>
          </p:cNvPr>
          <p:cNvSpPr txBox="1"/>
          <p:nvPr/>
        </p:nvSpPr>
        <p:spPr>
          <a:xfrm>
            <a:off x="4655406" y="1877696"/>
            <a:ext cx="1249680" cy="541020"/>
          </a:xfrm>
          <a:prstGeom prst="rect">
            <a:avLst/>
          </a:prstGeom>
        </p:spPr>
        <p:txBody>
          <a:bodyPr vert="horz" wrap="none" lIns="91440" tIns="45720" rIns="91440" bIns="45720" rtlCol="0" anchor="ctr">
            <a:normAutofit/>
          </a:bodyPr>
          <a:lstStyle/>
          <a:p>
            <a:pPr marL="0" indent="0" algn="l">
              <a:buNone/>
            </a:pPr>
            <a:r>
              <a:rPr lang="sv-SE" b="1" kern="0" dirty="0">
                <a:latin typeface="Arial" panose="020B0604020202020204" pitchFamily="34" charset="0"/>
                <a:cs typeface="Arial" panose="020B0604020202020204" pitchFamily="34" charset="0"/>
              </a:rPr>
              <a:t>September</a:t>
            </a:r>
            <a:endParaRPr lang="sv-SE" sz="1800" b="1"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533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B0091A-F7C4-4D87-B6DE-3017139D5D9A}"/>
              </a:ext>
            </a:extLst>
          </p:cNvPr>
          <p:cNvSpPr>
            <a:spLocks noGrp="1"/>
          </p:cNvSpPr>
          <p:nvPr>
            <p:ph type="title"/>
          </p:nvPr>
        </p:nvSpPr>
        <p:spPr/>
        <p:txBody>
          <a:bodyPr/>
          <a:lstStyle/>
          <a:p>
            <a:r>
              <a:rPr lang="sv-SE" b="1" kern="0" dirty="0">
                <a:solidFill>
                  <a:srgbClr val="000000"/>
                </a:solidFill>
              </a:rPr>
              <a:t>Därför behöver kommuner agera</a:t>
            </a:r>
            <a:br>
              <a:rPr lang="sv-SE" kern="0" dirty="0">
                <a:solidFill>
                  <a:srgbClr val="000000"/>
                </a:solidFill>
              </a:rPr>
            </a:br>
            <a:endParaRPr lang="sv-SE" dirty="0"/>
          </a:p>
        </p:txBody>
      </p:sp>
      <p:sp>
        <p:nvSpPr>
          <p:cNvPr id="3" name="Platshållare för innehåll 2">
            <a:extLst>
              <a:ext uri="{FF2B5EF4-FFF2-40B4-BE49-F238E27FC236}">
                <a16:creationId xmlns:a16="http://schemas.microsoft.com/office/drawing/2014/main" id="{895AF6AB-1E77-4C23-9F23-5890F1F4B96A}"/>
              </a:ext>
            </a:extLst>
          </p:cNvPr>
          <p:cNvSpPr>
            <a:spLocks noGrp="1"/>
          </p:cNvSpPr>
          <p:nvPr>
            <p:ph idx="1"/>
          </p:nvPr>
        </p:nvSpPr>
        <p:spPr/>
        <p:txBody>
          <a:bodyPr/>
          <a:lstStyle/>
          <a:p>
            <a:r>
              <a:rPr lang="sv-SE" dirty="0"/>
              <a:t>Proaktiva beslut ger ofta mindre krishantering och fler synergier</a:t>
            </a:r>
          </a:p>
          <a:p>
            <a:r>
              <a:rPr lang="sv-SE" dirty="0"/>
              <a:t>Många är beroende av fungerande infrastruktur </a:t>
            </a:r>
          </a:p>
          <a:p>
            <a:r>
              <a:rPr lang="sv-SE" dirty="0"/>
              <a:t>Säkerställa dricksvattenförsörjningen</a:t>
            </a:r>
          </a:p>
          <a:p>
            <a:r>
              <a:rPr lang="sv-SE" dirty="0"/>
              <a:t>Undvika översvämmad bebyggelse </a:t>
            </a:r>
          </a:p>
          <a:p>
            <a:r>
              <a:rPr lang="sv-SE" dirty="0"/>
              <a:t>Värmeböljor leder till ökad ohälsa och dödsfall</a:t>
            </a:r>
          </a:p>
          <a:p>
            <a:r>
              <a:rPr lang="sv-SE" dirty="0"/>
              <a:t>För att kommunen ska vara attraktiv att bo i även i framtiden </a:t>
            </a:r>
          </a:p>
          <a:p>
            <a:endParaRPr lang="sv-SE" dirty="0"/>
          </a:p>
        </p:txBody>
      </p:sp>
      <p:sp>
        <p:nvSpPr>
          <p:cNvPr id="7" name="Rubrik 1"/>
          <p:cNvSpPr txBox="1">
            <a:spLocks/>
          </p:cNvSpPr>
          <p:nvPr/>
        </p:nvSpPr>
        <p:spPr bwMode="auto">
          <a:xfrm>
            <a:off x="1710929" y="554422"/>
            <a:ext cx="5725715" cy="451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b" anchorCtr="0" compatLnSpc="1">
            <a:prstTxWarp prst="textNoShape">
              <a:avLst/>
            </a:prstTxWarp>
          </a:bodyPr>
          <a:lstStyle>
            <a:lvl1pPr algn="l" rtl="0" eaLnBrk="1" fontAlgn="base" hangingPunct="1">
              <a:spcBef>
                <a:spcPct val="0"/>
              </a:spcBef>
              <a:spcAft>
                <a:spcPct val="0"/>
              </a:spcAft>
              <a:defRPr sz="2600">
                <a:solidFill>
                  <a:schemeClr val="tx1"/>
                </a:solidFill>
                <a:latin typeface="+mj-lt"/>
                <a:ea typeface="+mj-ea"/>
                <a:cs typeface="+mj-cs"/>
              </a:defRPr>
            </a:lvl1pPr>
            <a:lvl2pPr algn="l" rtl="0" eaLnBrk="1" fontAlgn="base" hangingPunct="1">
              <a:spcBef>
                <a:spcPct val="0"/>
              </a:spcBef>
              <a:spcAft>
                <a:spcPct val="0"/>
              </a:spcAft>
              <a:defRPr sz="2600">
                <a:solidFill>
                  <a:schemeClr val="tx1"/>
                </a:solidFill>
                <a:latin typeface="Arial Black" pitchFamily="34" charset="0"/>
              </a:defRPr>
            </a:lvl2pPr>
            <a:lvl3pPr algn="l" rtl="0" eaLnBrk="1" fontAlgn="base" hangingPunct="1">
              <a:spcBef>
                <a:spcPct val="0"/>
              </a:spcBef>
              <a:spcAft>
                <a:spcPct val="0"/>
              </a:spcAft>
              <a:defRPr sz="2600">
                <a:solidFill>
                  <a:schemeClr val="tx1"/>
                </a:solidFill>
                <a:latin typeface="Arial Black" pitchFamily="34" charset="0"/>
              </a:defRPr>
            </a:lvl3pPr>
            <a:lvl4pPr algn="l" rtl="0" eaLnBrk="1" fontAlgn="base" hangingPunct="1">
              <a:spcBef>
                <a:spcPct val="0"/>
              </a:spcBef>
              <a:spcAft>
                <a:spcPct val="0"/>
              </a:spcAft>
              <a:defRPr sz="2600">
                <a:solidFill>
                  <a:schemeClr val="tx1"/>
                </a:solidFill>
                <a:latin typeface="Arial Black" pitchFamily="34" charset="0"/>
              </a:defRPr>
            </a:lvl4pPr>
            <a:lvl5pPr algn="l" rtl="0" eaLnBrk="1" fontAlgn="base" hangingPunct="1">
              <a:spcBef>
                <a:spcPct val="0"/>
              </a:spcBef>
              <a:spcAft>
                <a:spcPct val="0"/>
              </a:spcAft>
              <a:defRPr sz="2600">
                <a:solidFill>
                  <a:schemeClr val="tx1"/>
                </a:solidFill>
                <a:latin typeface="Arial Black" pitchFamily="34" charset="0"/>
              </a:defRPr>
            </a:lvl5pPr>
            <a:lvl6pPr marL="457200" algn="l" rtl="0" eaLnBrk="1" fontAlgn="base" hangingPunct="1">
              <a:spcBef>
                <a:spcPct val="0"/>
              </a:spcBef>
              <a:spcAft>
                <a:spcPct val="0"/>
              </a:spcAft>
              <a:defRPr sz="3600">
                <a:solidFill>
                  <a:schemeClr val="bg1"/>
                </a:solidFill>
                <a:latin typeface="Arial Black" pitchFamily="34" charset="0"/>
              </a:defRPr>
            </a:lvl6pPr>
            <a:lvl7pPr marL="914400" algn="l" rtl="0" eaLnBrk="1" fontAlgn="base" hangingPunct="1">
              <a:spcBef>
                <a:spcPct val="0"/>
              </a:spcBef>
              <a:spcAft>
                <a:spcPct val="0"/>
              </a:spcAft>
              <a:defRPr sz="3600">
                <a:solidFill>
                  <a:schemeClr val="bg1"/>
                </a:solidFill>
                <a:latin typeface="Arial Black" pitchFamily="34" charset="0"/>
              </a:defRPr>
            </a:lvl7pPr>
            <a:lvl8pPr marL="1371600" algn="l" rtl="0" eaLnBrk="1" fontAlgn="base" hangingPunct="1">
              <a:spcBef>
                <a:spcPct val="0"/>
              </a:spcBef>
              <a:spcAft>
                <a:spcPct val="0"/>
              </a:spcAft>
              <a:defRPr sz="3600">
                <a:solidFill>
                  <a:schemeClr val="bg1"/>
                </a:solidFill>
                <a:latin typeface="Arial Black" pitchFamily="34" charset="0"/>
              </a:defRPr>
            </a:lvl8pPr>
            <a:lvl9pPr marL="1828800" algn="l" rtl="0" eaLnBrk="1" fontAlgn="base" hangingPunct="1">
              <a:spcBef>
                <a:spcPct val="0"/>
              </a:spcBef>
              <a:spcAft>
                <a:spcPct val="0"/>
              </a:spcAft>
              <a:defRPr sz="3600">
                <a:solidFill>
                  <a:schemeClr val="bg1"/>
                </a:solidFill>
                <a:latin typeface="Arial Black" pitchFamily="34" charset="0"/>
              </a:defRPr>
            </a:lvl9pPr>
          </a:lstStyle>
          <a:p>
            <a:pPr algn="ctr"/>
            <a:endParaRPr lang="sv-SE" sz="1800" kern="0" dirty="0">
              <a:solidFill>
                <a:srgbClr val="000000"/>
              </a:solidFill>
            </a:endParaRPr>
          </a:p>
        </p:txBody>
      </p:sp>
      <p:sp>
        <p:nvSpPr>
          <p:cNvPr id="19" name="Platshållare för innehåll 2"/>
          <p:cNvSpPr txBox="1">
            <a:spLocks/>
          </p:cNvSpPr>
          <p:nvPr/>
        </p:nvSpPr>
        <p:spPr bwMode="auto">
          <a:xfrm>
            <a:off x="1925706" y="1275606"/>
            <a:ext cx="4536504" cy="20522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SzPct val="120000"/>
              <a:buFont typeface="Wingdings" pitchFamily="2" charset="2"/>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SzPct val="120000"/>
              <a:buFont typeface="Wingdings" pitchFamily="2" charset="2"/>
              <a:buChar char="§"/>
              <a:defRPr sz="1600">
                <a:solidFill>
                  <a:schemeClr val="tx1"/>
                </a:solidFill>
                <a:latin typeface="+mn-lt"/>
              </a:defRPr>
            </a:lvl2pPr>
            <a:lvl3pPr marL="1143000" indent="-228600" algn="l" rtl="0" eaLnBrk="1" fontAlgn="base" hangingPunct="1">
              <a:spcBef>
                <a:spcPct val="20000"/>
              </a:spcBef>
              <a:spcAft>
                <a:spcPct val="0"/>
              </a:spcAft>
              <a:buSzPct val="120000"/>
              <a:buFont typeface="Wingdings" pitchFamily="2" charset="2"/>
              <a:buChar char="§"/>
              <a:defRPr sz="1600">
                <a:solidFill>
                  <a:schemeClr val="tx1"/>
                </a:solidFill>
                <a:latin typeface="+mn-lt"/>
              </a:defRPr>
            </a:lvl3pPr>
            <a:lvl4pPr marL="1600200" indent="-228600" algn="l" rtl="0" eaLnBrk="1" fontAlgn="base" hangingPunct="1">
              <a:spcBef>
                <a:spcPct val="20000"/>
              </a:spcBef>
              <a:spcAft>
                <a:spcPct val="0"/>
              </a:spcAft>
              <a:buSzPct val="120000"/>
              <a:buFont typeface="Wingdings" pitchFamily="2" charset="2"/>
              <a:buChar char="§"/>
              <a:defRPr sz="1600">
                <a:solidFill>
                  <a:schemeClr val="tx1"/>
                </a:solidFill>
                <a:latin typeface="+mn-lt"/>
              </a:defRPr>
            </a:lvl4pPr>
            <a:lvl5pPr marL="2057400" indent="-228600" algn="l" rtl="0" eaLnBrk="1" fontAlgn="base" hangingPunct="1">
              <a:spcBef>
                <a:spcPct val="20000"/>
              </a:spcBef>
              <a:spcAft>
                <a:spcPct val="0"/>
              </a:spcAft>
              <a:buSzPct val="120000"/>
              <a:buFont typeface="Wingdings" pitchFamily="2" charset="2"/>
              <a:buChar char="§"/>
              <a:defRPr sz="16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
              <a:defRPr sz="2000">
                <a:solidFill>
                  <a:schemeClr val="bg1"/>
                </a:solidFill>
                <a:latin typeface="+mn-lt"/>
              </a:defRPr>
            </a:lvl6pPr>
            <a:lvl7pPr marL="2971800" indent="-228600" algn="l" rtl="0" eaLnBrk="1" fontAlgn="base" hangingPunct="1">
              <a:spcBef>
                <a:spcPct val="20000"/>
              </a:spcBef>
              <a:spcAft>
                <a:spcPct val="0"/>
              </a:spcAft>
              <a:buFont typeface="Wingdings" pitchFamily="2" charset="2"/>
              <a:buChar char="§"/>
              <a:defRPr sz="2000">
                <a:solidFill>
                  <a:schemeClr val="bg1"/>
                </a:solidFill>
                <a:latin typeface="+mn-lt"/>
              </a:defRPr>
            </a:lvl7pPr>
            <a:lvl8pPr marL="3429000" indent="-228600" algn="l" rtl="0" eaLnBrk="1" fontAlgn="base" hangingPunct="1">
              <a:spcBef>
                <a:spcPct val="20000"/>
              </a:spcBef>
              <a:spcAft>
                <a:spcPct val="0"/>
              </a:spcAft>
              <a:buFont typeface="Wingdings" pitchFamily="2" charset="2"/>
              <a:buChar char="§"/>
              <a:defRPr sz="2000">
                <a:solidFill>
                  <a:schemeClr val="bg1"/>
                </a:solidFill>
                <a:latin typeface="+mn-lt"/>
              </a:defRPr>
            </a:lvl8pPr>
            <a:lvl9pPr marL="3886200" indent="-228600" algn="l" rtl="0" eaLnBrk="1" fontAlgn="base" hangingPunct="1">
              <a:spcBef>
                <a:spcPct val="20000"/>
              </a:spcBef>
              <a:spcAft>
                <a:spcPct val="0"/>
              </a:spcAft>
              <a:buFont typeface="Wingdings" pitchFamily="2" charset="2"/>
              <a:buChar char="§"/>
              <a:defRPr sz="2000">
                <a:solidFill>
                  <a:schemeClr val="bg1"/>
                </a:solidFill>
                <a:latin typeface="+mn-lt"/>
              </a:defRPr>
            </a:lvl9pPr>
          </a:lstStyle>
          <a:p>
            <a:endParaRPr lang="sv-SE" sz="1200" kern="0" dirty="0"/>
          </a:p>
          <a:p>
            <a:endParaRPr lang="sv-SE" sz="1200" kern="0" dirty="0"/>
          </a:p>
          <a:p>
            <a:endParaRPr lang="sv-SE" sz="1200" kern="0" dirty="0"/>
          </a:p>
        </p:txBody>
      </p:sp>
      <p:pic>
        <p:nvPicPr>
          <p:cNvPr id="5" name="Bildobjekt 4">
            <a:extLst>
              <a:ext uri="{FF2B5EF4-FFF2-40B4-BE49-F238E27FC236}">
                <a16:creationId xmlns:a16="http://schemas.microsoft.com/office/drawing/2014/main" id="{CA7662DB-2A4A-428F-B93A-F769C0DB43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213" y="3497820"/>
            <a:ext cx="2755228" cy="1606558"/>
          </a:xfrm>
          <a:prstGeom prst="rect">
            <a:avLst/>
          </a:prstGeom>
        </p:spPr>
      </p:pic>
      <p:pic>
        <p:nvPicPr>
          <p:cNvPr id="10" name="Bildobjekt 9">
            <a:extLst>
              <a:ext uri="{FF2B5EF4-FFF2-40B4-BE49-F238E27FC236}">
                <a16:creationId xmlns:a16="http://schemas.microsoft.com/office/drawing/2014/main" id="{EF58CDAA-5511-4422-A661-8C5195D890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9391" y="3692041"/>
            <a:ext cx="948611" cy="1218116"/>
          </a:xfrm>
          <a:prstGeom prst="rect">
            <a:avLst/>
          </a:prstGeom>
        </p:spPr>
      </p:pic>
      <p:pic>
        <p:nvPicPr>
          <p:cNvPr id="12" name="Bildobjekt 11">
            <a:extLst>
              <a:ext uri="{FF2B5EF4-FFF2-40B4-BE49-F238E27FC236}">
                <a16:creationId xmlns:a16="http://schemas.microsoft.com/office/drawing/2014/main" id="{AA3E0F6E-4907-4A1B-A742-AE7356E522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1953" y="3566707"/>
            <a:ext cx="2323078" cy="1475588"/>
          </a:xfrm>
          <a:prstGeom prst="rect">
            <a:avLst/>
          </a:prstGeom>
        </p:spPr>
      </p:pic>
    </p:spTree>
    <p:extLst>
      <p:ext uri="{BB962C8B-B14F-4D97-AF65-F5344CB8AC3E}">
        <p14:creationId xmlns:p14="http://schemas.microsoft.com/office/powerpoint/2010/main" val="1148697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4929EC-2D07-42ED-9577-1850ED37365D}"/>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3000"/>
                    </a14:imgEffect>
                  </a14:imgLayer>
                </a14:imgProps>
              </a:ext>
              <a:ext uri="{28A0092B-C50C-407E-A947-70E740481C1C}">
                <a14:useLocalDpi xmlns:a14="http://schemas.microsoft.com/office/drawing/2010/main"/>
              </a:ext>
            </a:extLst>
          </a:blip>
          <a:src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innehåll 2">
            <a:extLst>
              <a:ext uri="{FF2B5EF4-FFF2-40B4-BE49-F238E27FC236}">
                <a16:creationId xmlns:a16="http://schemas.microsoft.com/office/drawing/2014/main" id="{FC93F453-3AB4-4BFD-ACFE-FBADC78D4ED9}"/>
              </a:ext>
            </a:extLst>
          </p:cNvPr>
          <p:cNvSpPr>
            <a:spLocks noGrp="1"/>
          </p:cNvSpPr>
          <p:nvPr>
            <p:ph idx="1"/>
          </p:nvPr>
        </p:nvSpPr>
        <p:spPr/>
        <p:txBody>
          <a:bodyPr/>
          <a:lstStyle/>
          <a:p>
            <a:pPr marL="0" indent="0">
              <a:buNone/>
            </a:pPr>
            <a:endParaRPr lang="sv-SE" b="1" dirty="0">
              <a:latin typeface="Helvetica" pitchFamily="2" charset="0"/>
            </a:endParaRPr>
          </a:p>
          <a:p>
            <a:pPr marL="0" indent="0">
              <a:buNone/>
            </a:pPr>
            <a:r>
              <a:rPr lang="sv-SE" b="1" dirty="0">
                <a:latin typeface="Helvetica" pitchFamily="2" charset="0"/>
              </a:rPr>
              <a:t>Vi måste både jobba med utsläppsminskning</a:t>
            </a:r>
          </a:p>
          <a:p>
            <a:pPr marL="0" indent="0">
              <a:buNone/>
            </a:pPr>
            <a:r>
              <a:rPr lang="sv-SE" b="1" dirty="0">
                <a:latin typeface="Helvetica" pitchFamily="2" charset="0"/>
              </a:rPr>
              <a:t>och </a:t>
            </a:r>
            <a:r>
              <a:rPr lang="sv-SE" b="1" dirty="0" err="1">
                <a:latin typeface="Helvetica" pitchFamily="2" charset="0"/>
              </a:rPr>
              <a:t>klimatanpassning</a:t>
            </a:r>
            <a:r>
              <a:rPr lang="sv-SE" b="1" dirty="0">
                <a:latin typeface="Helvetica" pitchFamily="2" charset="0"/>
              </a:rPr>
              <a:t>.</a:t>
            </a:r>
          </a:p>
          <a:p>
            <a:pPr marL="0" indent="0">
              <a:buNone/>
            </a:pPr>
            <a:endParaRPr lang="sv-SE" b="1" dirty="0">
              <a:latin typeface="Helvetica" pitchFamily="2" charset="0"/>
            </a:endParaRPr>
          </a:p>
          <a:p>
            <a:pPr marL="0" indent="0">
              <a:buNone/>
            </a:pPr>
            <a:r>
              <a:rPr lang="sv-SE" b="1" dirty="0">
                <a:latin typeface="Helvetica" pitchFamily="2" charset="0"/>
              </a:rPr>
              <a:t>Klimatanpassning innebär att anpassa samhället till ett föränderligt klimat. </a:t>
            </a:r>
          </a:p>
          <a:p>
            <a:pPr marL="0" indent="0">
              <a:buNone/>
            </a:pPr>
            <a:endParaRPr lang="sv-SE" dirty="0"/>
          </a:p>
        </p:txBody>
      </p:sp>
      <p:pic>
        <p:nvPicPr>
          <p:cNvPr id="5" name="Bildobjekt 4">
            <a:extLst>
              <a:ext uri="{FF2B5EF4-FFF2-40B4-BE49-F238E27FC236}">
                <a16:creationId xmlns:a16="http://schemas.microsoft.com/office/drawing/2014/main" id="{2E6E85E2-40BE-4FAD-A092-F1E5A5208DB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87808" y="357190"/>
            <a:ext cx="806282" cy="326137"/>
          </a:xfrm>
          <a:prstGeom prst="rect">
            <a:avLst/>
          </a:prstGeom>
        </p:spPr>
      </p:pic>
      <p:sp>
        <p:nvSpPr>
          <p:cNvPr id="2" name="Rubrik 1">
            <a:extLst>
              <a:ext uri="{FF2B5EF4-FFF2-40B4-BE49-F238E27FC236}">
                <a16:creationId xmlns:a16="http://schemas.microsoft.com/office/drawing/2014/main" id="{7F4B97C1-7A40-4332-9B8F-D11DEB4C9B44}"/>
              </a:ext>
            </a:extLst>
          </p:cNvPr>
          <p:cNvSpPr>
            <a:spLocks noGrp="1"/>
          </p:cNvSpPr>
          <p:nvPr>
            <p:ph type="title"/>
          </p:nvPr>
        </p:nvSpPr>
        <p:spPr/>
        <p:txBody>
          <a:bodyPr/>
          <a:lstStyle/>
          <a:p>
            <a:r>
              <a:rPr lang="sv-SE" dirty="0"/>
              <a:t>Vi befinner oss i en pågående klimatförändring</a:t>
            </a:r>
          </a:p>
        </p:txBody>
      </p:sp>
    </p:spTree>
    <p:extLst>
      <p:ext uri="{BB962C8B-B14F-4D97-AF65-F5344CB8AC3E}">
        <p14:creationId xmlns:p14="http://schemas.microsoft.com/office/powerpoint/2010/main" val="34264443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vatten, utomhus, ocean, båt&#10;&#10;Automatiskt genererad beskrivning">
            <a:extLst>
              <a:ext uri="{FF2B5EF4-FFF2-40B4-BE49-F238E27FC236}">
                <a16:creationId xmlns:a16="http://schemas.microsoft.com/office/drawing/2014/main" id="{1CAABAFC-2842-40AB-A768-FB5B49BA695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7052" y="-22860"/>
            <a:ext cx="9181052" cy="5166360"/>
          </a:xfrm>
          <a:prstGeom prst="rect">
            <a:avLst/>
          </a:prstGeom>
        </p:spPr>
      </p:pic>
      <p:sp>
        <p:nvSpPr>
          <p:cNvPr id="2" name="Rubrik 1">
            <a:extLst>
              <a:ext uri="{FF2B5EF4-FFF2-40B4-BE49-F238E27FC236}">
                <a16:creationId xmlns:a16="http://schemas.microsoft.com/office/drawing/2014/main" id="{A9C3C233-565D-45E2-870F-46476EE46A3E}"/>
              </a:ext>
            </a:extLst>
          </p:cNvPr>
          <p:cNvSpPr>
            <a:spLocks noGrp="1"/>
          </p:cNvSpPr>
          <p:nvPr>
            <p:ph type="title"/>
          </p:nvPr>
        </p:nvSpPr>
        <p:spPr/>
        <p:txBody>
          <a:bodyPr/>
          <a:lstStyle/>
          <a:p>
            <a:r>
              <a:rPr lang="sv-SE" dirty="0"/>
              <a:t>Att diskutera</a:t>
            </a:r>
            <a:br>
              <a:rPr lang="sv-SE" dirty="0"/>
            </a:br>
            <a:endParaRPr lang="sv-SE" dirty="0"/>
          </a:p>
        </p:txBody>
      </p:sp>
      <p:sp>
        <p:nvSpPr>
          <p:cNvPr id="3" name="Platshållare för innehåll 2">
            <a:extLst>
              <a:ext uri="{FF2B5EF4-FFF2-40B4-BE49-F238E27FC236}">
                <a16:creationId xmlns:a16="http://schemas.microsoft.com/office/drawing/2014/main" id="{E89CA8E1-4C96-491F-888A-D70A76A461E7}"/>
              </a:ext>
            </a:extLst>
          </p:cNvPr>
          <p:cNvSpPr>
            <a:spLocks noGrp="1"/>
          </p:cNvSpPr>
          <p:nvPr>
            <p:ph idx="1"/>
          </p:nvPr>
        </p:nvSpPr>
        <p:spPr/>
        <p:txBody>
          <a:bodyPr/>
          <a:lstStyle/>
          <a:p>
            <a:pPr marL="285750" indent="-285750">
              <a:spcAft>
                <a:spcPts val="500"/>
              </a:spcAft>
              <a:buFont typeface="Arial" panose="020B0604020202020204" pitchFamily="34" charset="0"/>
              <a:buChar char="•"/>
            </a:pPr>
            <a:endParaRPr lang="sv-SE" dirty="0"/>
          </a:p>
          <a:p>
            <a:pPr>
              <a:spcAft>
                <a:spcPts val="500"/>
              </a:spcAft>
            </a:pPr>
            <a:r>
              <a:rPr lang="sv-SE" dirty="0"/>
              <a:t>Hur påverkas ni av blötare vintrar, ändrade flöden i vattendrag, torrare perioder med brandrisk och extrema skyfall? </a:t>
            </a:r>
          </a:p>
          <a:p>
            <a:pPr>
              <a:spcAft>
                <a:spcPts val="500"/>
              </a:spcAft>
            </a:pPr>
            <a:r>
              <a:rPr lang="sv-SE" dirty="0"/>
              <a:t>Vilka långtidsprognoser utgår ni ifrån i er planering? </a:t>
            </a:r>
          </a:p>
          <a:p>
            <a:pPr>
              <a:spcAft>
                <a:spcPts val="500"/>
              </a:spcAft>
            </a:pPr>
            <a:r>
              <a:rPr lang="sv-SE" dirty="0"/>
              <a:t>Vilken kunskap finns? Behöver ni orientering eller utbildning?</a:t>
            </a:r>
          </a:p>
          <a:p>
            <a:pPr>
              <a:spcAft>
                <a:spcPts val="500"/>
              </a:spcAft>
            </a:pPr>
            <a:r>
              <a:rPr lang="sv-SE" dirty="0"/>
              <a:t>Vilka processer finns för att hantera de här frågorna? </a:t>
            </a:r>
          </a:p>
          <a:p>
            <a:pPr>
              <a:spcAft>
                <a:spcPts val="500"/>
              </a:spcAft>
            </a:pPr>
            <a:r>
              <a:rPr lang="sv-SE" dirty="0"/>
              <a:t>Behöver ni inspiration eller goda exempel för att komma igång?</a:t>
            </a:r>
          </a:p>
          <a:p>
            <a:pPr>
              <a:spcAft>
                <a:spcPts val="500"/>
              </a:spcAft>
            </a:pPr>
            <a:r>
              <a:rPr lang="sv-SE" dirty="0"/>
              <a:t>Har ni erfarenheter att dela med er av?</a:t>
            </a:r>
          </a:p>
          <a:p>
            <a:pPr>
              <a:spcAft>
                <a:spcPts val="500"/>
              </a:spcAft>
            </a:pPr>
            <a:r>
              <a:rPr lang="sv-SE" dirty="0"/>
              <a:t>Känner ni er väl rustade för att hantera klimatförändringarna?</a:t>
            </a:r>
          </a:p>
          <a:p>
            <a:endParaRPr lang="sv-SE" dirty="0"/>
          </a:p>
        </p:txBody>
      </p:sp>
      <p:pic>
        <p:nvPicPr>
          <p:cNvPr id="5" name="Bildobjekt 4">
            <a:extLst>
              <a:ext uri="{FF2B5EF4-FFF2-40B4-BE49-F238E27FC236}">
                <a16:creationId xmlns:a16="http://schemas.microsoft.com/office/drawing/2014/main" id="{8E4F155D-F855-4A0D-B1CC-ACF1F469D7B1}"/>
              </a:ext>
            </a:extLst>
          </p:cNvPr>
          <p:cNvPicPr>
            <a:picLocks noChangeAspect="1"/>
          </p:cNvPicPr>
          <p:nvPr/>
        </p:nvPicPr>
        <p:blipFill>
          <a:blip r:embed="rId3"/>
          <a:stretch>
            <a:fillRect/>
          </a:stretch>
        </p:blipFill>
        <p:spPr>
          <a:xfrm>
            <a:off x="8057416" y="280202"/>
            <a:ext cx="804742" cy="323116"/>
          </a:xfrm>
          <a:prstGeom prst="rect">
            <a:avLst/>
          </a:prstGeom>
        </p:spPr>
      </p:pic>
    </p:spTree>
    <p:extLst>
      <p:ext uri="{BB962C8B-B14F-4D97-AF65-F5344CB8AC3E}">
        <p14:creationId xmlns:p14="http://schemas.microsoft.com/office/powerpoint/2010/main" val="4221515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ind Energy - 6558" descr="Wind Energy - 6558">
            <a:hlinkClick r:id="" action="ppaction://media"/>
            <a:extLst>
              <a:ext uri="{FF2B5EF4-FFF2-40B4-BE49-F238E27FC236}">
                <a16:creationId xmlns:a16="http://schemas.microsoft.com/office/drawing/2014/main" id="{07F6C1C2-3EAE-2F45-869E-BB8A1C8B8C95}"/>
              </a:ext>
            </a:extLst>
          </p:cNvPr>
          <p:cNvPicPr>
            <a:picLocks noChangeAspect="1"/>
          </p:cNvPicPr>
          <p:nvPr>
            <a:videoFile r:link="rId2"/>
            <p:extLst>
              <p:ext uri="{DAA4B4D4-6D71-4841-9C94-3DE7FCFB9230}">
                <p14:media xmlns:p14="http://schemas.microsoft.com/office/powerpoint/2010/main" r:embed="rId1">
                  <p14:fade in="1000" out="1000"/>
                </p14:media>
              </p:ext>
            </p:extLst>
          </p:nvPr>
        </p:nvPicPr>
        <p:blipFill>
          <a:blip r:embed="rId5"/>
          <a:stretch>
            <a:fillRect/>
          </a:stretch>
        </p:blipFill>
        <p:spPr>
          <a:xfrm>
            <a:off x="0" y="0"/>
            <a:ext cx="9143073" cy="5142979"/>
          </a:xfrm>
          <a:prstGeom prst="rect">
            <a:avLst/>
          </a:prstGeom>
        </p:spPr>
      </p:pic>
      <p:sp>
        <p:nvSpPr>
          <p:cNvPr id="2" name="Rubrik 1">
            <a:extLst>
              <a:ext uri="{FF2B5EF4-FFF2-40B4-BE49-F238E27FC236}">
                <a16:creationId xmlns:a16="http://schemas.microsoft.com/office/drawing/2014/main" id="{3A45DC06-640E-C245-9F5F-F812DCC68B82}"/>
              </a:ext>
            </a:extLst>
          </p:cNvPr>
          <p:cNvSpPr>
            <a:spLocks noGrp="1"/>
          </p:cNvSpPr>
          <p:nvPr>
            <p:ph type="title"/>
          </p:nvPr>
        </p:nvSpPr>
        <p:spPr>
          <a:xfrm>
            <a:off x="1684735" y="3305176"/>
            <a:ext cx="4561451" cy="1021556"/>
          </a:xfrm>
        </p:spPr>
        <p:txBody>
          <a:bodyPr/>
          <a:lstStyle/>
          <a:p>
            <a:pPr>
              <a:lnSpc>
                <a:spcPct val="90000"/>
              </a:lnSpc>
            </a:pPr>
            <a:r>
              <a:rPr lang="sv-SE" sz="2700" cap="none" dirty="0">
                <a:solidFill>
                  <a:schemeClr val="bg1"/>
                </a:solidFill>
              </a:rPr>
              <a:t>Tillsammans kan vi rusta samhället för ett klimat i förändring!</a:t>
            </a:r>
          </a:p>
        </p:txBody>
      </p:sp>
      <p:sp>
        <p:nvSpPr>
          <p:cNvPr id="8" name="Platshållare för innehåll 2">
            <a:extLst>
              <a:ext uri="{FF2B5EF4-FFF2-40B4-BE49-F238E27FC236}">
                <a16:creationId xmlns:a16="http://schemas.microsoft.com/office/drawing/2014/main" id="{4B0FEBF1-72B7-9248-B29A-58E639B43076}"/>
              </a:ext>
            </a:extLst>
          </p:cNvPr>
          <p:cNvSpPr>
            <a:spLocks noGrp="1"/>
          </p:cNvSpPr>
          <p:nvPr>
            <p:ph type="body" idx="1"/>
          </p:nvPr>
        </p:nvSpPr>
        <p:spPr/>
        <p:txBody>
          <a:bodyPr/>
          <a:lstStyle/>
          <a:p>
            <a:r>
              <a:rPr lang="sv-SE" dirty="0">
                <a:solidFill>
                  <a:schemeClr val="bg1"/>
                </a:solidFill>
              </a:rPr>
              <a:t>www.klimatanpassning.se</a:t>
            </a:r>
          </a:p>
        </p:txBody>
      </p:sp>
      <p:pic>
        <p:nvPicPr>
          <p:cNvPr id="10" name="Picture 5" descr="SMHI Logotype_white_new">
            <a:extLst>
              <a:ext uri="{FF2B5EF4-FFF2-40B4-BE49-F238E27FC236}">
                <a16:creationId xmlns:a16="http://schemas.microsoft.com/office/drawing/2014/main" id="{C03DBC18-D8F4-104D-ADFB-9352B23CAF9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83250" y="217191"/>
            <a:ext cx="690199" cy="2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158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287641D0-E45B-4F3F-8E93-34B77D9C5A4B}"/>
              </a:ext>
            </a:extLst>
          </p:cNvPr>
          <p:cNvPicPr>
            <a:picLocks noChangeAspect="1"/>
          </p:cNvPicPr>
          <p:nvPr/>
        </p:nvPicPr>
        <p:blipFill>
          <a:blip r:embed="rId3"/>
          <a:stretch>
            <a:fillRect/>
          </a:stretch>
        </p:blipFill>
        <p:spPr>
          <a:xfrm>
            <a:off x="-1" y="-57947"/>
            <a:ext cx="9336721" cy="5201447"/>
          </a:xfrm>
          <a:prstGeom prst="rect">
            <a:avLst/>
          </a:prstGeom>
        </p:spPr>
      </p:pic>
      <p:sp>
        <p:nvSpPr>
          <p:cNvPr id="2" name="Rubrik 1">
            <a:extLst>
              <a:ext uri="{FF2B5EF4-FFF2-40B4-BE49-F238E27FC236}">
                <a16:creationId xmlns:a16="http://schemas.microsoft.com/office/drawing/2014/main" id="{C58040D5-C477-4FEF-AED6-72301297E482}"/>
              </a:ext>
            </a:extLst>
          </p:cNvPr>
          <p:cNvSpPr>
            <a:spLocks noGrp="1"/>
          </p:cNvSpPr>
          <p:nvPr>
            <p:ph type="title"/>
          </p:nvPr>
        </p:nvSpPr>
        <p:spPr/>
        <p:txBody>
          <a:bodyPr/>
          <a:lstStyle/>
          <a:p>
            <a:r>
              <a:rPr lang="sv-SE" dirty="0"/>
              <a:t>Därför behövs </a:t>
            </a:r>
            <a:r>
              <a:rPr lang="sv-SE" dirty="0" err="1"/>
              <a:t>klimatanpassning</a:t>
            </a:r>
            <a:br>
              <a:rPr lang="sv-SE" dirty="0"/>
            </a:br>
            <a:endParaRPr lang="sv-SE" dirty="0"/>
          </a:p>
        </p:txBody>
      </p:sp>
      <p:sp>
        <p:nvSpPr>
          <p:cNvPr id="3" name="Platshållare för innehåll 2">
            <a:extLst>
              <a:ext uri="{FF2B5EF4-FFF2-40B4-BE49-F238E27FC236}">
                <a16:creationId xmlns:a16="http://schemas.microsoft.com/office/drawing/2014/main" id="{B43EE1B7-9844-4764-BA68-9BA8558BE5AC}"/>
              </a:ext>
            </a:extLst>
          </p:cNvPr>
          <p:cNvSpPr>
            <a:spLocks noGrp="1"/>
          </p:cNvSpPr>
          <p:nvPr>
            <p:ph sz="half" idx="1"/>
          </p:nvPr>
        </p:nvSpPr>
        <p:spPr/>
        <p:txBody>
          <a:bodyPr/>
          <a:lstStyle/>
          <a:p>
            <a:pPr>
              <a:spcAft>
                <a:spcPts val="500"/>
              </a:spcAft>
            </a:pPr>
            <a:endParaRPr lang="sv-SE" dirty="0"/>
          </a:p>
          <a:p>
            <a:pPr>
              <a:spcAft>
                <a:spcPts val="500"/>
              </a:spcAft>
            </a:pPr>
            <a:r>
              <a:rPr lang="sv-SE" dirty="0"/>
              <a:t>Förebygga skador</a:t>
            </a:r>
          </a:p>
          <a:p>
            <a:pPr>
              <a:spcAft>
                <a:spcPts val="500"/>
              </a:spcAft>
            </a:pPr>
            <a:r>
              <a:rPr lang="sv-SE" dirty="0"/>
              <a:t>Minska hälsorisker </a:t>
            </a:r>
          </a:p>
          <a:p>
            <a:pPr>
              <a:spcAft>
                <a:spcPts val="500"/>
              </a:spcAft>
            </a:pPr>
            <a:r>
              <a:rPr lang="sv-SE" dirty="0"/>
              <a:t>Minimera lidande för människor och djur</a:t>
            </a:r>
          </a:p>
          <a:p>
            <a:pPr>
              <a:spcAft>
                <a:spcPts val="500"/>
              </a:spcAft>
            </a:pPr>
            <a:r>
              <a:rPr lang="sv-SE" dirty="0"/>
              <a:t>Ta vara på nya möjligheter</a:t>
            </a:r>
          </a:p>
          <a:p>
            <a:pPr>
              <a:spcAft>
                <a:spcPts val="500"/>
              </a:spcAft>
            </a:pPr>
            <a:endParaRPr lang="sv-SE" dirty="0"/>
          </a:p>
          <a:p>
            <a:endParaRPr lang="sv-SE" dirty="0"/>
          </a:p>
        </p:txBody>
      </p:sp>
      <p:sp>
        <p:nvSpPr>
          <p:cNvPr id="4" name="Platshållare för innehåll 3">
            <a:extLst>
              <a:ext uri="{FF2B5EF4-FFF2-40B4-BE49-F238E27FC236}">
                <a16:creationId xmlns:a16="http://schemas.microsoft.com/office/drawing/2014/main" id="{A0521813-156C-4C2C-AA93-4A8FFCD7C5DF}"/>
              </a:ext>
            </a:extLst>
          </p:cNvPr>
          <p:cNvSpPr>
            <a:spLocks noGrp="1"/>
          </p:cNvSpPr>
          <p:nvPr>
            <p:ph sz="half" idx="10"/>
          </p:nvPr>
        </p:nvSpPr>
        <p:spPr/>
        <p:txBody>
          <a:bodyPr/>
          <a:lstStyle/>
          <a:p>
            <a:pPr>
              <a:spcAft>
                <a:spcPts val="500"/>
              </a:spcAft>
            </a:pPr>
            <a:endParaRPr lang="sv-SE" dirty="0"/>
          </a:p>
          <a:p>
            <a:pPr>
              <a:spcAft>
                <a:spcPts val="500"/>
              </a:spcAft>
            </a:pPr>
            <a:r>
              <a:rPr lang="sv-SE" dirty="0"/>
              <a:t>Stötta biologisk mångfald och naturmiljö</a:t>
            </a:r>
          </a:p>
          <a:p>
            <a:pPr>
              <a:spcAft>
                <a:spcPts val="500"/>
              </a:spcAft>
            </a:pPr>
            <a:r>
              <a:rPr lang="sv-SE" dirty="0"/>
              <a:t>Hålla nere kostnader i ett långsiktigt perspektiv</a:t>
            </a:r>
          </a:p>
          <a:p>
            <a:endParaRPr lang="sv-SE" dirty="0"/>
          </a:p>
        </p:txBody>
      </p:sp>
      <p:pic>
        <p:nvPicPr>
          <p:cNvPr id="6" name="Bildobjekt 5">
            <a:extLst>
              <a:ext uri="{FF2B5EF4-FFF2-40B4-BE49-F238E27FC236}">
                <a16:creationId xmlns:a16="http://schemas.microsoft.com/office/drawing/2014/main" id="{C2BDC019-7C29-4B59-A3F8-901DF4EF60B7}"/>
              </a:ext>
            </a:extLst>
          </p:cNvPr>
          <p:cNvPicPr>
            <a:picLocks noChangeAspect="1"/>
          </p:cNvPicPr>
          <p:nvPr/>
        </p:nvPicPr>
        <p:blipFill>
          <a:blip r:embed="rId4"/>
          <a:stretch>
            <a:fillRect/>
          </a:stretch>
        </p:blipFill>
        <p:spPr>
          <a:xfrm>
            <a:off x="7958356" y="374115"/>
            <a:ext cx="804742" cy="323116"/>
          </a:xfrm>
          <a:prstGeom prst="rect">
            <a:avLst/>
          </a:prstGeom>
        </p:spPr>
      </p:pic>
    </p:spTree>
    <p:extLst>
      <p:ext uri="{BB962C8B-B14F-4D97-AF65-F5344CB8AC3E}">
        <p14:creationId xmlns:p14="http://schemas.microsoft.com/office/powerpoint/2010/main" val="460855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winfs\a000667\Documents\berg\Vad måste vi förbereda oss förghghghghhghghg.png">
            <a:extLst>
              <a:ext uri="{FF2B5EF4-FFF2-40B4-BE49-F238E27FC236}">
                <a16:creationId xmlns:a16="http://schemas.microsoft.com/office/drawing/2014/main" id="{08E725A3-9C45-4B16-B3D7-2A9A6D8E2FD2}"/>
              </a:ext>
            </a:extLst>
          </p:cNvPr>
          <p:cNvPicPr>
            <a:picLocks noChangeAspect="1" noChangeArrowheads="1"/>
          </p:cNvPicPr>
          <p:nvPr/>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rcRect/>
          <a:stretch>
            <a:fillRect/>
          </a:stretch>
        </p:blipFill>
        <p:spPr bwMode="auto">
          <a:xfrm>
            <a:off x="1269067" y="3689089"/>
            <a:ext cx="6713935" cy="1021556"/>
          </a:xfrm>
          <a:prstGeom prst="rect">
            <a:avLst/>
          </a:prstGeom>
          <a:noFill/>
          <a:ln>
            <a:noFill/>
          </a:ln>
          <a:extLst/>
        </p:spPr>
      </p:pic>
      <p:sp>
        <p:nvSpPr>
          <p:cNvPr id="6" name="Platshållare för innehåll 2">
            <a:extLst>
              <a:ext uri="{FF2B5EF4-FFF2-40B4-BE49-F238E27FC236}">
                <a16:creationId xmlns:a16="http://schemas.microsoft.com/office/drawing/2014/main" id="{762DF16A-2630-4F1E-8541-005508F97AD6}"/>
              </a:ext>
            </a:extLst>
          </p:cNvPr>
          <p:cNvSpPr txBox="1">
            <a:spLocks/>
          </p:cNvSpPr>
          <p:nvPr/>
        </p:nvSpPr>
        <p:spPr bwMode="auto">
          <a:xfrm>
            <a:off x="684212" y="1593939"/>
            <a:ext cx="7513638" cy="11339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SzPct val="120000"/>
              <a:buFont typeface="Wingdings" pitchFamily="2" charset="2"/>
              <a:buChar char="§"/>
              <a:defRPr sz="2400" b="0" i="0">
                <a:solidFill>
                  <a:schemeClr val="bg1"/>
                </a:solidFill>
                <a:latin typeface="Futura Book"/>
                <a:ea typeface="+mn-ea"/>
                <a:cs typeface="Futura Book"/>
              </a:defRPr>
            </a:lvl1pPr>
            <a:lvl2pPr marL="742950" indent="-285750" algn="l" rtl="0" eaLnBrk="1" fontAlgn="base" hangingPunct="1">
              <a:spcBef>
                <a:spcPct val="20000"/>
              </a:spcBef>
              <a:spcAft>
                <a:spcPct val="0"/>
              </a:spcAft>
              <a:buSzPct val="120000"/>
              <a:buFont typeface="Wingdings" pitchFamily="2" charset="2"/>
              <a:buChar char="§"/>
              <a:defRPr sz="2400" b="0" i="0">
                <a:solidFill>
                  <a:schemeClr val="bg1"/>
                </a:solidFill>
                <a:latin typeface="Futura Book"/>
                <a:cs typeface="Futura Book"/>
              </a:defRPr>
            </a:lvl2pPr>
            <a:lvl3pPr marL="1143000" indent="-228600" algn="l" rtl="0" eaLnBrk="1" fontAlgn="base" hangingPunct="1">
              <a:spcBef>
                <a:spcPct val="20000"/>
              </a:spcBef>
              <a:spcAft>
                <a:spcPct val="0"/>
              </a:spcAft>
              <a:buSzPct val="120000"/>
              <a:buFont typeface="Wingdings" pitchFamily="2" charset="2"/>
              <a:buChar char="§"/>
              <a:defRPr sz="2400" b="0" i="0">
                <a:solidFill>
                  <a:schemeClr val="bg1"/>
                </a:solidFill>
                <a:latin typeface="Futura Book"/>
                <a:cs typeface="Futura Book"/>
              </a:defRPr>
            </a:lvl3pPr>
            <a:lvl4pPr marL="1600200" indent="-228600" algn="l" rtl="0" eaLnBrk="1" fontAlgn="base" hangingPunct="1">
              <a:spcBef>
                <a:spcPct val="20000"/>
              </a:spcBef>
              <a:spcAft>
                <a:spcPct val="0"/>
              </a:spcAft>
              <a:buSzPct val="120000"/>
              <a:buFont typeface="Wingdings" pitchFamily="2" charset="2"/>
              <a:buChar char="§"/>
              <a:defRPr sz="2400" b="0" i="0">
                <a:solidFill>
                  <a:schemeClr val="bg1"/>
                </a:solidFill>
                <a:latin typeface="Futura Book"/>
                <a:cs typeface="Futura Book"/>
              </a:defRPr>
            </a:lvl4pPr>
            <a:lvl5pPr marL="2057400" indent="-228600" algn="l" rtl="0" eaLnBrk="1" fontAlgn="base" hangingPunct="1">
              <a:spcBef>
                <a:spcPct val="20000"/>
              </a:spcBef>
              <a:spcAft>
                <a:spcPct val="0"/>
              </a:spcAft>
              <a:buSzPct val="120000"/>
              <a:buFont typeface="Wingdings" pitchFamily="2" charset="2"/>
              <a:buChar char="§"/>
              <a:defRPr sz="2400" b="0" i="0">
                <a:solidFill>
                  <a:schemeClr val="bg1"/>
                </a:solidFill>
                <a:latin typeface="Futura Book"/>
                <a:cs typeface="Futura Book"/>
              </a:defRPr>
            </a:lvl5pPr>
            <a:lvl6pPr marL="2514600" indent="-228600" algn="l" rtl="0" eaLnBrk="1" fontAlgn="base" hangingPunct="1">
              <a:spcBef>
                <a:spcPct val="20000"/>
              </a:spcBef>
              <a:spcAft>
                <a:spcPct val="0"/>
              </a:spcAft>
              <a:buSzPct val="90000"/>
              <a:buFont typeface="Wingdings" pitchFamily="2" charset="2"/>
              <a:defRPr sz="2400">
                <a:solidFill>
                  <a:schemeClr val="tx1"/>
                </a:solidFill>
                <a:latin typeface="+mn-lt"/>
              </a:defRPr>
            </a:lvl6pPr>
            <a:lvl7pPr marL="2971800" indent="-228600" algn="l" rtl="0" eaLnBrk="1" fontAlgn="base" hangingPunct="1">
              <a:spcBef>
                <a:spcPct val="20000"/>
              </a:spcBef>
              <a:spcAft>
                <a:spcPct val="0"/>
              </a:spcAft>
              <a:buSzPct val="90000"/>
              <a:buFont typeface="Wingdings" pitchFamily="2" charset="2"/>
              <a:defRPr sz="2400">
                <a:solidFill>
                  <a:schemeClr val="tx1"/>
                </a:solidFill>
                <a:latin typeface="+mn-lt"/>
              </a:defRPr>
            </a:lvl7pPr>
            <a:lvl8pPr marL="3429000" indent="-228600" algn="l" rtl="0" eaLnBrk="1" fontAlgn="base" hangingPunct="1">
              <a:spcBef>
                <a:spcPct val="20000"/>
              </a:spcBef>
              <a:spcAft>
                <a:spcPct val="0"/>
              </a:spcAft>
              <a:buSzPct val="90000"/>
              <a:buFont typeface="Wingdings" pitchFamily="2" charset="2"/>
              <a:defRPr sz="2400">
                <a:solidFill>
                  <a:schemeClr val="tx1"/>
                </a:solidFill>
                <a:latin typeface="+mn-lt"/>
              </a:defRPr>
            </a:lvl8pPr>
            <a:lvl9pPr marL="3886200" indent="-228600" algn="l" rtl="0" eaLnBrk="1" fontAlgn="base" hangingPunct="1">
              <a:spcBef>
                <a:spcPct val="20000"/>
              </a:spcBef>
              <a:spcAft>
                <a:spcPct val="0"/>
              </a:spcAft>
              <a:buSzPct val="90000"/>
              <a:buFont typeface="Wingdings" pitchFamily="2" charset="2"/>
              <a:defRPr sz="2400">
                <a:solidFill>
                  <a:schemeClr val="tx1"/>
                </a:solidFill>
                <a:latin typeface="+mn-lt"/>
              </a:defRPr>
            </a:lvl9pPr>
          </a:lstStyle>
          <a:p>
            <a:pPr marL="136919" indent="-136919" defTabSz="685783">
              <a:spcBef>
                <a:spcPts val="0"/>
              </a:spcBef>
              <a:spcAft>
                <a:spcPts val="1350"/>
              </a:spcAft>
              <a:defRPr/>
            </a:pPr>
            <a:r>
              <a:rPr lang="sv-SE" sz="1800" kern="0" dirty="0">
                <a:solidFill>
                  <a:prstClr val="black"/>
                </a:solidFill>
                <a:latin typeface="Arial"/>
              </a:rPr>
              <a:t> Extremväders snabba förlopp – värmebölja, översvämning, ras, skogsbrand</a:t>
            </a:r>
          </a:p>
          <a:p>
            <a:pPr marL="136919" indent="-136919" defTabSz="685783">
              <a:spcBef>
                <a:spcPts val="0"/>
              </a:spcBef>
              <a:spcAft>
                <a:spcPts val="1350"/>
              </a:spcAft>
              <a:defRPr/>
            </a:pPr>
            <a:r>
              <a:rPr lang="sv-SE" sz="1800" kern="0" dirty="0">
                <a:solidFill>
                  <a:prstClr val="black"/>
                </a:solidFill>
                <a:latin typeface="Arial"/>
              </a:rPr>
              <a:t> Förändring på längre sikt – stigande hav, längre växtsäsong, ändringar i ekosystem</a:t>
            </a:r>
          </a:p>
          <a:p>
            <a:pPr marL="136919" indent="-136919" defTabSz="685783">
              <a:spcBef>
                <a:spcPts val="0"/>
              </a:spcBef>
              <a:spcAft>
                <a:spcPts val="1350"/>
              </a:spcAft>
              <a:defRPr/>
            </a:pPr>
            <a:r>
              <a:rPr lang="sv-SE" sz="1800" kern="0" dirty="0">
                <a:solidFill>
                  <a:prstClr val="black"/>
                </a:solidFill>
                <a:latin typeface="Arial"/>
              </a:rPr>
              <a:t> Effekter utanför Sveriges gränser – </a:t>
            </a:r>
            <a:r>
              <a:rPr lang="sv-SE" sz="1800" kern="0" dirty="0" err="1">
                <a:solidFill>
                  <a:prstClr val="black"/>
                </a:solidFill>
                <a:latin typeface="Arial"/>
              </a:rPr>
              <a:t>livsmedeldförsörjning</a:t>
            </a:r>
            <a:r>
              <a:rPr lang="sv-SE" sz="1800" kern="0" dirty="0">
                <a:solidFill>
                  <a:prstClr val="black"/>
                </a:solidFill>
                <a:latin typeface="Arial"/>
              </a:rPr>
              <a:t>, klimatflyktingar, geopolitik</a:t>
            </a:r>
          </a:p>
        </p:txBody>
      </p:sp>
      <p:pic>
        <p:nvPicPr>
          <p:cNvPr id="7" name="Picture 2" descr="\\winfs\a000667\Documents\berg\två.png">
            <a:extLst>
              <a:ext uri="{FF2B5EF4-FFF2-40B4-BE49-F238E27FC236}">
                <a16:creationId xmlns:a16="http://schemas.microsoft.com/office/drawing/2014/main" id="{814DC286-0EF4-4640-A610-72334D9FDC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3311" y="3832846"/>
            <a:ext cx="871538" cy="8501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winfs\a000667\Documents\berg\ett.png">
            <a:extLst>
              <a:ext uri="{FF2B5EF4-FFF2-40B4-BE49-F238E27FC236}">
                <a16:creationId xmlns:a16="http://schemas.microsoft.com/office/drawing/2014/main" id="{FD4F99CF-34B0-4416-BEB0-94918523FC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296" y="3813890"/>
            <a:ext cx="173831" cy="1595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winfs\a000667\Documents\berg\två.png">
            <a:extLst>
              <a:ext uri="{FF2B5EF4-FFF2-40B4-BE49-F238E27FC236}">
                <a16:creationId xmlns:a16="http://schemas.microsoft.com/office/drawing/2014/main" id="{6F2D600F-5F6E-4020-8C2E-6A852E0A487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6774" y="3790184"/>
            <a:ext cx="148829" cy="1464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winfs\a000667\Documents\berg\tre.png">
            <a:extLst>
              <a:ext uri="{FF2B5EF4-FFF2-40B4-BE49-F238E27FC236}">
                <a16:creationId xmlns:a16="http://schemas.microsoft.com/office/drawing/2014/main" id="{4AA1ED3C-E583-4F9D-97C7-6D66ACF5FF8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15944" y="4042705"/>
            <a:ext cx="196454" cy="1571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winfs\a000667\Documents\berg\fyra.png">
            <a:extLst>
              <a:ext uri="{FF2B5EF4-FFF2-40B4-BE49-F238E27FC236}">
                <a16:creationId xmlns:a16="http://schemas.microsoft.com/office/drawing/2014/main" id="{8C35133F-706A-42F3-99D6-C862227D9E6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08837" y="4302107"/>
            <a:ext cx="141684" cy="146447"/>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a:extLst>
              <a:ext uri="{FF2B5EF4-FFF2-40B4-BE49-F238E27FC236}">
                <a16:creationId xmlns:a16="http://schemas.microsoft.com/office/drawing/2014/main" id="{94682F54-9AC8-4B5C-8B32-D6E2B8876495}"/>
              </a:ext>
            </a:extLst>
          </p:cNvPr>
          <p:cNvSpPr>
            <a:spLocks noGrp="1"/>
          </p:cNvSpPr>
          <p:nvPr>
            <p:ph type="title"/>
          </p:nvPr>
        </p:nvSpPr>
        <p:spPr>
          <a:xfrm>
            <a:off x="687972" y="906380"/>
            <a:ext cx="7771816" cy="860400"/>
          </a:xfrm>
        </p:spPr>
        <p:txBody>
          <a:bodyPr/>
          <a:lstStyle/>
          <a:p>
            <a:r>
              <a:rPr lang="sv-SE" dirty="0"/>
              <a:t>Vad måste vi förbereda oss för?</a:t>
            </a:r>
          </a:p>
        </p:txBody>
      </p:sp>
    </p:spTree>
    <p:extLst>
      <p:ext uri="{BB962C8B-B14F-4D97-AF65-F5344CB8AC3E}">
        <p14:creationId xmlns:p14="http://schemas.microsoft.com/office/powerpoint/2010/main" val="293571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par>
                          <p:cTn id="15" fill="hold">
                            <p:stCondLst>
                              <p:cond delay="0"/>
                            </p:stCondLst>
                            <p:childTnLst>
                              <p:par>
                                <p:cTn id="16" presetID="42" presetClass="path" presetSubtype="0" accel="50000" decel="50000" fill="hold" nodeType="afterEffect">
                                  <p:stCondLst>
                                    <p:cond delay="0"/>
                                  </p:stCondLst>
                                  <p:childTnLst>
                                    <p:animMotion origin="layout" path="M -2.77778E-7 -4.16937E-6 L 0.09462 0.14207 " pathEditMode="relative" rAng="0" ptsTypes="AA">
                                      <p:cBhvr>
                                        <p:cTn id="17" dur="1500" fill="hold"/>
                                        <p:tgtEl>
                                          <p:spTgt spid="8"/>
                                        </p:tgtEl>
                                        <p:attrNameLst>
                                          <p:attrName>ppt_x</p:attrName>
                                          <p:attrName>ppt_y</p:attrName>
                                        </p:attrNameLst>
                                      </p:cBhvr>
                                      <p:rCtr x="4722" y="7103"/>
                                    </p:animMotion>
                                  </p:childTnLst>
                                </p:cTn>
                              </p:par>
                              <p:par>
                                <p:cTn id="18" presetID="42" presetClass="path" presetSubtype="0" accel="50000" decel="50000" fill="hold" nodeType="withEffect">
                                  <p:stCondLst>
                                    <p:cond delay="0"/>
                                  </p:stCondLst>
                                  <p:childTnLst>
                                    <p:animMotion origin="layout" path="M -3.33333E-6 1.56409E-6 L 0.1224 0.14808 " pathEditMode="relative" rAng="0" ptsTypes="AA">
                                      <p:cBhvr>
                                        <p:cTn id="19" dur="1500" fill="hold"/>
                                        <p:tgtEl>
                                          <p:spTgt spid="9"/>
                                        </p:tgtEl>
                                        <p:attrNameLst>
                                          <p:attrName>ppt_x</p:attrName>
                                          <p:attrName>ppt_y</p:attrName>
                                        </p:attrNameLst>
                                      </p:cBhvr>
                                      <p:rCtr x="6111" y="7404"/>
                                    </p:animMotion>
                                  </p:childTnLst>
                                </p:cTn>
                              </p:par>
                              <p:par>
                                <p:cTn id="20" presetID="42" presetClass="path" presetSubtype="0" accel="50000" decel="50000" fill="hold" nodeType="withEffect">
                                  <p:stCondLst>
                                    <p:cond delay="0"/>
                                  </p:stCondLst>
                                  <p:childTnLst>
                                    <p:animMotion origin="layout" path="M -3.05556E-6 3.32716E-6 L 0.08108 0.10828 " pathEditMode="relative" rAng="0" ptsTypes="AA">
                                      <p:cBhvr>
                                        <p:cTn id="21" dur="1500" fill="hold"/>
                                        <p:tgtEl>
                                          <p:spTgt spid="10"/>
                                        </p:tgtEl>
                                        <p:attrNameLst>
                                          <p:attrName>ppt_x</p:attrName>
                                          <p:attrName>ppt_y</p:attrName>
                                        </p:attrNameLst>
                                      </p:cBhvr>
                                      <p:rCtr x="4045" y="5414"/>
                                    </p:animMotion>
                                  </p:childTnLst>
                                </p:cTn>
                              </p:par>
                              <p:par>
                                <p:cTn id="22" presetID="42" presetClass="path" presetSubtype="0" accel="50000" decel="50000" fill="hold" nodeType="withEffect">
                                  <p:stCondLst>
                                    <p:cond delay="0"/>
                                  </p:stCondLst>
                                  <p:childTnLst>
                                    <p:animMotion origin="layout" path="M 1.66667E-6 5.87691E-7 L 0.03455 0.03794 " pathEditMode="relative" rAng="0" ptsTypes="AA">
                                      <p:cBhvr>
                                        <p:cTn id="23" dur="1500" fill="hold"/>
                                        <p:tgtEl>
                                          <p:spTgt spid="11"/>
                                        </p:tgtEl>
                                        <p:attrNameLst>
                                          <p:attrName>ppt_x</p:attrName>
                                          <p:attrName>ppt_y</p:attrName>
                                        </p:attrNameLst>
                                      </p:cBhvr>
                                      <p:rCtr x="1719" y="18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410FD1A-5833-41AD-A1E3-8A34272AEFFC}"/>
              </a:ext>
            </a:extLst>
          </p:cNvPr>
          <p:cNvSpPr>
            <a:spLocks noGrp="1"/>
          </p:cNvSpPr>
          <p:nvPr>
            <p:ph type="title"/>
          </p:nvPr>
        </p:nvSpPr>
        <p:spPr/>
        <p:txBody>
          <a:bodyPr/>
          <a:lstStyle/>
          <a:p>
            <a:r>
              <a:rPr lang="sv-SE" dirty="0"/>
              <a:t>Klimatförändringen berör alla</a:t>
            </a:r>
          </a:p>
        </p:txBody>
      </p:sp>
      <p:sp>
        <p:nvSpPr>
          <p:cNvPr id="3" name="Platshållare för innehåll 2">
            <a:extLst>
              <a:ext uri="{FF2B5EF4-FFF2-40B4-BE49-F238E27FC236}">
                <a16:creationId xmlns:a16="http://schemas.microsoft.com/office/drawing/2014/main" id="{79B8E165-1085-488E-A6C6-A42FC92FAC25}"/>
              </a:ext>
            </a:extLst>
          </p:cNvPr>
          <p:cNvSpPr>
            <a:spLocks noGrp="1"/>
          </p:cNvSpPr>
          <p:nvPr>
            <p:ph idx="1"/>
          </p:nvPr>
        </p:nvSpPr>
        <p:spPr/>
        <p:txBody>
          <a:bodyPr/>
          <a:lstStyle/>
          <a:p>
            <a:pPr>
              <a:spcAft>
                <a:spcPts val="500"/>
              </a:spcAft>
            </a:pPr>
            <a:endParaRPr lang="sv-SE" dirty="0">
              <a:latin typeface="Helvetica" pitchFamily="2" charset="0"/>
            </a:endParaRPr>
          </a:p>
          <a:p>
            <a:pPr>
              <a:spcAft>
                <a:spcPts val="500"/>
              </a:spcAft>
            </a:pPr>
            <a:r>
              <a:rPr lang="sv-SE" dirty="0">
                <a:latin typeface="Helvetica" pitchFamily="2" charset="0"/>
              </a:rPr>
              <a:t>Klimatförändringen berör hela samhället.</a:t>
            </a:r>
          </a:p>
          <a:p>
            <a:pPr>
              <a:spcAft>
                <a:spcPts val="500"/>
              </a:spcAft>
            </a:pPr>
            <a:r>
              <a:rPr lang="sv-SE" dirty="0">
                <a:latin typeface="Helvetica" pitchFamily="2" charset="0"/>
              </a:rPr>
              <a:t>Klimatförändringen innebär både utmaningar och möjligheter.</a:t>
            </a:r>
          </a:p>
          <a:p>
            <a:pPr>
              <a:spcAft>
                <a:spcPts val="500"/>
              </a:spcAft>
            </a:pPr>
            <a:r>
              <a:rPr lang="sv-SE" dirty="0">
                <a:latin typeface="Helvetica" pitchFamily="2" charset="0"/>
              </a:rPr>
              <a:t>Vi påverkas av klimatförändringar i Sverige, men också av förändringar som sker i andra länder.</a:t>
            </a:r>
          </a:p>
        </p:txBody>
      </p:sp>
      <p:pic>
        <p:nvPicPr>
          <p:cNvPr id="5" name="Bildobjekt 4">
            <a:extLst>
              <a:ext uri="{FF2B5EF4-FFF2-40B4-BE49-F238E27FC236}">
                <a16:creationId xmlns:a16="http://schemas.microsoft.com/office/drawing/2014/main" id="{A90E6A29-B2F1-469C-A9F3-1A755FC382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274" y="3255580"/>
            <a:ext cx="2959332" cy="1725570"/>
          </a:xfrm>
          <a:prstGeom prst="rect">
            <a:avLst/>
          </a:prstGeom>
        </p:spPr>
      </p:pic>
      <p:pic>
        <p:nvPicPr>
          <p:cNvPr id="7" name="Bildobjekt 6">
            <a:extLst>
              <a:ext uri="{FF2B5EF4-FFF2-40B4-BE49-F238E27FC236}">
                <a16:creationId xmlns:a16="http://schemas.microsoft.com/office/drawing/2014/main" id="{FC8D321A-F085-4BC5-88C3-603FAB6AC4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641" y="3645807"/>
            <a:ext cx="1828584" cy="1390366"/>
          </a:xfrm>
          <a:prstGeom prst="rect">
            <a:avLst/>
          </a:prstGeom>
        </p:spPr>
      </p:pic>
      <p:pic>
        <p:nvPicPr>
          <p:cNvPr id="11" name="Bildobjekt 10">
            <a:extLst>
              <a:ext uri="{FF2B5EF4-FFF2-40B4-BE49-F238E27FC236}">
                <a16:creationId xmlns:a16="http://schemas.microsoft.com/office/drawing/2014/main" id="{3B7C7704-5FBB-47F7-9F8C-1B5DB22280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9416" y="3645807"/>
            <a:ext cx="1502667" cy="1182626"/>
          </a:xfrm>
          <a:prstGeom prst="rect">
            <a:avLst/>
          </a:prstGeom>
        </p:spPr>
      </p:pic>
    </p:spTree>
    <p:extLst>
      <p:ext uri="{BB962C8B-B14F-4D97-AF65-F5344CB8AC3E}">
        <p14:creationId xmlns:p14="http://schemas.microsoft.com/office/powerpoint/2010/main" val="1950451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utomhus, flagga, objekt, flyger&#10;&#10;Automatiskt genererad beskrivning">
            <a:extLst>
              <a:ext uri="{FF2B5EF4-FFF2-40B4-BE49-F238E27FC236}">
                <a16:creationId xmlns:a16="http://schemas.microsoft.com/office/drawing/2014/main" id="{DC75CB60-FE03-47CC-8753-AEF520F8494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0" y="0"/>
            <a:ext cx="9144000" cy="5157106"/>
          </a:xfrm>
          <a:prstGeom prst="rect">
            <a:avLst/>
          </a:prstGeom>
        </p:spPr>
      </p:pic>
      <p:sp>
        <p:nvSpPr>
          <p:cNvPr id="2" name="Rubrik 1">
            <a:extLst>
              <a:ext uri="{FF2B5EF4-FFF2-40B4-BE49-F238E27FC236}">
                <a16:creationId xmlns:a16="http://schemas.microsoft.com/office/drawing/2014/main" id="{A8A6AD35-C8D9-496C-9FEF-A6BBBA69C75E}"/>
              </a:ext>
            </a:extLst>
          </p:cNvPr>
          <p:cNvSpPr>
            <a:spLocks noGrp="1"/>
          </p:cNvSpPr>
          <p:nvPr>
            <p:ph type="title"/>
          </p:nvPr>
        </p:nvSpPr>
        <p:spPr>
          <a:xfrm>
            <a:off x="686092" y="291633"/>
            <a:ext cx="7771815" cy="425675"/>
          </a:xfrm>
        </p:spPr>
        <p:txBody>
          <a:bodyPr/>
          <a:lstStyle/>
          <a:p>
            <a:r>
              <a:rPr lang="sv-SE" dirty="0"/>
              <a:t>Vem gör vad i Sverige?</a:t>
            </a:r>
            <a:br>
              <a:rPr lang="sv-SE" dirty="0"/>
            </a:br>
            <a:endParaRPr lang="sv-SE" dirty="0"/>
          </a:p>
        </p:txBody>
      </p:sp>
      <p:sp>
        <p:nvSpPr>
          <p:cNvPr id="3" name="Platshållare för innehåll 2">
            <a:extLst>
              <a:ext uri="{FF2B5EF4-FFF2-40B4-BE49-F238E27FC236}">
                <a16:creationId xmlns:a16="http://schemas.microsoft.com/office/drawing/2014/main" id="{F098E6D2-93DF-426D-84CD-59011D7C7EE2}"/>
              </a:ext>
            </a:extLst>
          </p:cNvPr>
          <p:cNvSpPr>
            <a:spLocks noGrp="1"/>
          </p:cNvSpPr>
          <p:nvPr>
            <p:ph idx="1"/>
          </p:nvPr>
        </p:nvSpPr>
        <p:spPr>
          <a:xfrm>
            <a:off x="686091" y="906382"/>
            <a:ext cx="7771815" cy="4084718"/>
          </a:xfrm>
        </p:spPr>
        <p:txBody>
          <a:bodyPr/>
          <a:lstStyle/>
          <a:p>
            <a:pPr marL="0" indent="0">
              <a:buNone/>
            </a:pPr>
            <a:r>
              <a:rPr lang="sv-SE" sz="1500" b="1" dirty="0"/>
              <a:t>Det offentliga ansvaret</a:t>
            </a:r>
            <a:endParaRPr lang="sv-SE" sz="1500" dirty="0"/>
          </a:p>
          <a:p>
            <a:r>
              <a:rPr lang="sv-SE" sz="1500" dirty="0"/>
              <a:t>Regering och riksdag</a:t>
            </a:r>
          </a:p>
          <a:p>
            <a:r>
              <a:rPr lang="sv-SE" sz="1500" dirty="0"/>
              <a:t>Nationella myndigheter</a:t>
            </a:r>
          </a:p>
          <a:p>
            <a:r>
              <a:rPr lang="sv-SE" sz="1500" dirty="0"/>
              <a:t>Nationella expertrådet för </a:t>
            </a:r>
            <a:r>
              <a:rPr lang="sv-SE" sz="1500" dirty="0" err="1"/>
              <a:t>klimatanpassning</a:t>
            </a:r>
            <a:endParaRPr lang="sv-SE" sz="1500" dirty="0"/>
          </a:p>
          <a:p>
            <a:r>
              <a:rPr lang="sv-SE" sz="1500" dirty="0"/>
              <a:t>Länsstyrelserna</a:t>
            </a:r>
          </a:p>
          <a:p>
            <a:r>
              <a:rPr lang="sv-SE" sz="1500" dirty="0"/>
              <a:t>Kommunerna</a:t>
            </a:r>
          </a:p>
          <a:p>
            <a:endParaRPr lang="sv-SE" sz="1500" dirty="0"/>
          </a:p>
          <a:p>
            <a:pPr marL="0" indent="0">
              <a:buNone/>
            </a:pPr>
            <a:r>
              <a:rPr lang="sv-SE" sz="1500" b="1" dirty="0"/>
              <a:t>Andra aktörer </a:t>
            </a:r>
            <a:endParaRPr lang="sv-SE" sz="1500" dirty="0"/>
          </a:p>
          <a:p>
            <a:r>
              <a:rPr lang="sv-SE" sz="1500" dirty="0"/>
              <a:t>Näringsliv </a:t>
            </a:r>
          </a:p>
          <a:p>
            <a:r>
              <a:rPr lang="sv-SE" sz="1500" dirty="0"/>
              <a:t>Bransch- och intresseorganisationer</a:t>
            </a:r>
          </a:p>
          <a:p>
            <a:r>
              <a:rPr lang="sv-SE" sz="1500" dirty="0"/>
              <a:t>Forskning</a:t>
            </a:r>
          </a:p>
          <a:p>
            <a:r>
              <a:rPr lang="sv-SE" sz="1500" dirty="0"/>
              <a:t>Fastighetsägare</a:t>
            </a:r>
            <a:r>
              <a:rPr lang="sv-SE" sz="1600" dirty="0"/>
              <a:t> och enskilda personer</a:t>
            </a:r>
            <a:endParaRPr lang="sv-SE" sz="1500" dirty="0"/>
          </a:p>
        </p:txBody>
      </p:sp>
      <p:pic>
        <p:nvPicPr>
          <p:cNvPr id="5" name="Bildobjekt 4">
            <a:extLst>
              <a:ext uri="{FF2B5EF4-FFF2-40B4-BE49-F238E27FC236}">
                <a16:creationId xmlns:a16="http://schemas.microsoft.com/office/drawing/2014/main" id="{6B3B29A4-AC09-441B-83FA-9CE131499728}"/>
              </a:ext>
            </a:extLst>
          </p:cNvPr>
          <p:cNvPicPr>
            <a:picLocks noChangeAspect="1"/>
          </p:cNvPicPr>
          <p:nvPr/>
        </p:nvPicPr>
        <p:blipFill>
          <a:blip r:embed="rId4"/>
          <a:stretch>
            <a:fillRect/>
          </a:stretch>
        </p:blipFill>
        <p:spPr>
          <a:xfrm>
            <a:off x="8057417" y="291633"/>
            <a:ext cx="804742" cy="323116"/>
          </a:xfrm>
          <a:prstGeom prst="rect">
            <a:avLst/>
          </a:prstGeom>
        </p:spPr>
      </p:pic>
    </p:spTree>
    <p:extLst>
      <p:ext uri="{BB962C8B-B14F-4D97-AF65-F5344CB8AC3E}">
        <p14:creationId xmlns:p14="http://schemas.microsoft.com/office/powerpoint/2010/main" val="2432122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Nationella vägledande principer </a:t>
            </a:r>
          </a:p>
        </p:txBody>
      </p:sp>
      <p:sp>
        <p:nvSpPr>
          <p:cNvPr id="3" name="Platshållare för innehåll 2"/>
          <p:cNvSpPr>
            <a:spLocks noGrp="1"/>
          </p:cNvSpPr>
          <p:nvPr>
            <p:ph idx="1"/>
          </p:nvPr>
        </p:nvSpPr>
        <p:spPr/>
        <p:txBody>
          <a:bodyPr/>
          <a:lstStyle/>
          <a:p>
            <a:r>
              <a:rPr lang="sv-SE" sz="1650" dirty="0"/>
              <a:t>Hållbar utveckling</a:t>
            </a:r>
          </a:p>
          <a:p>
            <a:r>
              <a:rPr lang="sv-SE" sz="1650" dirty="0"/>
              <a:t>Ömsesidigt stödjande</a:t>
            </a:r>
          </a:p>
          <a:p>
            <a:r>
              <a:rPr lang="sv-SE" sz="1650" dirty="0"/>
              <a:t>Vetenskaplig grund</a:t>
            </a:r>
          </a:p>
          <a:p>
            <a:r>
              <a:rPr lang="sv-SE" sz="1650" dirty="0"/>
              <a:t>Försiktighetsprincipen</a:t>
            </a:r>
          </a:p>
          <a:p>
            <a:r>
              <a:rPr lang="sv-SE" sz="1650" dirty="0"/>
              <a:t>Integrering av anpassningsåtgärder</a:t>
            </a:r>
          </a:p>
          <a:p>
            <a:r>
              <a:rPr lang="sv-SE" sz="1650" dirty="0"/>
              <a:t>Flexibilitet</a:t>
            </a:r>
          </a:p>
          <a:p>
            <a:r>
              <a:rPr lang="sv-SE" sz="1650" dirty="0"/>
              <a:t>Hantering av osäkerheter</a:t>
            </a:r>
          </a:p>
          <a:p>
            <a:r>
              <a:rPr lang="sv-SE" sz="1650" dirty="0"/>
              <a:t>Hantering av risk</a:t>
            </a:r>
          </a:p>
          <a:p>
            <a:r>
              <a:rPr lang="sv-SE" sz="1650" dirty="0"/>
              <a:t>Tidsperspektiv</a:t>
            </a:r>
          </a:p>
          <a:p>
            <a:r>
              <a:rPr lang="sv-SE" sz="1650" dirty="0"/>
              <a:t>Transparens</a:t>
            </a:r>
          </a:p>
          <a:p>
            <a:endParaRPr lang="sv-SE" dirty="0"/>
          </a:p>
        </p:txBody>
      </p:sp>
      <p:pic>
        <p:nvPicPr>
          <p:cNvPr id="8" name="Bildobjekt 7">
            <a:hlinkClick r:id="rId3"/>
            <a:extLst>
              <a:ext uri="{FF2B5EF4-FFF2-40B4-BE49-F238E27FC236}">
                <a16:creationId xmlns:a16="http://schemas.microsoft.com/office/drawing/2014/main" id="{CFB461D4-3E09-489D-9A27-79FAECFC90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70478">
            <a:off x="4583525" y="2011207"/>
            <a:ext cx="2959614" cy="2026924"/>
          </a:xfrm>
          <a:prstGeom prst="rect">
            <a:avLst/>
          </a:prstGeom>
        </p:spPr>
      </p:pic>
      <p:pic>
        <p:nvPicPr>
          <p:cNvPr id="5" name="Bildobjekt 4">
            <a:extLst>
              <a:ext uri="{FF2B5EF4-FFF2-40B4-BE49-F238E27FC236}">
                <a16:creationId xmlns:a16="http://schemas.microsoft.com/office/drawing/2014/main" id="{1F38BD41-19EB-4E0C-9ECF-CEC5925551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8706" y="2534862"/>
            <a:ext cx="1500319" cy="1926567"/>
          </a:xfrm>
          <a:prstGeom prst="rect">
            <a:avLst/>
          </a:prstGeom>
        </p:spPr>
      </p:pic>
    </p:spTree>
    <p:extLst>
      <p:ext uri="{BB962C8B-B14F-4D97-AF65-F5344CB8AC3E}">
        <p14:creationId xmlns:p14="http://schemas.microsoft.com/office/powerpoint/2010/main" val="198570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3EA6C33-A064-4C21-8A2B-EF78A285F192}"/>
              </a:ext>
            </a:extLst>
          </p:cNvPr>
          <p:cNvSpPr>
            <a:spLocks noGrp="1"/>
          </p:cNvSpPr>
          <p:nvPr>
            <p:ph type="title"/>
          </p:nvPr>
        </p:nvSpPr>
        <p:spPr/>
        <p:txBody>
          <a:bodyPr/>
          <a:lstStyle/>
          <a:p>
            <a:r>
              <a:rPr lang="sv-SE" dirty="0"/>
              <a:t>7 prioriterade områden</a:t>
            </a:r>
          </a:p>
        </p:txBody>
      </p:sp>
      <p:sp>
        <p:nvSpPr>
          <p:cNvPr id="3" name="Platshållare för innehåll 2">
            <a:extLst>
              <a:ext uri="{FF2B5EF4-FFF2-40B4-BE49-F238E27FC236}">
                <a16:creationId xmlns:a16="http://schemas.microsoft.com/office/drawing/2014/main" id="{7F56E136-7DFC-4B90-BA0E-E225B5BFCF14}"/>
              </a:ext>
            </a:extLst>
          </p:cNvPr>
          <p:cNvSpPr>
            <a:spLocks noGrp="1"/>
          </p:cNvSpPr>
          <p:nvPr>
            <p:ph idx="1"/>
          </p:nvPr>
        </p:nvSpPr>
        <p:spPr>
          <a:xfrm>
            <a:off x="687972" y="1393200"/>
            <a:ext cx="5610352" cy="3587950"/>
          </a:xfrm>
        </p:spPr>
        <p:txBody>
          <a:bodyPr/>
          <a:lstStyle/>
          <a:p>
            <a:r>
              <a:rPr lang="sv-SE" sz="1500" b="1" dirty="0"/>
              <a:t>Ras, skred och erosion </a:t>
            </a:r>
            <a:r>
              <a:rPr lang="sv-SE" sz="1500" dirty="0"/>
              <a:t>som hotar samhällen, infrastruktur och företag </a:t>
            </a:r>
          </a:p>
          <a:p>
            <a:r>
              <a:rPr lang="sv-SE" sz="1500" b="1" dirty="0"/>
              <a:t>Översvämning </a:t>
            </a:r>
            <a:r>
              <a:rPr lang="sv-SE" sz="1500" dirty="0"/>
              <a:t>som hotar samhällen, infrastruktur och företag </a:t>
            </a:r>
          </a:p>
          <a:p>
            <a:r>
              <a:rPr lang="sv-SE" sz="1500" b="1" dirty="0"/>
              <a:t>Höga temperaturer </a:t>
            </a:r>
            <a:r>
              <a:rPr lang="sv-SE" sz="1500" dirty="0"/>
              <a:t>som innebär risker för hälsa och välbefinnande för människor och djur </a:t>
            </a:r>
          </a:p>
          <a:p>
            <a:r>
              <a:rPr lang="sv-SE" sz="1500" b="1" dirty="0"/>
              <a:t>Brister i vattenförsörjning </a:t>
            </a:r>
            <a:r>
              <a:rPr lang="sv-SE" sz="1500" dirty="0"/>
              <a:t>för enskilda, jordbruk och industri </a:t>
            </a:r>
          </a:p>
          <a:p>
            <a:r>
              <a:rPr lang="sv-SE" sz="1500" b="1" dirty="0"/>
              <a:t>Biologiska och ekologiska </a:t>
            </a:r>
            <a:r>
              <a:rPr lang="sv-SE" sz="1500" dirty="0"/>
              <a:t>effekter som påverkar en hållbar utveckling </a:t>
            </a:r>
          </a:p>
          <a:p>
            <a:r>
              <a:rPr lang="sv-SE" sz="1500" b="1" dirty="0"/>
              <a:t>Påverkan på inhemsk och internationell livsmedelsproduktion och handel </a:t>
            </a:r>
          </a:p>
          <a:p>
            <a:r>
              <a:rPr lang="sv-SE" sz="1500" b="1" dirty="0"/>
              <a:t>Ökad förekomst av skadegörare och sjukdomar </a:t>
            </a:r>
            <a:r>
              <a:rPr lang="sv-SE" sz="1500" dirty="0"/>
              <a:t>samt </a:t>
            </a:r>
            <a:r>
              <a:rPr lang="sv-SE" sz="1500" dirty="0" err="1"/>
              <a:t>invasiva</a:t>
            </a:r>
            <a:r>
              <a:rPr lang="sv-SE" sz="1500" dirty="0"/>
              <a:t> främmande arter som påverkar människor, djur och växter</a:t>
            </a:r>
          </a:p>
          <a:p>
            <a:endParaRPr lang="sv-SE" sz="1500" dirty="0"/>
          </a:p>
        </p:txBody>
      </p:sp>
      <p:pic>
        <p:nvPicPr>
          <p:cNvPr id="7" name="Bildobjekt 6">
            <a:extLst>
              <a:ext uri="{FF2B5EF4-FFF2-40B4-BE49-F238E27FC236}">
                <a16:creationId xmlns:a16="http://schemas.microsoft.com/office/drawing/2014/main" id="{7DFDF0E7-D5A9-472A-9432-A4DAABFFCA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8324" y="3446349"/>
            <a:ext cx="2581475" cy="1415715"/>
          </a:xfrm>
          <a:prstGeom prst="rect">
            <a:avLst/>
          </a:prstGeom>
        </p:spPr>
      </p:pic>
      <p:pic>
        <p:nvPicPr>
          <p:cNvPr id="8" name="Bildobjekt 7">
            <a:extLst>
              <a:ext uri="{FF2B5EF4-FFF2-40B4-BE49-F238E27FC236}">
                <a16:creationId xmlns:a16="http://schemas.microsoft.com/office/drawing/2014/main" id="{7B8A60ED-0833-4DF5-B253-F2CAF83282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0649" y="1636333"/>
            <a:ext cx="1980319" cy="1505738"/>
          </a:xfrm>
          <a:prstGeom prst="rect">
            <a:avLst/>
          </a:prstGeom>
        </p:spPr>
      </p:pic>
    </p:spTree>
    <p:extLst>
      <p:ext uri="{BB962C8B-B14F-4D97-AF65-F5344CB8AC3E}">
        <p14:creationId xmlns:p14="http://schemas.microsoft.com/office/powerpoint/2010/main" val="1968096386"/>
      </p:ext>
    </p:extLst>
  </p:cSld>
  <p:clrMapOvr>
    <a:masterClrMapping/>
  </p:clrMapOvr>
</p:sld>
</file>

<file path=ppt/theme/theme1.xml><?xml version="1.0" encoding="utf-8"?>
<a:theme xmlns:a="http://schemas.openxmlformats.org/drawingml/2006/main" name="Office-tema">
  <a:themeElements>
    <a:clrScheme name="SMHI">
      <a:dk1>
        <a:sysClr val="windowText" lastClr="000000"/>
      </a:dk1>
      <a:lt1>
        <a:srgbClr val="FFFFFF"/>
      </a:lt1>
      <a:dk2>
        <a:srgbClr val="000000"/>
      </a:dk2>
      <a:lt2>
        <a:srgbClr val="FFFFFF"/>
      </a:lt2>
      <a:accent1>
        <a:srgbClr val="3B9CDF"/>
      </a:accent1>
      <a:accent2>
        <a:srgbClr val="72CA34"/>
      </a:accent2>
      <a:accent3>
        <a:srgbClr val="FDEB1B"/>
      </a:accent3>
      <a:accent4>
        <a:srgbClr val="F82B37"/>
      </a:accent4>
      <a:accent5>
        <a:srgbClr val="FFFFFF"/>
      </a:accent5>
      <a:accent6>
        <a:srgbClr val="FFFFFF"/>
      </a:accent6>
      <a:hlink>
        <a:srgbClr val="0563C1"/>
      </a:hlink>
      <a:folHlink>
        <a:srgbClr val="954F72"/>
      </a:folHlink>
    </a:clrScheme>
    <a:fontScheme name="Rubrik 2">
      <a:majorFont>
        <a:latin typeface="Arial"/>
        <a:ea typeface=""/>
        <a:cs typeface=""/>
      </a:majorFont>
      <a:minorFont>
        <a:latin typeface="Arial"/>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rmAutofit fontScale="70000" lnSpcReduction="20000"/>
      </a:bodyPr>
      <a:lstStyle>
        <a:defPPr marL="0" indent="0" algn="l">
          <a:buNone/>
          <a:defRPr sz="1800" kern="0" cap="all"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ljus mall förslagv20201117v2.potx" id="{7ABF2D50-C727-4A4C-BBA8-201DA9796F39}" vid="{76F0C7FE-09AE-4D07-9C0B-5E7A6FCB58EE}"/>
    </a:ext>
  </a:extLst>
</a:theme>
</file>

<file path=ppt/theme/theme2.xml><?xml version="1.0" encoding="utf-8"?>
<a:theme xmlns:a="http://schemas.openxmlformats.org/drawingml/2006/main" name="Default Theme">
  <a:themeElements>
    <a:clrScheme name="SMHI">
      <a:dk1>
        <a:sysClr val="windowText" lastClr="000000"/>
      </a:dk1>
      <a:lt1>
        <a:sysClr val="window" lastClr="FFFFFF"/>
      </a:lt1>
      <a:dk2>
        <a:srgbClr val="1F497D"/>
      </a:dk2>
      <a:lt2>
        <a:srgbClr val="EEECE1"/>
      </a:lt2>
      <a:accent1>
        <a:srgbClr val="3B9CDF"/>
      </a:accent1>
      <a:accent2>
        <a:srgbClr val="72CA34"/>
      </a:accent2>
      <a:accent3>
        <a:srgbClr val="FDEB1B"/>
      </a:accent3>
      <a:accent4>
        <a:srgbClr val="F82B37"/>
      </a:accent4>
      <a:accent5>
        <a:srgbClr val="000000"/>
      </a:accent5>
      <a:accent6>
        <a:srgbClr val="7F7F7F"/>
      </a:accent6>
      <a:hlink>
        <a:srgbClr val="0000FF"/>
      </a:hlink>
      <a:folHlink>
        <a:srgbClr val="800080"/>
      </a:folHlink>
    </a:clrScheme>
    <a:fontScheme name="SMHI - Vi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MHI - Vit 1">
        <a:dk1>
          <a:srgbClr val="000000"/>
        </a:dk1>
        <a:lt1>
          <a:srgbClr val="FFFFFF"/>
        </a:lt1>
        <a:dk2>
          <a:srgbClr val="000000"/>
        </a:dk2>
        <a:lt2>
          <a:srgbClr val="808080"/>
        </a:lt2>
        <a:accent1>
          <a:srgbClr val="3B9CDF"/>
        </a:accent1>
        <a:accent2>
          <a:srgbClr val="72CA34"/>
        </a:accent2>
        <a:accent3>
          <a:srgbClr val="FFFFFF"/>
        </a:accent3>
        <a:accent4>
          <a:srgbClr val="000000"/>
        </a:accent4>
        <a:accent5>
          <a:srgbClr val="AFCBEC"/>
        </a:accent5>
        <a:accent6>
          <a:srgbClr val="67B72E"/>
        </a:accent6>
        <a:hlink>
          <a:srgbClr val="FDEB1B"/>
        </a:hlink>
        <a:folHlink>
          <a:srgbClr val="F82B37"/>
        </a:folHlink>
      </a:clrScheme>
      <a:clrMap bg1="lt1" tx1="dk1" bg2="lt2" tx2="dk2" accent1="accent1" accent2="accent2" accent3="accent3" accent4="accent4" accent5="accent5" accent6="accent6" hlink="hlink" folHlink="folHlink"/>
    </a:extraClrScheme>
    <a:extraClrScheme>
      <a:clrScheme name="SMHI - Vit 1">
        <a:dk1>
          <a:srgbClr val="000000"/>
        </a:dk1>
        <a:lt1>
          <a:srgbClr val="FFFFFF"/>
        </a:lt1>
        <a:dk2>
          <a:srgbClr val="000000"/>
        </a:dk2>
        <a:lt2>
          <a:srgbClr val="808080"/>
        </a:lt2>
        <a:accent1>
          <a:srgbClr val="3B9CDF"/>
        </a:accent1>
        <a:accent2>
          <a:srgbClr val="72CA34"/>
        </a:accent2>
        <a:accent3>
          <a:srgbClr val="FFFFFF"/>
        </a:accent3>
        <a:accent4>
          <a:srgbClr val="000000"/>
        </a:accent4>
        <a:accent5>
          <a:srgbClr val="AFCBEC"/>
        </a:accent5>
        <a:accent6>
          <a:srgbClr val="67B72E"/>
        </a:accent6>
        <a:hlink>
          <a:srgbClr val="FDEB1B"/>
        </a:hlink>
        <a:folHlink>
          <a:srgbClr val="F82B37"/>
        </a:folHlink>
      </a:clrScheme>
      <a:clrMap bg1="lt1" tx1="dk1" bg2="lt2" tx2="dk2" accent1="accent1" accent2="accent2" accent3="accent3" accent4="accent4" accent5="accent5" accent6="accent6" hlink="hlink" folHlink="folHlink"/>
    </a:extraClrScheme>
    <a:extraClrScheme>
      <a:clrScheme name="SMHI - Vit 2">
        <a:dk1>
          <a:srgbClr val="000000"/>
        </a:dk1>
        <a:lt1>
          <a:srgbClr val="FFFFFF"/>
        </a:lt1>
        <a:dk2>
          <a:srgbClr val="C4E1F5"/>
        </a:dk2>
        <a:lt2>
          <a:srgbClr val="B1D7F2"/>
        </a:lt2>
        <a:accent1>
          <a:srgbClr val="3B9CDF"/>
        </a:accent1>
        <a:accent2>
          <a:srgbClr val="62B0E5"/>
        </a:accent2>
        <a:accent3>
          <a:srgbClr val="FFFFFF"/>
        </a:accent3>
        <a:accent4>
          <a:srgbClr val="000000"/>
        </a:accent4>
        <a:accent5>
          <a:srgbClr val="AFCBEC"/>
        </a:accent5>
        <a:accent6>
          <a:srgbClr val="589FCF"/>
        </a:accent6>
        <a:hlink>
          <a:srgbClr val="76BAE9"/>
        </a:hlink>
        <a:folHlink>
          <a:srgbClr val="89C4EC"/>
        </a:folHlink>
      </a:clrScheme>
      <a:clrMap bg1="lt1" tx1="dk1" bg2="lt2" tx2="dk2" accent1="accent1" accent2="accent2" accent3="accent3" accent4="accent4" accent5="accent5" accent6="accent6" hlink="hlink" folHlink="folHlink"/>
    </a:extraClrScheme>
    <a:extraClrScheme>
      <a:clrScheme name="SMHI - Vit 3">
        <a:dk1>
          <a:srgbClr val="000000"/>
        </a:dk1>
        <a:lt1>
          <a:srgbClr val="FFFFFF"/>
        </a:lt1>
        <a:dk2>
          <a:srgbClr val="D4EFC2"/>
        </a:dk2>
        <a:lt2>
          <a:srgbClr val="C7EAAE"/>
        </a:lt2>
        <a:accent1>
          <a:srgbClr val="72CA34"/>
        </a:accent1>
        <a:accent2>
          <a:srgbClr val="8ED55D"/>
        </a:accent2>
        <a:accent3>
          <a:srgbClr val="FFFFFF"/>
        </a:accent3>
        <a:accent4>
          <a:srgbClr val="000000"/>
        </a:accent4>
        <a:accent5>
          <a:srgbClr val="BCE1AE"/>
        </a:accent5>
        <a:accent6>
          <a:srgbClr val="80C153"/>
        </a:accent6>
        <a:hlink>
          <a:srgbClr val="9DDA71"/>
        </a:hlink>
        <a:folHlink>
          <a:srgbClr val="AADF85"/>
        </a:folHlink>
      </a:clrScheme>
      <a:clrMap bg1="lt1" tx1="dk1" bg2="lt2" tx2="dk2" accent1="accent1" accent2="accent2" accent3="accent3" accent4="accent4" accent5="accent5" accent6="accent6" hlink="hlink" folHlink="folHlink"/>
    </a:extraClrScheme>
    <a:extraClrScheme>
      <a:clrScheme name="SMHI - Vit 4">
        <a:dk1>
          <a:srgbClr val="000000"/>
        </a:dk1>
        <a:lt1>
          <a:srgbClr val="FFFFFF"/>
        </a:lt1>
        <a:dk2>
          <a:srgbClr val="FEF9BA"/>
        </a:dk2>
        <a:lt2>
          <a:srgbClr val="FEF7A4"/>
        </a:lt2>
        <a:accent1>
          <a:srgbClr val="FDEB1B"/>
        </a:accent1>
        <a:accent2>
          <a:srgbClr val="FDEF49"/>
        </a:accent2>
        <a:accent3>
          <a:srgbClr val="FFFFFF"/>
        </a:accent3>
        <a:accent4>
          <a:srgbClr val="000000"/>
        </a:accent4>
        <a:accent5>
          <a:srgbClr val="FEF3AB"/>
        </a:accent5>
        <a:accent6>
          <a:srgbClr val="E5D941"/>
        </a:accent6>
        <a:hlink>
          <a:srgbClr val="FEF160"/>
        </a:hlink>
        <a:folHlink>
          <a:srgbClr val="FEF376"/>
        </a:folHlink>
      </a:clrScheme>
      <a:clrMap bg1="lt1" tx1="dk1" bg2="lt2" tx2="dk2" accent1="accent1" accent2="accent2" accent3="accent3" accent4="accent4" accent5="accent5" accent6="accent6" hlink="hlink" folHlink="folHlink"/>
    </a:extraClrScheme>
    <a:extraClrScheme>
      <a:clrScheme name="SMHI - Vit 5">
        <a:dk1>
          <a:srgbClr val="000000"/>
        </a:dk1>
        <a:lt1>
          <a:srgbClr val="FFFFFF"/>
        </a:lt1>
        <a:dk2>
          <a:srgbClr val="FAC2C5"/>
        </a:dk2>
        <a:lt2>
          <a:srgbClr val="F8AEB2"/>
        </a:lt2>
        <a:accent1>
          <a:srgbClr val="EE343F"/>
        </a:accent1>
        <a:accent2>
          <a:srgbClr val="F15D65"/>
        </a:accent2>
        <a:accent3>
          <a:srgbClr val="FFFFFF"/>
        </a:accent3>
        <a:accent4>
          <a:srgbClr val="000000"/>
        </a:accent4>
        <a:accent5>
          <a:srgbClr val="F5AEAF"/>
        </a:accent5>
        <a:accent6>
          <a:srgbClr val="DA535B"/>
        </a:accent6>
        <a:hlink>
          <a:srgbClr val="F37179"/>
        </a:hlink>
        <a:folHlink>
          <a:srgbClr val="F5858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17263</TotalTime>
  <Words>2209</Words>
  <Application>Microsoft Office PowerPoint</Application>
  <PresentationFormat>Bildspel på skärmen (16:9)</PresentationFormat>
  <Paragraphs>260</Paragraphs>
  <Slides>31</Slides>
  <Notes>25</Notes>
  <HiddenSlides>0</HiddenSlides>
  <MMClips>1</MMClips>
  <ScaleCrop>false</ScaleCrop>
  <HeadingPairs>
    <vt:vector size="6" baseType="variant">
      <vt:variant>
        <vt:lpstr>Använt teckensnitt</vt:lpstr>
      </vt:variant>
      <vt:variant>
        <vt:i4>8</vt:i4>
      </vt:variant>
      <vt:variant>
        <vt:lpstr>Tema</vt:lpstr>
      </vt:variant>
      <vt:variant>
        <vt:i4>2</vt:i4>
      </vt:variant>
      <vt:variant>
        <vt:lpstr>Bildrubriker</vt:lpstr>
      </vt:variant>
      <vt:variant>
        <vt:i4>31</vt:i4>
      </vt:variant>
    </vt:vector>
  </HeadingPairs>
  <TitlesOfParts>
    <vt:vector size="41" baseType="lpstr">
      <vt:lpstr>Andale Mono</vt:lpstr>
      <vt:lpstr>Arial</vt:lpstr>
      <vt:lpstr>Arial Black</vt:lpstr>
      <vt:lpstr>Calibri</vt:lpstr>
      <vt:lpstr>Futura Book</vt:lpstr>
      <vt:lpstr>Helvetica</vt:lpstr>
      <vt:lpstr>Times New Roman</vt:lpstr>
      <vt:lpstr>Wingdings</vt:lpstr>
      <vt:lpstr>Office-tema</vt:lpstr>
      <vt:lpstr>Default Theme</vt:lpstr>
      <vt:lpstr>Grund för presentation om klimatanpassning</vt:lpstr>
      <vt:lpstr>Mer information</vt:lpstr>
      <vt:lpstr>Vi befinner oss i en pågående klimatförändring</vt:lpstr>
      <vt:lpstr>Därför behövs klimatanpassning </vt:lpstr>
      <vt:lpstr>Vad måste vi förbereda oss för?</vt:lpstr>
      <vt:lpstr>Klimatförändringen berör alla</vt:lpstr>
      <vt:lpstr>Vem gör vad i Sverige? </vt:lpstr>
      <vt:lpstr>Nationella vägledande principer </vt:lpstr>
      <vt:lpstr>7 prioriterade områden</vt:lpstr>
      <vt:lpstr>Klimatanpassning kan vara  olika typer av åtgärder </vt:lpstr>
      <vt:lpstr>Observerade förändringar</vt:lpstr>
      <vt:lpstr>Klimatet förändras</vt:lpstr>
      <vt:lpstr>Havsnivåhöjning i Sverige</vt:lpstr>
      <vt:lpstr>Framtidens klimat</vt:lpstr>
      <vt:lpstr>Möjliga framtidsscenarier</vt:lpstr>
      <vt:lpstr>PowerPoint-presentation</vt:lpstr>
      <vt:lpstr>PowerPoint-presentation</vt:lpstr>
      <vt:lpstr>Det blir torrare Förändring av markfuktighet, 2071-2100 jämfört med 1971-2000 </vt:lpstr>
      <vt:lpstr>Det blir en kortare snösäsong Snösäsongens längd, RCP4,5 </vt:lpstr>
      <vt:lpstr>Sverige vid +2°C global medeltemperatur </vt:lpstr>
      <vt:lpstr>Stigande hav</vt:lpstr>
      <vt:lpstr>Stigande hav </vt:lpstr>
      <vt:lpstr>IPCCs huvudbudskap om havsnivåer</vt:lpstr>
      <vt:lpstr>En av de största globala utmaningarna </vt:lpstr>
      <vt:lpstr>Klimatet är globalt – effekterna likaså </vt:lpstr>
      <vt:lpstr>Regional information </vt:lpstr>
      <vt:lpstr>Nederbörd - Exempel  RCP 8,5 - år 2071-2100</vt:lpstr>
      <vt:lpstr>Markfuktighet - Exempel  RCP 8,5 - år 2071-2100</vt:lpstr>
      <vt:lpstr>Därför behöver kommuner agera </vt:lpstr>
      <vt:lpstr>Att diskutera </vt:lpstr>
      <vt:lpstr>Tillsammans kan vi rusta samhället för ett klimat i förändring!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Jansson Kristian</dc:creator>
  <cp:lastModifiedBy>Eklund Priya</cp:lastModifiedBy>
  <cp:revision>195</cp:revision>
  <dcterms:created xsi:type="dcterms:W3CDTF">2020-10-06T08:54:58Z</dcterms:created>
  <dcterms:modified xsi:type="dcterms:W3CDTF">2022-10-20T08:15:42Z</dcterms:modified>
</cp:coreProperties>
</file>