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3" r:id="rId4"/>
    <p:sldId id="270" r:id="rId5"/>
    <p:sldId id="264" r:id="rId6"/>
    <p:sldId id="273" r:id="rId7"/>
    <p:sldId id="271" r:id="rId8"/>
    <p:sldId id="272" r:id="rId9"/>
    <p:sldId id="265" r:id="rId10"/>
    <p:sldId id="269" r:id="rId11"/>
    <p:sldId id="268" r:id="rId12"/>
    <p:sldId id="277" r:id="rId13"/>
    <p:sldId id="278" r:id="rId14"/>
    <p:sldId id="279" r:id="rId15"/>
    <p:sldId id="280" r:id="rId16"/>
    <p:sldId id="281" r:id="rId17"/>
    <p:sldId id="274" r:id="rId18"/>
    <p:sldId id="275" r:id="rId19"/>
    <p:sldId id="276" r:id="rId20"/>
    <p:sldId id="283" r:id="rId2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128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40E2EC0-CFAD-4231-8372-DF5CDC549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7D48D3-EFB7-4B3E-A99A-5873243CD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B844-5124-4B63-9A01-94DB6F4C5084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72B7D2-1A3C-4109-9435-F7EEE1E52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03652F-7098-4EBD-94E1-AD31E5728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EEDF-EF62-491D-9384-6BBCFCAB55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46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FDC1-7934-4ADE-8A01-DF04F77B2F3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9E91-B0FD-4006-B54A-86D0A8D931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5310DCC-F93E-47D3-8AF1-73D83A5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35" y="1360360"/>
            <a:ext cx="5761253" cy="17257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t">
            <a:noAutofit/>
          </a:bodyPr>
          <a:lstStyle>
            <a:lvl1pPr>
              <a:defRPr lang="sv-SE" sz="2800" b="0" strike="noStrike" kern="1200" cap="none" spc="0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</a:t>
            </a:r>
          </a:p>
        </p:txBody>
      </p:sp>
    </p:spTree>
    <p:extLst>
      <p:ext uri="{BB962C8B-B14F-4D97-AF65-F5344CB8AC3E}">
        <p14:creationId xmlns:p14="http://schemas.microsoft.com/office/powerpoint/2010/main" val="617308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våradersrubrik"/>
          <p:cNvSpPr>
            <a:spLocks noGrp="1"/>
          </p:cNvSpPr>
          <p:nvPr>
            <p:ph type="title" hasCustomPrompt="1"/>
          </p:nvPr>
        </p:nvSpPr>
        <p:spPr>
          <a:xfrm>
            <a:off x="434704" y="360000"/>
            <a:ext cx="7801200" cy="954000"/>
          </a:xfrm>
        </p:spPr>
        <p:txBody>
          <a:bodyPr lIns="90000" rIns="90000" numCol="1" anchor="t">
            <a:noAutofit/>
          </a:bodyPr>
          <a:lstStyle>
            <a:lvl1pPr>
              <a:defRPr lang="sv-SE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314000"/>
            <a:ext cx="8280000" cy="3469500"/>
          </a:xfrm>
        </p:spPr>
        <p:txBody>
          <a:bodyPr lIns="0" tIns="46800" rIns="9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6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3003" userDrawn="1">
          <p15:clr>
            <a:srgbClr val="A4A3A4"/>
          </p15:clr>
        </p15:guide>
        <p15:guide id="5" pos="272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nradig rubriktext"/>
          <p:cNvSpPr>
            <a:spLocks noGrp="1"/>
          </p:cNvSpPr>
          <p:nvPr>
            <p:ph type="title" hasCustomPrompt="1"/>
          </p:nvPr>
        </p:nvSpPr>
        <p:spPr>
          <a:xfrm>
            <a:off x="434704" y="360000"/>
            <a:ext cx="7801200" cy="522000"/>
          </a:xfrm>
        </p:spPr>
        <p:txBody>
          <a:bodyPr wrap="none" lIns="90000" rIns="90000" anchor="t">
            <a:noAutofit/>
          </a:bodyPr>
          <a:lstStyle>
            <a:lvl1pPr>
              <a:defRPr lang="sv-SE" sz="28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900000"/>
            <a:ext cx="8280000" cy="3883500"/>
          </a:xfrm>
        </p:spPr>
        <p:txBody>
          <a:bodyPr lIns="0" rIns="9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6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Lägg till enradig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E8DA9C-78FE-4812-B9DD-CE90A96D1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26230"/>
          <a:stretch/>
        </p:blipFill>
        <p:spPr>
          <a:xfrm>
            <a:off x="0" y="0"/>
            <a:ext cx="3095728" cy="4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354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53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954000"/>
          </a:xfrm>
        </p:spPr>
        <p:txBody>
          <a:bodyPr lIns="90000" rIns="9000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314000"/>
            <a:ext cx="4071600" cy="3469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58B9-0CDE-4ACD-9AC5-5F98243B517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0400" y="1314000"/>
            <a:ext cx="4071600" cy="3469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522000"/>
          </a:xfrm>
        </p:spPr>
        <p:txBody>
          <a:bodyPr wrap="none" lIns="90000" rIns="9000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EF37DA-0A85-47F2-981D-1B490AB134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900000"/>
            <a:ext cx="4071600" cy="3883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3C1729-F0A6-4BD0-A690-71513CC033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0400" y="900000"/>
            <a:ext cx="4071600" cy="3883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6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3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369219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BFC3C-D1D7-47F8-AD1E-FE1B9FBF85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00" y="194400"/>
            <a:ext cx="4717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62" r:id="rId5"/>
    <p:sldLayoutId id="2147483664" r:id="rId6"/>
    <p:sldLayoutId id="214748365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41393-1EF7-4670-B188-DF98E1B8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35" y="1831854"/>
            <a:ext cx="5761253" cy="1725740"/>
          </a:xfrm>
        </p:spPr>
        <p:txBody>
          <a:bodyPr/>
          <a:lstStyle/>
          <a:p>
            <a:r>
              <a:rPr lang="sv-SE" dirty="0"/>
              <a:t>CAMS 2.0: Nästa generation Copernicus </a:t>
            </a:r>
            <a:r>
              <a:rPr lang="sv-SE" dirty="0" err="1"/>
              <a:t>Atmospherics</a:t>
            </a:r>
            <a:r>
              <a:rPr lang="sv-SE" dirty="0"/>
              <a:t> </a:t>
            </a:r>
            <a:r>
              <a:rPr lang="sv-SE" dirty="0" err="1"/>
              <a:t>Monitoring</a:t>
            </a:r>
            <a:r>
              <a:rPr lang="sv-SE" dirty="0"/>
              <a:t> Service</a:t>
            </a:r>
            <a:br>
              <a:rPr lang="sv-SE" dirty="0"/>
            </a:br>
            <a:br>
              <a:rPr lang="sv-SE" sz="2000" dirty="0"/>
            </a:br>
            <a:r>
              <a:rPr lang="sv-SE" sz="2000" dirty="0"/>
              <a:t>Lennart Robertson, SMHI</a:t>
            </a:r>
            <a:br>
              <a:rPr lang="sv-SE" sz="2000" dirty="0"/>
            </a:br>
            <a:r>
              <a:rPr lang="sv-SE" sz="2000" dirty="0"/>
              <a:t>Ana </a:t>
            </a:r>
            <a:r>
              <a:rPr lang="sv-SE" sz="2000"/>
              <a:t>Cristina Carvalho, SMHI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4054E1-4700-43C5-B2EF-4B7DBCF8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1" y="393686"/>
            <a:ext cx="3496792" cy="749313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A42B0072-F56D-4CF9-995A-F51BC3109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00" y="3857436"/>
            <a:ext cx="3557588" cy="83831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0224888-46A5-4E24-8512-0B7E730FB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7596"/>
            <a:ext cx="3120247" cy="15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0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2B673D-A3DF-42E3-BDA1-BAB99C81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Hämtning av Sentinel 5p data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098E8-B400-4E9E-88A4-C81FF845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dhusget.sh    </a:t>
            </a:r>
          </a:p>
          <a:p>
            <a:pPr marL="0" indent="0">
              <a:buNone/>
            </a:pPr>
            <a:r>
              <a:rPr lang="en-US" dirty="0"/>
              <a:t>   -d 'https://s5phub.copernicus.eu/</a:t>
            </a:r>
            <a:r>
              <a:rPr lang="en-US" dirty="0" err="1"/>
              <a:t>dhus</a:t>
            </a:r>
            <a:r>
              <a:rPr lang="en-US" dirty="0"/>
              <a:t>'     </a:t>
            </a:r>
          </a:p>
          <a:p>
            <a:pPr marL="0" indent="0">
              <a:buNone/>
            </a:pPr>
            <a:r>
              <a:rPr lang="en-US" dirty="0"/>
              <a:t>   -S "2022-05-01T00:00:00.000Z"     </a:t>
            </a:r>
          </a:p>
          <a:p>
            <a:pPr marL="0" indent="0">
              <a:buNone/>
            </a:pPr>
            <a:r>
              <a:rPr lang="en-US" dirty="0"/>
              <a:t>   -E "2022-05-02T00:00:00.000Z"     </a:t>
            </a:r>
          </a:p>
          <a:p>
            <a:pPr marL="0" indent="0">
              <a:buNone/>
            </a:pPr>
            <a:r>
              <a:rPr lang="en-US" dirty="0"/>
              <a:t>   -c "</a:t>
            </a:r>
            <a:r>
              <a:rPr lang="en-US" b="1" dirty="0"/>
              <a:t>-30,30:45,76</a:t>
            </a:r>
            <a:r>
              <a:rPr lang="en-US" dirty="0"/>
              <a:t>"     </a:t>
            </a:r>
          </a:p>
          <a:p>
            <a:pPr marL="0" indent="0">
              <a:buNone/>
            </a:pPr>
            <a:r>
              <a:rPr lang="en-US" dirty="0"/>
              <a:t>   -F "platformname:Sentinel-5 AND producttype:L2__NO2___ AND processinglevel:L2"     </a:t>
            </a:r>
          </a:p>
          <a:p>
            <a:pPr marL="0" indent="0">
              <a:buNone/>
            </a:pPr>
            <a:r>
              <a:rPr lang="en-US" dirty="0"/>
              <a:t>    -o product     -O ../match/cams/archive/</a:t>
            </a:r>
            <a:r>
              <a:rPr lang="en-US" dirty="0" err="1"/>
              <a:t>satobs</a:t>
            </a:r>
            <a:r>
              <a:rPr lang="en-US" dirty="0"/>
              <a:t>/s5p-nc/NO2  -D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</a:t>
            </a:r>
            <a:r>
              <a:rPr lang="en-US" dirty="0" err="1"/>
              <a:t>ör</a:t>
            </a:r>
            <a:r>
              <a:rPr lang="en-US" dirty="0"/>
              <a:t> av </a:t>
            </a:r>
            <a:r>
              <a:rPr lang="en-US" dirty="0" err="1"/>
              <a:t>er</a:t>
            </a:r>
            <a:r>
              <a:rPr lang="en-US" dirty="0"/>
              <a:t> om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pröva</a:t>
            </a:r>
            <a:r>
              <a:rPr lang="en-US" dirty="0"/>
              <a:t> dessa data.</a:t>
            </a:r>
          </a:p>
        </p:txBody>
      </p:sp>
    </p:spTree>
    <p:extLst>
      <p:ext uri="{BB962C8B-B14F-4D97-AF65-F5344CB8AC3E}">
        <p14:creationId xmlns:p14="http://schemas.microsoft.com/office/powerpoint/2010/main" val="405369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0FFCA-ED47-432E-BC27-3A29B3E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får ni tag i CAMS data?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530D70-8205-4D6F-808E-0E62357D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CAMS data görs tillgängliga via </a:t>
            </a:r>
            <a:r>
              <a:rPr lang="sv-SE" dirty="0" err="1"/>
              <a:t>Climate</a:t>
            </a:r>
            <a:r>
              <a:rPr lang="sv-SE" dirty="0"/>
              <a:t> Data Store (CDS)</a:t>
            </a:r>
          </a:p>
          <a:p>
            <a:r>
              <a:rPr lang="sv-SE" dirty="0"/>
              <a:t>Du behöver ett </a:t>
            </a:r>
            <a:r>
              <a:rPr lang="sv-SE" dirty="0" err="1"/>
              <a:t>python-api</a:t>
            </a:r>
            <a:r>
              <a:rPr lang="sv-SE" dirty="0"/>
              <a:t> och en nyckel</a:t>
            </a:r>
          </a:p>
          <a:p>
            <a:r>
              <a:rPr lang="sv-SE" dirty="0"/>
              <a:t>Enkel hämtning av data i GRIB2 eller </a:t>
            </a:r>
            <a:r>
              <a:rPr lang="sv-SE" dirty="0" err="1"/>
              <a:t>netCDF</a:t>
            </a:r>
            <a:r>
              <a:rPr lang="sv-SE" dirty="0"/>
              <a:t>-format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6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C55B9-F94D-417C-8907-13F1A9B3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Gör så här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2D5F734-88E0-40E8-86E4-128FA2298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59529"/>
            <a:ext cx="8280400" cy="3564192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0BBEA2CE-7E15-4ED0-AE5C-4BB48EB623DE}"/>
              </a:ext>
            </a:extLst>
          </p:cNvPr>
          <p:cNvSpPr/>
          <p:nvPr/>
        </p:nvSpPr>
        <p:spPr>
          <a:xfrm>
            <a:off x="1219200" y="882000"/>
            <a:ext cx="2506980" cy="828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813F06-9057-42E1-BE71-FD48E610F62E}"/>
              </a:ext>
            </a:extLst>
          </p:cNvPr>
          <p:cNvSpPr/>
          <p:nvPr/>
        </p:nvSpPr>
        <p:spPr>
          <a:xfrm>
            <a:off x="1219200" y="2604120"/>
            <a:ext cx="1028700" cy="828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1DA64-71A7-4FA0-8FBA-84FBAEEF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34B3CB6-B460-4257-857F-D012C7CFD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4" y="115947"/>
            <a:ext cx="8148320" cy="2964897"/>
          </a:xfr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2347624-354C-47BE-AA1F-7493F5051087}"/>
              </a:ext>
            </a:extLst>
          </p:cNvPr>
          <p:cNvSpPr/>
          <p:nvPr/>
        </p:nvSpPr>
        <p:spPr>
          <a:xfrm>
            <a:off x="3741420" y="1531620"/>
            <a:ext cx="2148840" cy="822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17AA77-43A7-4182-99D8-C4615B72C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" y="2518650"/>
            <a:ext cx="6469380" cy="3246860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AE618949-5269-4D06-917F-6B479018E914}"/>
              </a:ext>
            </a:extLst>
          </p:cNvPr>
          <p:cNvSpPr/>
          <p:nvPr/>
        </p:nvSpPr>
        <p:spPr>
          <a:xfrm>
            <a:off x="2689860" y="3825240"/>
            <a:ext cx="2392680" cy="1402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2ACC9-39C4-4FC0-96D2-641051E3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911A207-B196-4F7F-886E-CA8294E4E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4" y="141944"/>
            <a:ext cx="8280400" cy="2823802"/>
          </a:xfr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BE5CF6B3-D26B-4DA1-B989-E118E67B6E6B}"/>
              </a:ext>
            </a:extLst>
          </p:cNvPr>
          <p:cNvSpPr/>
          <p:nvPr/>
        </p:nvSpPr>
        <p:spPr>
          <a:xfrm>
            <a:off x="1569720" y="1573500"/>
            <a:ext cx="2179320" cy="998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5CB00B9-A6EA-4A87-9EEA-705D4F615FB0}"/>
              </a:ext>
            </a:extLst>
          </p:cNvPr>
          <p:cNvSpPr/>
          <p:nvPr/>
        </p:nvSpPr>
        <p:spPr>
          <a:xfrm>
            <a:off x="594360" y="87600"/>
            <a:ext cx="975360" cy="52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9EC7A7D-C76E-4402-8FAA-8737056205F7}"/>
              </a:ext>
            </a:extLst>
          </p:cNvPr>
          <p:cNvSpPr txBox="1"/>
          <p:nvPr/>
        </p:nvSpPr>
        <p:spPr>
          <a:xfrm>
            <a:off x="1968976" y="60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C4BB5B4B-79AC-4D19-8718-127395435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97" y="87600"/>
            <a:ext cx="4279365" cy="71111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4D044F03-4002-4060-8F90-7FDE9AA0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33" y="1384775"/>
            <a:ext cx="5040070" cy="1896143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63E90CCD-2C54-46C7-B3A1-B25F8BE57C74}"/>
              </a:ext>
            </a:extLst>
          </p:cNvPr>
          <p:cNvSpPr/>
          <p:nvPr/>
        </p:nvSpPr>
        <p:spPr>
          <a:xfrm>
            <a:off x="3221663" y="87600"/>
            <a:ext cx="1552354" cy="711111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B493B-046F-4089-8EAA-C2AD6381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010299C-A2FA-485D-B658-542600BA4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10383"/>
            <a:ext cx="8280400" cy="3662484"/>
          </a:xfrm>
        </p:spPr>
      </p:pic>
    </p:spTree>
    <p:extLst>
      <p:ext uri="{BB962C8B-B14F-4D97-AF65-F5344CB8AC3E}">
        <p14:creationId xmlns:p14="http://schemas.microsoft.com/office/powerpoint/2010/main" val="303607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698A5-20BC-4AE5-9FFB-6259B810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775C569-A75C-49F9-9F66-FDF76AB49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69533"/>
            <a:ext cx="6138250" cy="388302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684DD38-B728-470B-A6E4-BEFA117BB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11" y="882000"/>
            <a:ext cx="5202109" cy="310365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25DD448-9173-4B9B-984B-133A2945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5" y="2011045"/>
            <a:ext cx="5981700" cy="2969426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B5F8A67C-2AA2-4CB8-8236-FCDE134001FE}"/>
              </a:ext>
            </a:extLst>
          </p:cNvPr>
          <p:cNvSpPr/>
          <p:nvPr/>
        </p:nvSpPr>
        <p:spPr>
          <a:xfrm>
            <a:off x="1127760" y="2354580"/>
            <a:ext cx="1051560" cy="464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9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34A1C-0EBC-49C1-829A-19D33330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CDS API Globala data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470888-B9B8-4FAC-AFA2-1EC2611EC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cdsapi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dirty="0" err="1"/>
              <a:t>cdsapi.Client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c.retrieve</a:t>
            </a:r>
            <a:r>
              <a:rPr lang="en-US" dirty="0"/>
              <a:t>(    'cams-global-atmospheric-composition-forecasts',    </a:t>
            </a:r>
          </a:p>
          <a:p>
            <a:pPr marL="0" indent="0">
              <a:buNone/>
            </a:pPr>
            <a:r>
              <a:rPr lang="en-US" dirty="0"/>
              <a:t>   { 'date': '2022-05-01/2022-05-01',        </a:t>
            </a:r>
          </a:p>
          <a:p>
            <a:pPr marL="0" indent="0">
              <a:buNone/>
            </a:pPr>
            <a:r>
              <a:rPr lang="en-US" dirty="0"/>
              <a:t>      'type': 'forecast',   'format': '</a:t>
            </a:r>
            <a:r>
              <a:rPr lang="en-US" dirty="0" err="1"/>
              <a:t>netcdf_zip</a:t>
            </a:r>
            <a:r>
              <a:rPr lang="en-US" dirty="0"/>
              <a:t>',        </a:t>
            </a:r>
          </a:p>
          <a:p>
            <a:pPr marL="0" indent="0">
              <a:buNone/>
            </a:pPr>
            <a:r>
              <a:rPr lang="en-US" dirty="0"/>
              <a:t>      '</a:t>
            </a:r>
            <a:r>
              <a:rPr lang="en-US" dirty="0" err="1"/>
              <a:t>pressure_level</a:t>
            </a:r>
            <a:r>
              <a:rPr lang="en-US" dirty="0"/>
              <a:t>': '1000',  '</a:t>
            </a:r>
            <a:r>
              <a:rPr lang="en-US" dirty="0" err="1"/>
              <a:t>model_level</a:t>
            </a:r>
            <a:r>
              <a:rPr lang="en-US" dirty="0"/>
              <a:t>': ['135', '136', '137',],        </a:t>
            </a:r>
          </a:p>
          <a:p>
            <a:pPr marL="0" indent="0">
              <a:buNone/>
            </a:pPr>
            <a:r>
              <a:rPr lang="en-US" dirty="0"/>
              <a:t>      'time': '00:00',   '</a:t>
            </a:r>
            <a:r>
              <a:rPr lang="en-US" dirty="0" err="1"/>
              <a:t>leadtime_hour</a:t>
            </a:r>
            <a:r>
              <a:rPr lang="en-US" dirty="0"/>
              <a:t>': '12',        </a:t>
            </a:r>
          </a:p>
          <a:p>
            <a:pPr marL="0" indent="0">
              <a:buNone/>
            </a:pPr>
            <a:r>
              <a:rPr lang="en-US" dirty="0"/>
              <a:t>       'variable': [ '</a:t>
            </a:r>
            <a:r>
              <a:rPr lang="en-US" dirty="0" err="1"/>
              <a:t>carbon_monoxide</a:t>
            </a:r>
            <a:r>
              <a:rPr lang="en-US" dirty="0"/>
              <a:t>', 'dust_aerosol_0.03-0.55um_mixing_ratio’,   </a:t>
            </a:r>
          </a:p>
          <a:p>
            <a:pPr marL="0" indent="0">
              <a:buNone/>
            </a:pPr>
            <a:r>
              <a:rPr lang="en-US" dirty="0"/>
              <a:t>                         'dust_aerosol_0.9-20um_mixing_ratio', 'ozone',],    </a:t>
            </a:r>
          </a:p>
          <a:p>
            <a:pPr marL="0" indent="0">
              <a:buNone/>
            </a:pPr>
            <a:r>
              <a:rPr lang="en-US" dirty="0"/>
              <a:t>    },    'download.zip')</a:t>
            </a:r>
          </a:p>
        </p:txBody>
      </p:sp>
    </p:spTree>
    <p:extLst>
      <p:ext uri="{BB962C8B-B14F-4D97-AF65-F5344CB8AC3E}">
        <p14:creationId xmlns:p14="http://schemas.microsoft.com/office/powerpoint/2010/main" val="381071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2A93AE-C8E6-4FC2-8814-DEAC71D8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CDS API Regionala data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B888FC-7832-4361-95A9-5AB08A04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cdsapi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dirty="0" err="1"/>
              <a:t>cdsapi.Client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c.retrieve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'cams-</a:t>
            </a:r>
            <a:r>
              <a:rPr lang="en-US" dirty="0" err="1"/>
              <a:t>europe</a:t>
            </a:r>
            <a:r>
              <a:rPr lang="en-US" dirty="0"/>
              <a:t>-air-quality-forecasts',</a:t>
            </a:r>
          </a:p>
          <a:p>
            <a:pPr marL="0" indent="0">
              <a:buNone/>
            </a:pPr>
            <a:r>
              <a:rPr lang="en-US" dirty="0"/>
              <a:t>        {‘model': ['ensemble', 'match',],</a:t>
            </a:r>
          </a:p>
          <a:p>
            <a:pPr marL="0" indent="0">
              <a:buNone/>
            </a:pPr>
            <a:r>
              <a:rPr lang="en-US" dirty="0"/>
              <a:t>            'date': ‘2022-03-29/2022-03-30',</a:t>
            </a:r>
          </a:p>
          <a:p>
            <a:pPr marL="0" indent="0">
              <a:buNone/>
            </a:pPr>
            <a:r>
              <a:rPr lang="en-US" dirty="0"/>
              <a:t>            'format': '</a:t>
            </a:r>
            <a:r>
              <a:rPr lang="en-US" dirty="0" err="1"/>
              <a:t>netcdf</a:t>
            </a:r>
            <a:r>
              <a:rPr lang="en-US" dirty="0"/>
              <a:t>’, 'type': 'forecast',</a:t>
            </a:r>
          </a:p>
          <a:p>
            <a:pPr marL="0" indent="0">
              <a:buNone/>
            </a:pPr>
            <a:r>
              <a:rPr lang="en-US" dirty="0"/>
              <a:t>            'time': '00:00’, '</a:t>
            </a:r>
            <a:r>
              <a:rPr lang="en-US" dirty="0" err="1"/>
              <a:t>leadtime_hour</a:t>
            </a:r>
            <a:r>
              <a:rPr lang="en-US" dirty="0"/>
              <a:t>': ['0','24', '48',],</a:t>
            </a:r>
          </a:p>
          <a:p>
            <a:pPr marL="0" indent="0">
              <a:buNone/>
            </a:pPr>
            <a:r>
              <a:rPr lang="en-US" dirty="0"/>
              <a:t>            'level': '0','variable': ['ozone', 'particulate_matter_10um',],</a:t>
            </a:r>
          </a:p>
          <a:p>
            <a:pPr marL="0" indent="0">
              <a:buNone/>
            </a:pPr>
            <a:r>
              <a:rPr lang="en-US" dirty="0"/>
              <a:t>        }, 'download.zip')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00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66BBC-B242-47B2-B379-F81D2ADC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MATCH-gruppens gränssnitt på Bi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60D7F-D91A-4E2D-B11F-AA03914E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&gt; export PYTHONPATH=/</a:t>
            </a:r>
            <a:r>
              <a:rPr lang="sv-SE" dirty="0" err="1"/>
              <a:t>home</a:t>
            </a:r>
            <a:r>
              <a:rPr lang="sv-SE" dirty="0"/>
              <a:t>/</a:t>
            </a:r>
            <a:r>
              <a:rPr lang="sv-SE" dirty="0" err="1"/>
              <a:t>sm_foul</a:t>
            </a:r>
            <a:r>
              <a:rPr lang="sv-SE" dirty="0"/>
              <a:t>/metgraf-bi3/</a:t>
            </a:r>
            <a:r>
              <a:rPr lang="sv-SE" dirty="0" err="1"/>
              <a:t>pylib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&gt; </a:t>
            </a:r>
            <a:r>
              <a:rPr lang="sv-SE" dirty="0" err="1"/>
              <a:t>pydoc</a:t>
            </a:r>
            <a:r>
              <a:rPr lang="sv-SE" dirty="0"/>
              <a:t> </a:t>
            </a:r>
            <a:r>
              <a:rPr lang="sv-SE" dirty="0" err="1"/>
              <a:t>pycds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7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2E731-04BA-4F9D-9E22-4267C732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7D263F-B178-48AC-8425-0C6ECD52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CAMS/CAMS 2.0?</a:t>
            </a:r>
          </a:p>
          <a:p>
            <a:r>
              <a:rPr lang="sv-SE" dirty="0"/>
              <a:t>Exempel globalt och regionalt</a:t>
            </a:r>
          </a:p>
          <a:p>
            <a:r>
              <a:rPr lang="sv-SE" dirty="0"/>
              <a:t>Vårt bidrag till CAMS</a:t>
            </a:r>
          </a:p>
          <a:p>
            <a:r>
              <a:rPr lang="sv-SE" dirty="0"/>
              <a:t>Sentinel 5p</a:t>
            </a:r>
          </a:p>
          <a:p>
            <a:endParaRPr lang="sv-SE" dirty="0"/>
          </a:p>
          <a:p>
            <a:r>
              <a:rPr lang="sv-SE" dirty="0"/>
              <a:t>Hur får jag tag i CAMS data?</a:t>
            </a:r>
          </a:p>
        </p:txBody>
      </p:sp>
    </p:spTree>
    <p:extLst>
      <p:ext uri="{BB962C8B-B14F-4D97-AF65-F5344CB8AC3E}">
        <p14:creationId xmlns:p14="http://schemas.microsoft.com/office/powerpoint/2010/main" val="414645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9C25A-8031-4C62-9AFB-02A0C6DF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Och nu middag!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398044E-FF9F-42CD-AB1E-23A8CBB4D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35" y="1152736"/>
            <a:ext cx="4558730" cy="3377778"/>
          </a:xfrm>
        </p:spPr>
      </p:pic>
    </p:spTree>
    <p:extLst>
      <p:ext uri="{BB962C8B-B14F-4D97-AF65-F5344CB8AC3E}">
        <p14:creationId xmlns:p14="http://schemas.microsoft.com/office/powerpoint/2010/main" val="306584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3CFB8-6248-4B6C-AECD-A8F2CAF2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CAMS/CAMS 2.0?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616B-91D7-4837-ADEE-4F59C728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CAMS står för Copernicus </a:t>
            </a:r>
            <a:r>
              <a:rPr lang="sv-SE" dirty="0" err="1"/>
              <a:t>Atmospheric</a:t>
            </a:r>
            <a:r>
              <a:rPr lang="sv-SE" dirty="0"/>
              <a:t> </a:t>
            </a:r>
            <a:r>
              <a:rPr lang="sv-SE" dirty="0" err="1"/>
              <a:t>Monitoring</a:t>
            </a:r>
            <a:r>
              <a:rPr lang="sv-SE" dirty="0"/>
              <a:t> Service</a:t>
            </a:r>
          </a:p>
          <a:p>
            <a:r>
              <a:rPr lang="sv-SE" dirty="0"/>
              <a:t>CAMS 2.0 är nu den andra generationen av denna tjänst med start 2021</a:t>
            </a:r>
          </a:p>
          <a:p>
            <a:endParaRPr lang="sv-SE" dirty="0"/>
          </a:p>
          <a:p>
            <a:r>
              <a:rPr lang="sv-SE" dirty="0"/>
              <a:t>Tjänsten ger tillgång till </a:t>
            </a:r>
            <a:r>
              <a:rPr lang="sv-SE" b="1" dirty="0"/>
              <a:t>globala </a:t>
            </a:r>
            <a:r>
              <a:rPr lang="sv-SE" dirty="0"/>
              <a:t>prognoser 4 dygn framåt för:</a:t>
            </a:r>
          </a:p>
          <a:p>
            <a:pPr lvl="1"/>
            <a:r>
              <a:rPr lang="sv-SE" dirty="0"/>
              <a:t>CO2 och metan realtidsövervakning med källuppskattning</a:t>
            </a:r>
          </a:p>
          <a:p>
            <a:pPr lvl="1"/>
            <a:r>
              <a:rPr lang="sv-SE" dirty="0"/>
              <a:t>UV-index</a:t>
            </a:r>
          </a:p>
          <a:p>
            <a:pPr lvl="1"/>
            <a:r>
              <a:rPr lang="sv-SE" dirty="0"/>
              <a:t>AOD, O3, NO2, …, PM</a:t>
            </a:r>
          </a:p>
          <a:p>
            <a:r>
              <a:rPr lang="sv-SE" dirty="0"/>
              <a:t>Luftkemiska beräkningar med CIFS, IFS på ECMWF med kemiska komponenter. </a:t>
            </a:r>
          </a:p>
          <a:p>
            <a:r>
              <a:rPr lang="sv-SE" dirty="0"/>
              <a:t>Luftkemiska beräkningarna löper i en cykel med data assimilation med satellitinformation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135E42-1EF9-4500-B017-B7BC87A7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071"/>
            <a:ext cx="9144000" cy="6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2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3CFB8-6248-4B6C-AECD-A8F2CAF2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CAMS/CAMS 2.0?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616B-91D7-4837-ADEE-4F59C728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Tjänsten ger tillgång till </a:t>
            </a:r>
            <a:r>
              <a:rPr lang="sv-SE" b="1" dirty="0"/>
              <a:t>regionala </a:t>
            </a:r>
            <a:r>
              <a:rPr lang="sv-SE" dirty="0"/>
              <a:t>(Europa) prognoser 3 dygn framåt för:</a:t>
            </a:r>
          </a:p>
          <a:p>
            <a:pPr lvl="1"/>
            <a:r>
              <a:rPr lang="sv-SE" dirty="0"/>
              <a:t>O3, NO2, …, PM</a:t>
            </a:r>
          </a:p>
          <a:p>
            <a:pPr lvl="1"/>
            <a:r>
              <a:rPr lang="sv-SE" dirty="0"/>
              <a:t>Pollen (al, oliv, björk, gräs, gråbo (</a:t>
            </a:r>
            <a:r>
              <a:rPr lang="sv-SE" dirty="0" err="1"/>
              <a:t>mugwort</a:t>
            </a:r>
            <a:r>
              <a:rPr lang="sv-SE" dirty="0"/>
              <a:t>)</a:t>
            </a:r>
          </a:p>
          <a:p>
            <a:pPr marL="342900" lvl="1" indent="0">
              <a:buNone/>
            </a:pPr>
            <a:endParaRPr lang="sv-SE" dirty="0"/>
          </a:p>
          <a:p>
            <a:pPr lvl="1"/>
            <a:r>
              <a:rPr lang="sv-SE" dirty="0"/>
              <a:t>Analyser dagligen i en dataassimilationscykel med in-situ (och satellitdata)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Prognoser startar dock från resultatet av förra prognosen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10 modeller deltar från olika Europeiska institut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Du har tillgång till resultat från </a:t>
            </a:r>
            <a:r>
              <a:rPr lang="sv-SE" b="1" dirty="0"/>
              <a:t>enskilda</a:t>
            </a:r>
            <a:r>
              <a:rPr lang="sv-SE" dirty="0"/>
              <a:t> modeller samt </a:t>
            </a:r>
            <a:r>
              <a:rPr lang="sv-SE" b="1" dirty="0"/>
              <a:t>ensemble</a:t>
            </a:r>
            <a:r>
              <a:rPr lang="sv-SE" dirty="0"/>
              <a:t> median</a:t>
            </a:r>
          </a:p>
          <a:p>
            <a:pPr lvl="1"/>
            <a:endParaRPr lang="sv-SE" dirty="0"/>
          </a:p>
          <a:p>
            <a:pPr lvl="1"/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135E42-1EF9-4500-B017-B7BC87A7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071"/>
            <a:ext cx="9144000" cy="6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0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001E9-1C4D-459A-A225-EE4E1DEF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globala produkter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621A45C-EAB7-4183-BC0C-CD46D584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" y="520490"/>
            <a:ext cx="3600000" cy="2400000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B1D1FD1-7E61-4726-8557-48EB2E05E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4" y="520490"/>
            <a:ext cx="3600000" cy="240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3A12D7B-C8D1-4932-8D8C-6E2951BCB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" y="2663230"/>
            <a:ext cx="3600000" cy="240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85878C-8E54-4A58-B044-D56EB5822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4" y="2657775"/>
            <a:ext cx="3600000" cy="24000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B756EC0-39B1-48CE-BFFC-31BC7150B683}"/>
              </a:ext>
            </a:extLst>
          </p:cNvPr>
          <p:cNvSpPr txBox="1"/>
          <p:nvPr/>
        </p:nvSpPr>
        <p:spPr>
          <a:xfrm>
            <a:off x="728503" y="2663230"/>
            <a:ext cx="3215997" cy="1715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AOD Aerosol </a:t>
            </a:r>
            <a:r>
              <a:rPr lang="sv-SE" kern="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kern="0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9D693FA-4F5F-4D30-B85D-4BADDBDBD84E}"/>
              </a:ext>
            </a:extLst>
          </p:cNvPr>
          <p:cNvSpPr txBox="1"/>
          <p:nvPr/>
        </p:nvSpPr>
        <p:spPr>
          <a:xfrm>
            <a:off x="4630300" y="2654005"/>
            <a:ext cx="3215997" cy="1715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CA0F773-4CCC-43D5-97E1-2DCA4990C20C}"/>
              </a:ext>
            </a:extLst>
          </p:cNvPr>
          <p:cNvSpPr txBox="1"/>
          <p:nvPr/>
        </p:nvSpPr>
        <p:spPr>
          <a:xfrm>
            <a:off x="747553" y="4853980"/>
            <a:ext cx="3215997" cy="1715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UV Index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A7BA525-91B3-4736-B19C-466185AC452C}"/>
              </a:ext>
            </a:extLst>
          </p:cNvPr>
          <p:cNvSpPr txBox="1"/>
          <p:nvPr/>
        </p:nvSpPr>
        <p:spPr>
          <a:xfrm>
            <a:off x="4279781" y="4853979"/>
            <a:ext cx="4036466" cy="2037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Satellitinventering av </a:t>
            </a:r>
            <a:r>
              <a:rPr lang="sv-SE" kern="0" dirty="0" err="1"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 (GFAS)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1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A18045A-6C38-43E7-AEC2-411FCDD4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3" y="2862262"/>
            <a:ext cx="2844000" cy="2010828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1613413-E9AF-474C-91F0-61C700E10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" y="765789"/>
            <a:ext cx="2844000" cy="2010828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C7001E9-1C4D-459A-A225-EE4E1DEF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regionala produkter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BFCAB7-3426-49A8-BB11-1B21ECAD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1" y="765789"/>
            <a:ext cx="5556035" cy="392835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DC8A384-0A83-41CA-A6D8-FE8722B5A51E}"/>
              </a:ext>
            </a:extLst>
          </p:cNvPr>
          <p:cNvSpPr txBox="1"/>
          <p:nvPr/>
        </p:nvSpPr>
        <p:spPr>
          <a:xfrm>
            <a:off x="549418" y="2663230"/>
            <a:ext cx="1972825" cy="256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PM10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A2C6565-E3F3-4AC3-996E-DD33F62A0968}"/>
              </a:ext>
            </a:extLst>
          </p:cNvPr>
          <p:cNvSpPr txBox="1"/>
          <p:nvPr/>
        </p:nvSpPr>
        <p:spPr>
          <a:xfrm>
            <a:off x="434704" y="4797803"/>
            <a:ext cx="1972825" cy="256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Olivpollen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AA63985-8C1A-4042-9F57-F91E674A7292}"/>
              </a:ext>
            </a:extLst>
          </p:cNvPr>
          <p:cNvSpPr txBox="1"/>
          <p:nvPr/>
        </p:nvSpPr>
        <p:spPr>
          <a:xfrm>
            <a:off x="4983643" y="4527434"/>
            <a:ext cx="1972825" cy="256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Björkpollen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1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001E9-1C4D-459A-A225-EE4E1DEF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bidrag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01B0E6-6DFB-437C-9DA7-02FEE6A9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SMHI bidrar med</a:t>
            </a:r>
          </a:p>
          <a:p>
            <a:pPr lvl="1"/>
            <a:r>
              <a:rPr lang="sv-SE" dirty="0"/>
              <a:t>Luftkemiska prognoser på </a:t>
            </a:r>
            <a:r>
              <a:rPr lang="sv-SE" dirty="0" err="1"/>
              <a:t>Europaskalan</a:t>
            </a:r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/>
              <a:t>Luftkemiska analyser – 3Dvar</a:t>
            </a:r>
          </a:p>
          <a:p>
            <a:pPr lvl="2"/>
            <a:r>
              <a:rPr lang="sv-SE" dirty="0"/>
              <a:t>In-situ observationer av O3, NO2, SO2, CO, PM10 och PM2.5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5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001E9-1C4D-459A-A225-EE4E1DEF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Komponenterna i produktionen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01B0E6-6DFB-437C-9DA7-02FEE6A9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IFS väderdata</a:t>
            </a:r>
          </a:p>
          <a:p>
            <a:r>
              <a:rPr lang="sv-SE" dirty="0"/>
              <a:t>CAMS regional emissioner 2018</a:t>
            </a:r>
          </a:p>
          <a:p>
            <a:r>
              <a:rPr lang="sv-SE" dirty="0"/>
              <a:t>GFAS globala </a:t>
            </a:r>
            <a:r>
              <a:rPr lang="sv-SE" dirty="0" err="1"/>
              <a:t>wildfires</a:t>
            </a:r>
            <a:r>
              <a:rPr lang="sv-SE" dirty="0"/>
              <a:t> på timbasis</a:t>
            </a:r>
          </a:p>
          <a:p>
            <a:r>
              <a:rPr lang="sv-SE" dirty="0"/>
              <a:t>CIFS global prognoser som randvillkor </a:t>
            </a:r>
          </a:p>
          <a:p>
            <a:r>
              <a:rPr lang="sv-SE" dirty="0"/>
              <a:t>EMEP fysiografi</a:t>
            </a:r>
          </a:p>
          <a:p>
            <a:endParaRPr lang="sv-SE" dirty="0"/>
          </a:p>
          <a:p>
            <a:r>
              <a:rPr lang="sv-SE" dirty="0"/>
              <a:t>Fotokemi med 131 komponenter</a:t>
            </a:r>
          </a:p>
          <a:p>
            <a:r>
              <a:rPr lang="sv-SE" dirty="0" err="1"/>
              <a:t>Hodzic</a:t>
            </a:r>
            <a:r>
              <a:rPr lang="sv-SE" dirty="0"/>
              <a:t> schema för SOA (</a:t>
            </a:r>
            <a:r>
              <a:rPr lang="sv-SE" dirty="0" err="1"/>
              <a:t>secondary</a:t>
            </a:r>
            <a:r>
              <a:rPr lang="sv-SE" dirty="0"/>
              <a:t> </a:t>
            </a:r>
            <a:r>
              <a:rPr lang="sv-SE" dirty="0" err="1"/>
              <a:t>organic</a:t>
            </a:r>
            <a:r>
              <a:rPr lang="sv-SE" dirty="0"/>
              <a:t> aerosols)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9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749701-DE61-4DE6-B9EF-0C031BF4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Sentinel 5p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5C97A-72AB-423B-9CFE-C9F07D9C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Produkter</a:t>
            </a:r>
          </a:p>
          <a:p>
            <a:pPr lvl="1"/>
            <a:r>
              <a:rPr lang="pt-BR" dirty="0"/>
              <a:t>Kolumndata: AOD CO NO2 SO2</a:t>
            </a:r>
          </a:p>
          <a:p>
            <a:pPr lvl="1"/>
            <a:r>
              <a:rPr lang="pt-BR" dirty="0"/>
              <a:t>Profildata: O3</a:t>
            </a:r>
          </a:p>
          <a:p>
            <a:pPr lvl="1"/>
            <a:endParaRPr lang="pt-BR" dirty="0"/>
          </a:p>
          <a:p>
            <a:r>
              <a:rPr lang="sv-SE" dirty="0"/>
              <a:t>Polär satellit</a:t>
            </a:r>
          </a:p>
          <a:p>
            <a:r>
              <a:rPr lang="sv-SE" dirty="0"/>
              <a:t>3.5 x 5.5 km upplösning</a:t>
            </a:r>
          </a:p>
          <a:p>
            <a:r>
              <a:rPr lang="sv-SE" dirty="0"/>
              <a:t>Passerar över Europa mellan 10-14 UTC</a:t>
            </a:r>
          </a:p>
          <a:p>
            <a:r>
              <a:rPr lang="sv-SE" dirty="0"/>
              <a:t>Ges i </a:t>
            </a:r>
            <a:r>
              <a:rPr lang="sv-SE" dirty="0" err="1"/>
              <a:t>netCFD</a:t>
            </a:r>
            <a:r>
              <a:rPr lang="sv-SE" dirty="0"/>
              <a:t> format</a:t>
            </a:r>
          </a:p>
          <a:p>
            <a:r>
              <a:rPr lang="sv-SE" dirty="0"/>
              <a:t>Relativt enkelt att ladda ner</a:t>
            </a:r>
          </a:p>
          <a:p>
            <a:pPr marL="0" indent="0">
              <a:buNone/>
            </a:pPr>
            <a:endParaRPr lang="sv-SE" dirty="0"/>
          </a:p>
          <a:p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6AE84D-3E85-4786-8321-3F0343C54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82" y="193544"/>
            <a:ext cx="3827453" cy="47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Rubri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normAutofit/>
      </a:bodyPr>
      <a:lstStyle>
        <a:defPPr marL="0" indent="0" algn="l">
          <a:buNone/>
          <a:defRPr sz="180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 tomt office powerpoint dokument.pptx" id="{8DCB4AD9-214B-441A-930F-28D1AC5554CA}" vid="{0221B914-84C1-4A78-AA1A-1C6793327A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SMHI ljus mall</Template>
  <TotalTime>596</TotalTime>
  <Words>653</Words>
  <Application>Microsoft Office PowerPoint</Application>
  <PresentationFormat>Bildspel på skärmen (16:9)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Office-tema</vt:lpstr>
      <vt:lpstr>CAMS 2.0: Nästa generation Copernicus Atmospherics Monitoring Service  Lennart Robertson, SMHI Ana Cristina Carvalho, SMHI</vt:lpstr>
      <vt:lpstr>Innehåll</vt:lpstr>
      <vt:lpstr>Vad är CAMS/CAMS 2.0?</vt:lpstr>
      <vt:lpstr>Vad är CAMS/CAMS 2.0?</vt:lpstr>
      <vt:lpstr>Exempel på globala produkter</vt:lpstr>
      <vt:lpstr>Exempel på regionala produkter</vt:lpstr>
      <vt:lpstr>Vårt bidrag</vt:lpstr>
      <vt:lpstr>Komponenterna i produktionen</vt:lpstr>
      <vt:lpstr>Sentinel 5p</vt:lpstr>
      <vt:lpstr>Hämtning av Sentinel 5p data</vt:lpstr>
      <vt:lpstr>Hur får ni tag i CAMS data?</vt:lpstr>
      <vt:lpstr>Gör så här</vt:lpstr>
      <vt:lpstr>PowerPoint-presentation</vt:lpstr>
      <vt:lpstr>PowerPoint-presentation</vt:lpstr>
      <vt:lpstr>PowerPoint-presentation</vt:lpstr>
      <vt:lpstr>PowerPoint-presentation</vt:lpstr>
      <vt:lpstr>CDS API Globala data</vt:lpstr>
      <vt:lpstr>CDS API Regionala data</vt:lpstr>
      <vt:lpstr>MATCH-gruppens gränssnitt på Bi</vt:lpstr>
      <vt:lpstr>Och nu middag!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Jansson Kristian</dc:creator>
  <cp:lastModifiedBy>Robertson Lennart</cp:lastModifiedBy>
  <cp:revision>116</cp:revision>
  <dcterms:created xsi:type="dcterms:W3CDTF">2021-04-16T07:38:32Z</dcterms:created>
  <dcterms:modified xsi:type="dcterms:W3CDTF">2022-05-02T13:28:57Z</dcterms:modified>
</cp:coreProperties>
</file>