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7" r:id="rId2"/>
  </p:sldMasterIdLst>
  <p:notesMasterIdLst>
    <p:notesMasterId r:id="rId21"/>
  </p:notesMasterIdLst>
  <p:sldIdLst>
    <p:sldId id="256" r:id="rId3"/>
    <p:sldId id="259" r:id="rId4"/>
    <p:sldId id="264" r:id="rId5"/>
    <p:sldId id="260" r:id="rId6"/>
    <p:sldId id="261" r:id="rId7"/>
    <p:sldId id="263" r:id="rId8"/>
    <p:sldId id="262" r:id="rId9"/>
    <p:sldId id="267" r:id="rId10"/>
    <p:sldId id="268" r:id="rId11"/>
    <p:sldId id="269" r:id="rId12"/>
    <p:sldId id="257" r:id="rId13"/>
    <p:sldId id="258" r:id="rId14"/>
    <p:sldId id="270" r:id="rId15"/>
    <p:sldId id="272" r:id="rId16"/>
    <p:sldId id="271" r:id="rId17"/>
    <p:sldId id="273" r:id="rId18"/>
    <p:sldId id="265" r:id="rId19"/>
    <p:sldId id="27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orsvarsmakten Sans" pitchFamily="2" charset="77"/>
      <p:regular r:id="rId26"/>
      <p:bold r:id="rId27"/>
      <p:italic r:id="rId28"/>
      <p:boldItalic r:id="rId29"/>
    </p:embeddedFont>
    <p:embeddedFont>
      <p:font typeface="Forsvarsmakten Sans Condensed" pitchFamily="2" charset="0"/>
      <p:bold r:id="rId30"/>
    </p:embeddedFont>
    <p:embeddedFont>
      <p:font typeface="Forsvarsmakten Sans Light" pitchFamily="2" charset="77"/>
      <p:regular r:id="rId31"/>
      <p:italic r:id="rId32"/>
    </p:embeddedFont>
    <p:embeddedFont>
      <p:font typeface="Forsvarsmakten Sans Stencil" pitchFamily="2" charset="0"/>
      <p:bold r:id="rId33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3CA8-22CE-457E-BFD9-DE75B9889A7E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CC63-9008-451E-82C6-ACE0056DDF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79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79AA-0719-44BA-88A6-ECA06EFF3E4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51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79AA-0719-44BA-88A6-ECA06EFF3E4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65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jämföra olika </a:t>
            </a:r>
            <a:r>
              <a:rPr lang="sv-SE" dirty="0" err="1"/>
              <a:t>sonarer</a:t>
            </a:r>
            <a:r>
              <a:rPr lang="sv-SE" dirty="0"/>
              <a:t> med varandra.</a:t>
            </a:r>
          </a:p>
          <a:p>
            <a:r>
              <a:rPr lang="sv-SE" dirty="0"/>
              <a:t>Här en aktivs VDS på korvett vs en passiv </a:t>
            </a:r>
            <a:r>
              <a:rPr lang="sv-SE" dirty="0" err="1"/>
              <a:t>intercept</a:t>
            </a:r>
            <a:r>
              <a:rPr lang="sv-SE" dirty="0"/>
              <a:t> på</a:t>
            </a:r>
            <a:r>
              <a:rPr lang="sv-SE" baseline="0" dirty="0"/>
              <a:t> ubåt.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79AA-0719-44BA-88A6-ECA06EFF3E4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43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BC7B-F82E-4891-B71E-9B91375B55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09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CC63-9008-451E-82C6-ACE0056DDF3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38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79AA-0719-44BA-88A6-ECA06EFF3E4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05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79AA-0719-44BA-88A6-ECA06EFF3E4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38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Skog(ljus)">
    <p:bg>
      <p:bgPr>
        <a:solidFill>
          <a:srgbClr val="D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312E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14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  <a:lvl9pPr marL="3943350" indent="-285750">
              <a:buFont typeface="Forsvarsmakten Sans" pitchFamily="2" charset="0"/>
              <a:buChar char="≥"/>
              <a:defRPr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5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</a:lstStyle>
          <a:p>
            <a:r>
              <a:rPr lang="sv-SE" dirty="0"/>
              <a:t>Klicka på ikonen för att lägga till en bild</a:t>
            </a:r>
          </a:p>
          <a:p>
            <a:pPr lvl="4"/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03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214840"/>
            <a:ext cx="3846689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886200" indent="-22860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	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543778" y="1214840"/>
            <a:ext cx="3850747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2860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6pPr>
            <a:lvl7pPr marL="27432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7pPr>
            <a:lvl8pPr marL="29718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8pPr>
            <a:lvl9pPr marL="36576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Klicka här för att ändra format på bakgrundstexten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</a:p>
          <a:p>
            <a:pPr marL="22860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6</a:t>
            </a:r>
          </a:p>
          <a:p>
            <a:pPr marL="27432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7</a:t>
            </a: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8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9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35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08287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61089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712176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40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20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Skog(mork)">
    <p:bg>
      <p:bgPr>
        <a:solidFill>
          <a:srgbClr val="3E4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6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Hav(mork)">
    <p:bg>
      <p:bgPr>
        <a:solidFill>
          <a:srgbClr val="434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52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Jord(mork)">
    <p:bg>
      <p:bgPr>
        <a:solidFill>
          <a:srgbClr val="494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-418353" y="1329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63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Aska(mork)">
    <p:bg>
      <p:bgPr>
        <a:solidFill>
          <a:srgbClr val="5D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3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Aska(mo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8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Hav(ljus)">
    <p:bg>
      <p:bgPr>
        <a:solidFill>
          <a:srgbClr val="DB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2E31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93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408287" y="1399909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6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62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743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5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Jord(ljus)">
    <p:bg>
      <p:bgPr>
        <a:solidFill>
          <a:srgbClr val="E5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312F2A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3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Aska(ljus)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01F1C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46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000000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45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290482"/>
            <a:ext cx="8278513" cy="3126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57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717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861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543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40005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2</a:t>
            </a:r>
          </a:p>
          <a:p>
            <a:pPr lvl="2"/>
            <a:r>
              <a:rPr lang="sv-SE" dirty="0"/>
              <a:t>3</a:t>
            </a:r>
          </a:p>
          <a:p>
            <a:pPr lvl="3"/>
            <a:r>
              <a:rPr lang="sv-SE" dirty="0"/>
              <a:t>4</a:t>
            </a:r>
          </a:p>
          <a:p>
            <a:pPr lvl="4"/>
            <a:r>
              <a:rPr lang="sv-SE" dirty="0"/>
              <a:t>5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	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55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gress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 typeface="Arial" pitchFamily="34" charset="0"/>
              <a:buNone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3028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404637" y="1298400"/>
            <a:ext cx="7455252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9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2001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573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1145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9433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52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635396"/>
            <a:ext cx="3773703" cy="2767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28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2</a:t>
            </a:r>
          </a:p>
          <a:p>
            <a:pPr lvl="2"/>
            <a:r>
              <a:rPr lang="sv-SE" dirty="0"/>
              <a:t>3</a:t>
            </a:r>
          </a:p>
          <a:p>
            <a:pPr lvl="3"/>
            <a:r>
              <a:rPr lang="sv-SE" dirty="0"/>
              <a:t>4</a:t>
            </a:r>
          </a:p>
          <a:p>
            <a:pPr lvl="4"/>
            <a:r>
              <a:rPr lang="sv-SE" dirty="0"/>
              <a:t>5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  <a:p>
            <a:pPr lvl="1"/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72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" y="4676416"/>
            <a:ext cx="905099" cy="265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42FD-C585-40E8-AAEA-620365F557EC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4D7E-FDCD-4D1E-B0F7-E218EF2686D5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648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FM Sans 09 Bold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4674362"/>
            <a:ext cx="908046" cy="2671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8870-8F45-4C91-9685-8579097344BD}" type="datetimeFigureOut">
              <a:rPr lang="sv-SE" smtClean="0"/>
              <a:t>2022-05-02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83DF-D2FE-4690-93D9-691A33E0A5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Redigera format för bakgrundstext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1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4421" y="1071484"/>
            <a:ext cx="7148102" cy="651348"/>
          </a:xfrm>
        </p:spPr>
        <p:txBody>
          <a:bodyPr/>
          <a:lstStyle/>
          <a:p>
            <a:r>
              <a:rPr lang="sv-SE" sz="4000" b="1" dirty="0"/>
              <a:t>OCEANOGRAFISK TILLÄMPNING INOM FÖRSVARSMAKTEN 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9360" y="853363"/>
            <a:ext cx="5562344" cy="192207"/>
          </a:xfrm>
        </p:spPr>
        <p:txBody>
          <a:bodyPr/>
          <a:lstStyle/>
          <a:p>
            <a:r>
              <a:rPr lang="sv-SE" dirty="0"/>
              <a:t>Metodkonferens 2022</a:t>
            </a:r>
          </a:p>
        </p:txBody>
      </p:sp>
      <p:pic>
        <p:nvPicPr>
          <p:cNvPr id="4" name="Picture 2" descr="D:\6 - Bilder\HKP 14 S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61" y="2316463"/>
            <a:ext cx="2740984" cy="27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Swedi.mil.se\Users\Ekg\larpal05\NUG\NUG-018\HMS Gotland till sjö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0" y="2320534"/>
            <a:ext cx="2409254" cy="27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Swedi.mil.se\Users\Ekg\larpal05\NUG\NUG-018\HMS Karlst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7639"/>
          <a:stretch/>
        </p:blipFill>
        <p:spPr bwMode="auto">
          <a:xfrm>
            <a:off x="131800" y="2316463"/>
            <a:ext cx="3517558" cy="27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4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OC-PROGNOSER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43183" b="812"/>
          <a:stretch/>
        </p:blipFill>
        <p:spPr>
          <a:xfrm>
            <a:off x="5279408" y="734330"/>
            <a:ext cx="3652995" cy="4109724"/>
          </a:xfrm>
          <a:prstGeom prst="rect">
            <a:avLst/>
          </a:prstGeom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61557"/>
              </p:ext>
            </p:extLst>
          </p:nvPr>
        </p:nvGraphicFramePr>
        <p:xfrm>
          <a:off x="237067" y="1634514"/>
          <a:ext cx="5042340" cy="230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170">
                  <a:extLst>
                    <a:ext uri="{9D8B030D-6E8A-4147-A177-3AD203B41FA5}">
                      <a16:colId xmlns:a16="http://schemas.microsoft.com/office/drawing/2014/main" val="3667323608"/>
                    </a:ext>
                  </a:extLst>
                </a:gridCol>
                <a:gridCol w="2521170">
                  <a:extLst>
                    <a:ext uri="{9D8B030D-6E8A-4147-A177-3AD203B41FA5}">
                      <a16:colId xmlns:a16="http://schemas.microsoft.com/office/drawing/2014/main" val="281646553"/>
                    </a:ext>
                  </a:extLst>
                </a:gridCol>
              </a:tblGrid>
              <a:tr h="347063">
                <a:tc>
                  <a:txBody>
                    <a:bodyPr/>
                    <a:lstStyle/>
                    <a:p>
                      <a:r>
                        <a:rPr lang="sv-SE" sz="1200" u="sng" dirty="0"/>
                        <a:t>Meteorologiskt fenomen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u="sng" dirty="0"/>
                        <a:t>Oceanografisk effekt/Sensorpåverkan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91434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r>
                        <a:rPr lang="sv-SE" sz="1200" dirty="0"/>
                        <a:t>Solinstrålning/</a:t>
                      </a:r>
                      <a:r>
                        <a:rPr lang="sv-SE" sz="1200" dirty="0" err="1"/>
                        <a:t>Varmluftsadvektion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Uppvärmning av ytskiktet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2637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r>
                        <a:rPr lang="sv-SE" sz="1200" dirty="0" err="1"/>
                        <a:t>Kalluftsadvektion</a:t>
                      </a:r>
                      <a:r>
                        <a:rPr lang="sv-SE" sz="1200" dirty="0"/>
                        <a:t>/Utstrålning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Avkylning av ytskiktet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34972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r>
                        <a:rPr lang="sv-SE" sz="1200" dirty="0"/>
                        <a:t>Kraftig vind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Sjöhävning, omblandning av ytskiktet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79757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r>
                        <a:rPr lang="sv-SE" sz="1200" dirty="0"/>
                        <a:t>Regn, sjöhävning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Ökade brusnivåer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08673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r>
                        <a:rPr lang="sv-SE" sz="1200" dirty="0"/>
                        <a:t>Kraftig S-SV vind på Nordsjön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Saltvatteninträngning, varmt vatten flödar in längs botten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36647"/>
                  </a:ext>
                </a:extLst>
              </a:tr>
            </a:tbl>
          </a:graphicData>
        </a:graphic>
      </p:graphicFrame>
      <p:cxnSp>
        <p:nvCxnSpPr>
          <p:cNvPr id="6" name="Rak koppling 5"/>
          <p:cNvCxnSpPr/>
          <p:nvPr/>
        </p:nvCxnSpPr>
        <p:spPr>
          <a:xfrm flipV="1">
            <a:off x="6868053" y="1001546"/>
            <a:ext cx="216855" cy="332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/>
          <p:cNvCxnSpPr/>
          <p:nvPr/>
        </p:nvCxnSpPr>
        <p:spPr>
          <a:xfrm flipH="1" flipV="1">
            <a:off x="6583681" y="1011706"/>
            <a:ext cx="274213" cy="315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>
            <a:off x="8112369" y="3852985"/>
            <a:ext cx="492369" cy="750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STRÖMPROGNOSER - AVDRIFT FÖR HKP</a:t>
            </a:r>
          </a:p>
        </p:txBody>
      </p:sp>
      <p:sp>
        <p:nvSpPr>
          <p:cNvPr id="5" name="Frihandsfigur 4"/>
          <p:cNvSpPr/>
          <p:nvPr/>
        </p:nvSpPr>
        <p:spPr>
          <a:xfrm>
            <a:off x="4470400" y="4335017"/>
            <a:ext cx="4599093" cy="571968"/>
          </a:xfrm>
          <a:custGeom>
            <a:avLst/>
            <a:gdLst>
              <a:gd name="connsiteX0" fmla="*/ 0 w 4599093"/>
              <a:gd name="connsiteY0" fmla="*/ 419863 h 571968"/>
              <a:gd name="connsiteX1" fmla="*/ 541867 w 4599093"/>
              <a:gd name="connsiteY1" fmla="*/ 203116 h 571968"/>
              <a:gd name="connsiteX2" fmla="*/ 1266613 w 4599093"/>
              <a:gd name="connsiteY2" fmla="*/ 528236 h 571968"/>
              <a:gd name="connsiteX3" fmla="*/ 1896533 w 4599093"/>
              <a:gd name="connsiteY3" fmla="*/ 467276 h 571968"/>
              <a:gd name="connsiteX4" fmla="*/ 2343573 w 4599093"/>
              <a:gd name="connsiteY4" fmla="*/ 236983 h 571968"/>
              <a:gd name="connsiteX5" fmla="*/ 2689013 w 4599093"/>
              <a:gd name="connsiteY5" fmla="*/ 196343 h 571968"/>
              <a:gd name="connsiteX6" fmla="*/ 2763520 w 4599093"/>
              <a:gd name="connsiteY6" fmla="*/ 379223 h 571968"/>
              <a:gd name="connsiteX7" fmla="*/ 2851573 w 4599093"/>
              <a:gd name="connsiteY7" fmla="*/ 514690 h 571968"/>
              <a:gd name="connsiteX8" fmla="*/ 2987040 w 4599093"/>
              <a:gd name="connsiteY8" fmla="*/ 548556 h 571968"/>
              <a:gd name="connsiteX9" fmla="*/ 3102187 w 4599093"/>
              <a:gd name="connsiteY9" fmla="*/ 568876 h 571968"/>
              <a:gd name="connsiteX10" fmla="*/ 3298613 w 4599093"/>
              <a:gd name="connsiteY10" fmla="*/ 480823 h 571968"/>
              <a:gd name="connsiteX11" fmla="*/ 3420533 w 4599093"/>
              <a:gd name="connsiteY11" fmla="*/ 304716 h 571968"/>
              <a:gd name="connsiteX12" fmla="*/ 3562773 w 4599093"/>
              <a:gd name="connsiteY12" fmla="*/ 67650 h 571968"/>
              <a:gd name="connsiteX13" fmla="*/ 3996267 w 4599093"/>
              <a:gd name="connsiteY13" fmla="*/ 6690 h 571968"/>
              <a:gd name="connsiteX14" fmla="*/ 4443307 w 4599093"/>
              <a:gd name="connsiteY14" fmla="*/ 196343 h 571968"/>
              <a:gd name="connsiteX15" fmla="*/ 4538133 w 4599093"/>
              <a:gd name="connsiteY15" fmla="*/ 250530 h 571968"/>
              <a:gd name="connsiteX16" fmla="*/ 4599093 w 4599093"/>
              <a:gd name="connsiteY16" fmla="*/ 284396 h 57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9093" h="571968">
                <a:moveTo>
                  <a:pt x="0" y="419863"/>
                </a:moveTo>
                <a:cubicBezTo>
                  <a:pt x="165382" y="302458"/>
                  <a:pt x="330765" y="185054"/>
                  <a:pt x="541867" y="203116"/>
                </a:cubicBezTo>
                <a:cubicBezTo>
                  <a:pt x="752969" y="221178"/>
                  <a:pt x="1040835" y="484209"/>
                  <a:pt x="1266613" y="528236"/>
                </a:cubicBezTo>
                <a:cubicBezTo>
                  <a:pt x="1492391" y="572263"/>
                  <a:pt x="1717040" y="515818"/>
                  <a:pt x="1896533" y="467276"/>
                </a:cubicBezTo>
                <a:cubicBezTo>
                  <a:pt x="2076026" y="418734"/>
                  <a:pt x="2211493" y="282138"/>
                  <a:pt x="2343573" y="236983"/>
                </a:cubicBezTo>
                <a:cubicBezTo>
                  <a:pt x="2475653" y="191828"/>
                  <a:pt x="2619022" y="172636"/>
                  <a:pt x="2689013" y="196343"/>
                </a:cubicBezTo>
                <a:cubicBezTo>
                  <a:pt x="2759004" y="220050"/>
                  <a:pt x="2736427" y="326165"/>
                  <a:pt x="2763520" y="379223"/>
                </a:cubicBezTo>
                <a:cubicBezTo>
                  <a:pt x="2790613" y="432281"/>
                  <a:pt x="2814320" y="486468"/>
                  <a:pt x="2851573" y="514690"/>
                </a:cubicBezTo>
                <a:cubicBezTo>
                  <a:pt x="2888826" y="542912"/>
                  <a:pt x="2945271" y="539525"/>
                  <a:pt x="2987040" y="548556"/>
                </a:cubicBezTo>
                <a:cubicBezTo>
                  <a:pt x="3028809" y="557587"/>
                  <a:pt x="3050258" y="580165"/>
                  <a:pt x="3102187" y="568876"/>
                </a:cubicBezTo>
                <a:cubicBezTo>
                  <a:pt x="3154116" y="557587"/>
                  <a:pt x="3245555" y="524850"/>
                  <a:pt x="3298613" y="480823"/>
                </a:cubicBezTo>
                <a:cubicBezTo>
                  <a:pt x="3351671" y="436796"/>
                  <a:pt x="3376506" y="373578"/>
                  <a:pt x="3420533" y="304716"/>
                </a:cubicBezTo>
                <a:cubicBezTo>
                  <a:pt x="3464560" y="235854"/>
                  <a:pt x="3466817" y="117321"/>
                  <a:pt x="3562773" y="67650"/>
                </a:cubicBezTo>
                <a:cubicBezTo>
                  <a:pt x="3658729" y="17979"/>
                  <a:pt x="3849511" y="-14759"/>
                  <a:pt x="3996267" y="6690"/>
                </a:cubicBezTo>
                <a:cubicBezTo>
                  <a:pt x="4143023" y="28139"/>
                  <a:pt x="4352996" y="155703"/>
                  <a:pt x="4443307" y="196343"/>
                </a:cubicBezTo>
                <a:cubicBezTo>
                  <a:pt x="4533618" y="236983"/>
                  <a:pt x="4538133" y="250530"/>
                  <a:pt x="4538133" y="250530"/>
                </a:cubicBezTo>
                <a:lnTo>
                  <a:pt x="4599093" y="284396"/>
                </a:lnTo>
              </a:path>
            </a:pathLst>
          </a:custGeom>
          <a:noFill/>
          <a:ln w="38100">
            <a:solidFill>
              <a:srgbClr val="DE95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7020272" y="1002451"/>
            <a:ext cx="865811" cy="576064"/>
            <a:chOff x="6300192" y="987574"/>
            <a:chExt cx="865811" cy="576064"/>
          </a:xfrm>
        </p:grpSpPr>
        <p:cxnSp>
          <p:nvCxnSpPr>
            <p:cNvPr id="13" name="Rak koppling 12"/>
            <p:cNvCxnSpPr>
              <a:stCxn id="7" idx="2"/>
            </p:cNvCxnSpPr>
            <p:nvPr/>
          </p:nvCxnSpPr>
          <p:spPr>
            <a:xfrm flipH="1">
              <a:off x="6732240" y="1124152"/>
              <a:ext cx="1715" cy="43948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 7"/>
            <p:cNvGrpSpPr/>
            <p:nvPr/>
          </p:nvGrpSpPr>
          <p:grpSpPr>
            <a:xfrm>
              <a:off x="6300192" y="987574"/>
              <a:ext cx="865811" cy="273155"/>
              <a:chOff x="5652120" y="1290483"/>
              <a:chExt cx="865811" cy="273155"/>
            </a:xfrm>
            <a:effectLst/>
          </p:grpSpPr>
          <p:sp>
            <p:nvSpPr>
              <p:cNvPr id="6" name="Ellips 5"/>
              <p:cNvSpPr/>
              <p:nvPr/>
            </p:nvSpPr>
            <p:spPr>
              <a:xfrm>
                <a:off x="5652120" y="1290483"/>
                <a:ext cx="432048" cy="2731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Ellips 6"/>
              <p:cNvSpPr/>
              <p:nvPr/>
            </p:nvSpPr>
            <p:spPr>
              <a:xfrm>
                <a:off x="6085883" y="1290483"/>
                <a:ext cx="432048" cy="2731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koppling 9"/>
          <p:cNvCxnSpPr/>
          <p:nvPr/>
        </p:nvCxnSpPr>
        <p:spPr>
          <a:xfrm>
            <a:off x="4355976" y="2139702"/>
            <a:ext cx="45365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 rot="636920">
            <a:off x="6901918" y="3651870"/>
            <a:ext cx="14401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/>
          <p:cNvCxnSpPr>
            <a:stCxn id="15" idx="0"/>
          </p:cNvCxnSpPr>
          <p:nvPr/>
        </p:nvCxnSpPr>
        <p:spPr>
          <a:xfrm flipV="1">
            <a:off x="7020353" y="1578516"/>
            <a:ext cx="431967" cy="20776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/>
          <p:cNvCxnSpPr/>
          <p:nvPr/>
        </p:nvCxnSpPr>
        <p:spPr>
          <a:xfrm flipH="1">
            <a:off x="5364088" y="2283718"/>
            <a:ext cx="326670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4890219" y="2244693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Ström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7124076" y="3797559"/>
            <a:ext cx="17187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Sensor och beräknad avdrift</a:t>
            </a:r>
          </a:p>
        </p:txBody>
      </p:sp>
      <p:cxnSp>
        <p:nvCxnSpPr>
          <p:cNvPr id="22" name="Rak pilkoppling 21"/>
          <p:cNvCxnSpPr/>
          <p:nvPr/>
        </p:nvCxnSpPr>
        <p:spPr>
          <a:xfrm flipH="1" flipV="1">
            <a:off x="6414083" y="3867894"/>
            <a:ext cx="462174" cy="5662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/>
          <p:cNvCxnSpPr/>
          <p:nvPr/>
        </p:nvCxnSpPr>
        <p:spPr>
          <a:xfrm flipH="1" flipV="1">
            <a:off x="6414083" y="2629998"/>
            <a:ext cx="2209422" cy="1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H="1">
            <a:off x="7452320" y="2990592"/>
            <a:ext cx="1163359" cy="8185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/>
          <p:cNvCxnSpPr/>
          <p:nvPr/>
        </p:nvCxnSpPr>
        <p:spPr>
          <a:xfrm flipH="1">
            <a:off x="8316416" y="3359370"/>
            <a:ext cx="299263" cy="0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/>
          <p:cNvCxnSpPr/>
          <p:nvPr/>
        </p:nvCxnSpPr>
        <p:spPr>
          <a:xfrm flipH="1">
            <a:off x="6516215" y="2034712"/>
            <a:ext cx="2376265" cy="14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8101126" y="1807495"/>
            <a:ext cx="8290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Vindfriktion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" y="1275606"/>
            <a:ext cx="2501490" cy="31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3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4"/>
          <p:cNvSpPr/>
          <p:nvPr/>
        </p:nvSpPr>
        <p:spPr>
          <a:xfrm>
            <a:off x="4470400" y="4335017"/>
            <a:ext cx="4599093" cy="571968"/>
          </a:xfrm>
          <a:custGeom>
            <a:avLst/>
            <a:gdLst>
              <a:gd name="connsiteX0" fmla="*/ 0 w 4599093"/>
              <a:gd name="connsiteY0" fmla="*/ 419863 h 571968"/>
              <a:gd name="connsiteX1" fmla="*/ 541867 w 4599093"/>
              <a:gd name="connsiteY1" fmla="*/ 203116 h 571968"/>
              <a:gd name="connsiteX2" fmla="*/ 1266613 w 4599093"/>
              <a:gd name="connsiteY2" fmla="*/ 528236 h 571968"/>
              <a:gd name="connsiteX3" fmla="*/ 1896533 w 4599093"/>
              <a:gd name="connsiteY3" fmla="*/ 467276 h 571968"/>
              <a:gd name="connsiteX4" fmla="*/ 2343573 w 4599093"/>
              <a:gd name="connsiteY4" fmla="*/ 236983 h 571968"/>
              <a:gd name="connsiteX5" fmla="*/ 2689013 w 4599093"/>
              <a:gd name="connsiteY5" fmla="*/ 196343 h 571968"/>
              <a:gd name="connsiteX6" fmla="*/ 2763520 w 4599093"/>
              <a:gd name="connsiteY6" fmla="*/ 379223 h 571968"/>
              <a:gd name="connsiteX7" fmla="*/ 2851573 w 4599093"/>
              <a:gd name="connsiteY7" fmla="*/ 514690 h 571968"/>
              <a:gd name="connsiteX8" fmla="*/ 2987040 w 4599093"/>
              <a:gd name="connsiteY8" fmla="*/ 548556 h 571968"/>
              <a:gd name="connsiteX9" fmla="*/ 3102187 w 4599093"/>
              <a:gd name="connsiteY9" fmla="*/ 568876 h 571968"/>
              <a:gd name="connsiteX10" fmla="*/ 3298613 w 4599093"/>
              <a:gd name="connsiteY10" fmla="*/ 480823 h 571968"/>
              <a:gd name="connsiteX11" fmla="*/ 3420533 w 4599093"/>
              <a:gd name="connsiteY11" fmla="*/ 304716 h 571968"/>
              <a:gd name="connsiteX12" fmla="*/ 3562773 w 4599093"/>
              <a:gd name="connsiteY12" fmla="*/ 67650 h 571968"/>
              <a:gd name="connsiteX13" fmla="*/ 3996267 w 4599093"/>
              <a:gd name="connsiteY13" fmla="*/ 6690 h 571968"/>
              <a:gd name="connsiteX14" fmla="*/ 4443307 w 4599093"/>
              <a:gd name="connsiteY14" fmla="*/ 196343 h 571968"/>
              <a:gd name="connsiteX15" fmla="*/ 4538133 w 4599093"/>
              <a:gd name="connsiteY15" fmla="*/ 250530 h 571968"/>
              <a:gd name="connsiteX16" fmla="*/ 4599093 w 4599093"/>
              <a:gd name="connsiteY16" fmla="*/ 284396 h 57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99093" h="571968">
                <a:moveTo>
                  <a:pt x="0" y="419863"/>
                </a:moveTo>
                <a:cubicBezTo>
                  <a:pt x="165382" y="302458"/>
                  <a:pt x="330765" y="185054"/>
                  <a:pt x="541867" y="203116"/>
                </a:cubicBezTo>
                <a:cubicBezTo>
                  <a:pt x="752969" y="221178"/>
                  <a:pt x="1040835" y="484209"/>
                  <a:pt x="1266613" y="528236"/>
                </a:cubicBezTo>
                <a:cubicBezTo>
                  <a:pt x="1492391" y="572263"/>
                  <a:pt x="1717040" y="515818"/>
                  <a:pt x="1896533" y="467276"/>
                </a:cubicBezTo>
                <a:cubicBezTo>
                  <a:pt x="2076026" y="418734"/>
                  <a:pt x="2211493" y="282138"/>
                  <a:pt x="2343573" y="236983"/>
                </a:cubicBezTo>
                <a:cubicBezTo>
                  <a:pt x="2475653" y="191828"/>
                  <a:pt x="2619022" y="172636"/>
                  <a:pt x="2689013" y="196343"/>
                </a:cubicBezTo>
                <a:cubicBezTo>
                  <a:pt x="2759004" y="220050"/>
                  <a:pt x="2736427" y="326165"/>
                  <a:pt x="2763520" y="379223"/>
                </a:cubicBezTo>
                <a:cubicBezTo>
                  <a:pt x="2790613" y="432281"/>
                  <a:pt x="2814320" y="486468"/>
                  <a:pt x="2851573" y="514690"/>
                </a:cubicBezTo>
                <a:cubicBezTo>
                  <a:pt x="2888826" y="542912"/>
                  <a:pt x="2945271" y="539525"/>
                  <a:pt x="2987040" y="548556"/>
                </a:cubicBezTo>
                <a:cubicBezTo>
                  <a:pt x="3028809" y="557587"/>
                  <a:pt x="3050258" y="580165"/>
                  <a:pt x="3102187" y="568876"/>
                </a:cubicBezTo>
                <a:cubicBezTo>
                  <a:pt x="3154116" y="557587"/>
                  <a:pt x="3245555" y="524850"/>
                  <a:pt x="3298613" y="480823"/>
                </a:cubicBezTo>
                <a:cubicBezTo>
                  <a:pt x="3351671" y="436796"/>
                  <a:pt x="3376506" y="373578"/>
                  <a:pt x="3420533" y="304716"/>
                </a:cubicBezTo>
                <a:cubicBezTo>
                  <a:pt x="3464560" y="235854"/>
                  <a:pt x="3466817" y="117321"/>
                  <a:pt x="3562773" y="67650"/>
                </a:cubicBezTo>
                <a:cubicBezTo>
                  <a:pt x="3658729" y="17979"/>
                  <a:pt x="3849511" y="-14759"/>
                  <a:pt x="3996267" y="6690"/>
                </a:cubicBezTo>
                <a:cubicBezTo>
                  <a:pt x="4143023" y="28139"/>
                  <a:pt x="4352996" y="155703"/>
                  <a:pt x="4443307" y="196343"/>
                </a:cubicBezTo>
                <a:cubicBezTo>
                  <a:pt x="4533618" y="236983"/>
                  <a:pt x="4538133" y="250530"/>
                  <a:pt x="4538133" y="250530"/>
                </a:cubicBezTo>
                <a:lnTo>
                  <a:pt x="4599093" y="284396"/>
                </a:lnTo>
              </a:path>
            </a:pathLst>
          </a:custGeom>
          <a:noFill/>
          <a:ln w="38100">
            <a:solidFill>
              <a:srgbClr val="DE95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6539814" y="1009484"/>
            <a:ext cx="865811" cy="576064"/>
            <a:chOff x="6300192" y="987574"/>
            <a:chExt cx="865811" cy="576064"/>
          </a:xfrm>
        </p:grpSpPr>
        <p:cxnSp>
          <p:nvCxnSpPr>
            <p:cNvPr id="13" name="Rak koppling 12"/>
            <p:cNvCxnSpPr>
              <a:stCxn id="7" idx="2"/>
            </p:cNvCxnSpPr>
            <p:nvPr/>
          </p:nvCxnSpPr>
          <p:spPr>
            <a:xfrm flipH="1">
              <a:off x="6732240" y="1124152"/>
              <a:ext cx="1715" cy="43948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 7"/>
            <p:cNvGrpSpPr/>
            <p:nvPr/>
          </p:nvGrpSpPr>
          <p:grpSpPr>
            <a:xfrm>
              <a:off x="6300192" y="987574"/>
              <a:ext cx="865811" cy="273155"/>
              <a:chOff x="5652120" y="1290483"/>
              <a:chExt cx="865811" cy="273155"/>
            </a:xfrm>
            <a:effectLst/>
          </p:grpSpPr>
          <p:sp>
            <p:nvSpPr>
              <p:cNvPr id="6" name="Ellips 5"/>
              <p:cNvSpPr/>
              <p:nvPr/>
            </p:nvSpPr>
            <p:spPr>
              <a:xfrm>
                <a:off x="5652120" y="1290483"/>
                <a:ext cx="432048" cy="2731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Ellips 6"/>
              <p:cNvSpPr/>
              <p:nvPr/>
            </p:nvSpPr>
            <p:spPr>
              <a:xfrm>
                <a:off x="6085883" y="1290483"/>
                <a:ext cx="432048" cy="2731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koppling 9"/>
          <p:cNvCxnSpPr/>
          <p:nvPr/>
        </p:nvCxnSpPr>
        <p:spPr>
          <a:xfrm>
            <a:off x="4355976" y="2139702"/>
            <a:ext cx="45365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6901918" y="3651870"/>
            <a:ext cx="14401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/>
          <p:cNvCxnSpPr>
            <a:stCxn id="15" idx="0"/>
          </p:cNvCxnSpPr>
          <p:nvPr/>
        </p:nvCxnSpPr>
        <p:spPr>
          <a:xfrm flipH="1" flipV="1">
            <a:off x="6971862" y="1585548"/>
            <a:ext cx="2064" cy="2066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7420243" y="956171"/>
            <a:ext cx="1255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Beräknad sidflykt för HKP</a:t>
            </a:r>
          </a:p>
        </p:txBody>
      </p:sp>
      <p:cxnSp>
        <p:nvCxnSpPr>
          <p:cNvPr id="22" name="Rak pilkoppling 21"/>
          <p:cNvCxnSpPr/>
          <p:nvPr/>
        </p:nvCxnSpPr>
        <p:spPr>
          <a:xfrm flipH="1">
            <a:off x="5966486" y="1139029"/>
            <a:ext cx="45488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>
            <a:off x="5364088" y="2283718"/>
            <a:ext cx="326670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4890219" y="2244693"/>
            <a:ext cx="516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Ström</a:t>
            </a:r>
          </a:p>
        </p:txBody>
      </p:sp>
      <p:cxnSp>
        <p:nvCxnSpPr>
          <p:cNvPr id="25" name="Rak pilkoppling 24"/>
          <p:cNvCxnSpPr/>
          <p:nvPr/>
        </p:nvCxnSpPr>
        <p:spPr>
          <a:xfrm flipH="1" flipV="1">
            <a:off x="6414083" y="2629998"/>
            <a:ext cx="2209422" cy="1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/>
          <p:cNvCxnSpPr/>
          <p:nvPr/>
        </p:nvCxnSpPr>
        <p:spPr>
          <a:xfrm flipH="1">
            <a:off x="7452320" y="2990592"/>
            <a:ext cx="1163359" cy="8185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/>
          <p:cNvCxnSpPr/>
          <p:nvPr/>
        </p:nvCxnSpPr>
        <p:spPr>
          <a:xfrm flipH="1">
            <a:off x="8316416" y="3359370"/>
            <a:ext cx="299263" cy="0"/>
          </a:xfrm>
          <a:prstGeom prst="straightConnector1">
            <a:avLst/>
          </a:prstGeom>
          <a:ln>
            <a:solidFill>
              <a:srgbClr val="92D05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/>
          <p:cNvCxnSpPr/>
          <p:nvPr/>
        </p:nvCxnSpPr>
        <p:spPr>
          <a:xfrm flipH="1">
            <a:off x="6516215" y="2034712"/>
            <a:ext cx="2376265" cy="14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8101126" y="1807495"/>
            <a:ext cx="8290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Vindfriktion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" y="1275606"/>
            <a:ext cx="2501490" cy="3108788"/>
          </a:xfrm>
          <a:prstGeom prst="rect">
            <a:avLst/>
          </a:prstGeom>
        </p:spPr>
      </p:pic>
      <p:sp>
        <p:nvSpPr>
          <p:cNvPr id="32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STRÖMPROGNOSER - AVDRIFT FÖR HKP</a:t>
            </a:r>
          </a:p>
        </p:txBody>
      </p:sp>
    </p:spTree>
    <p:extLst>
      <p:ext uri="{BB962C8B-B14F-4D97-AF65-F5344CB8AC3E}">
        <p14:creationId xmlns:p14="http://schemas.microsoft.com/office/powerpoint/2010/main" val="275234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08287" y="266185"/>
            <a:ext cx="8410762" cy="429161"/>
          </a:xfrm>
        </p:spPr>
        <p:txBody>
          <a:bodyPr/>
          <a:lstStyle/>
          <a:p>
            <a:r>
              <a:rPr lang="sv-SE" dirty="0"/>
              <a:t>MODELLDATA – NEMO Nordic, NSBS01, i </a:t>
            </a:r>
            <a:r>
              <a:rPr lang="sv-SE" dirty="0" err="1"/>
              <a:t>NinJo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"/>
          <a:stretch/>
        </p:blipFill>
        <p:spPr bwMode="auto">
          <a:xfrm>
            <a:off x="467545" y="1307365"/>
            <a:ext cx="4100450" cy="3276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331" y="1299372"/>
            <a:ext cx="4226959" cy="328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69304" y="959742"/>
            <a:ext cx="844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Ljudhastighet &amp; Temperatur Norra Östersjön  	  Salinitet Norra Östersjön</a:t>
            </a:r>
          </a:p>
        </p:txBody>
      </p:sp>
    </p:spTree>
    <p:extLst>
      <p:ext uri="{BB962C8B-B14F-4D97-AF65-F5344CB8AC3E}">
        <p14:creationId xmlns:p14="http://schemas.microsoft.com/office/powerpoint/2010/main" val="328773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287376" y="1044555"/>
            <a:ext cx="2459557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0000"/>
                </a:solidFill>
                <a:latin typeface="Forsvarsmakten Sans Condensed"/>
                <a:ea typeface="+mj-ea"/>
                <a:cs typeface="Forsvarsmakten Sans Condensed"/>
              </a:defRPr>
            </a:lvl1pPr>
          </a:lstStyle>
          <a:p>
            <a:r>
              <a:rPr lang="sv-SE" sz="2800" dirty="0"/>
              <a:t>NEMO i </a:t>
            </a:r>
            <a:r>
              <a:rPr lang="sv-SE" sz="2800" dirty="0" err="1"/>
              <a:t>NinJo</a:t>
            </a:r>
            <a:endParaRPr lang="sv-SE" sz="28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73" y="341755"/>
            <a:ext cx="6283713" cy="44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08287" y="477561"/>
            <a:ext cx="6493631" cy="429161"/>
          </a:xfrm>
        </p:spPr>
        <p:txBody>
          <a:bodyPr/>
          <a:lstStyle/>
          <a:p>
            <a:r>
              <a:rPr lang="sv-SE" dirty="0"/>
              <a:t>Nemo Nordic NS02 long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2" b="46089"/>
          <a:stretch/>
        </p:blipFill>
        <p:spPr>
          <a:xfrm>
            <a:off x="5532786" y="27338"/>
            <a:ext cx="3514634" cy="2662963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9554"/>
          <a:stretch/>
        </p:blipFill>
        <p:spPr>
          <a:xfrm>
            <a:off x="67733" y="1794934"/>
            <a:ext cx="5532785" cy="2289387"/>
          </a:xfrm>
          <a:ln>
            <a:solidFill>
              <a:schemeClr val="tx1"/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54248" b="47695"/>
          <a:stretch/>
        </p:blipFill>
        <p:spPr>
          <a:xfrm>
            <a:off x="5772806" y="2614730"/>
            <a:ext cx="3274614" cy="252876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1897" y="1076964"/>
            <a:ext cx="30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Oceanweb (SMHI-portalen)</a:t>
            </a:r>
          </a:p>
        </p:txBody>
      </p:sp>
    </p:spTree>
    <p:extLst>
      <p:ext uri="{BB962C8B-B14F-4D97-AF65-F5344CB8AC3E}">
        <p14:creationId xmlns:p14="http://schemas.microsoft.com/office/powerpoint/2010/main" val="5519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dirty="0"/>
              <a:t>NEMO NS01</a:t>
            </a:r>
          </a:p>
          <a:p>
            <a:pPr marL="457200" lvl="1" indent="0">
              <a:buNone/>
            </a:pPr>
            <a:r>
              <a:rPr lang="sv-SE" dirty="0"/>
              <a:t>~3 metersupplösning 0 – 50 m djup</a:t>
            </a:r>
          </a:p>
          <a:p>
            <a:pPr marL="457200" lvl="1" indent="0">
              <a:buNone/>
            </a:pPr>
            <a:r>
              <a:rPr lang="sv-SE" dirty="0"/>
              <a:t>Uppvärmning och avkylning släpar efter 2-5 dygn </a:t>
            </a:r>
          </a:p>
          <a:p>
            <a:pPr marL="457200" lvl="1" indent="0">
              <a:buNone/>
            </a:pPr>
            <a:r>
              <a:rPr lang="sv-SE" dirty="0"/>
              <a:t>Bra träffsäkerhet i Östersjön</a:t>
            </a:r>
          </a:p>
          <a:p>
            <a:pPr marL="457200" lvl="1" indent="0">
              <a:buNone/>
            </a:pPr>
            <a:r>
              <a:rPr lang="sv-SE" dirty="0"/>
              <a:t>Sämre träffsäkerhet i Hanöbukten och på Västerhavet</a:t>
            </a:r>
          </a:p>
          <a:p>
            <a:pPr marL="457200" lvl="1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NEMO NSBS01</a:t>
            </a:r>
          </a:p>
          <a:p>
            <a:pPr marL="457200" lvl="1" indent="0">
              <a:buNone/>
            </a:pPr>
            <a:r>
              <a:rPr lang="sv-SE" dirty="0"/>
              <a:t>Meter upplösning från 0 – 50 m djup ger bättre följning vid förändringar</a:t>
            </a:r>
          </a:p>
          <a:p>
            <a:pPr marL="457200" lvl="1" indent="0">
              <a:buNone/>
            </a:pPr>
            <a:r>
              <a:rPr lang="sv-SE" dirty="0"/>
              <a:t>Bra träffsäkerhet i likhet med NS01</a:t>
            </a:r>
          </a:p>
          <a:p>
            <a:pPr marL="457200" lvl="1" indent="0">
              <a:buNone/>
            </a:pPr>
            <a:r>
              <a:rPr lang="sv-SE" dirty="0"/>
              <a:t>Bra beräknade uppvällningsområden och dess utbredning</a:t>
            </a:r>
          </a:p>
          <a:p>
            <a:pPr marL="457200" lvl="1" indent="0">
              <a:buNone/>
            </a:pPr>
            <a:r>
              <a:rPr lang="sv-SE" dirty="0"/>
              <a:t>Bra placering på temperatursprångskikt</a:t>
            </a:r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19693" y="606250"/>
            <a:ext cx="8229600" cy="429161"/>
          </a:xfrm>
        </p:spPr>
        <p:txBody>
          <a:bodyPr/>
          <a:lstStyle/>
          <a:p>
            <a:r>
              <a:rPr lang="sv-SE" dirty="0"/>
              <a:t>ERFARENHETER NEMO NORDIC NS01</a:t>
            </a:r>
          </a:p>
        </p:txBody>
      </p:sp>
    </p:spTree>
    <p:extLst>
      <p:ext uri="{BB962C8B-B14F-4D97-AF65-F5344CB8AC3E}">
        <p14:creationId xmlns:p14="http://schemas.microsoft.com/office/powerpoint/2010/main" val="126798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56078" y="1224070"/>
            <a:ext cx="3047290" cy="34567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Drivs bl.a. av NEMO NSBS01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Körs dagligen 00Z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+60h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115x115 m upplösning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Ger: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Temperatur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Salinitet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Djup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Ström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FIR 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Bra beräkning på temperaturspångskikt i vattenpelaren</a:t>
            </a:r>
          </a:p>
          <a:p>
            <a:pPr lvl="1">
              <a:buFontTx/>
              <a:buChar char="-"/>
            </a:pPr>
            <a:r>
              <a:rPr lang="sv-SE" sz="1200" dirty="0">
                <a:solidFill>
                  <a:schemeClr val="tx1"/>
                </a:solidFill>
              </a:rPr>
              <a:t>Hela modellen något varmare än observationerna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267579" y="377091"/>
            <a:ext cx="3035789" cy="429161"/>
          </a:xfrm>
        </p:spPr>
        <p:txBody>
          <a:bodyPr/>
          <a:lstStyle/>
          <a:p>
            <a:r>
              <a:rPr lang="sv-SE" sz="2400" dirty="0"/>
              <a:t>NY HÖGUPPLÖST SKÄRGÅRDSMODELL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b="4395"/>
          <a:stretch/>
        </p:blipFill>
        <p:spPr>
          <a:xfrm>
            <a:off x="3204521" y="361454"/>
            <a:ext cx="5927809" cy="455598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9" r="89975"/>
          <a:stretch/>
        </p:blipFill>
        <p:spPr>
          <a:xfrm>
            <a:off x="8068278" y="3146854"/>
            <a:ext cx="886254" cy="16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58" y="1705741"/>
            <a:ext cx="1084337" cy="1882453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ctrTitle"/>
          </p:nvPr>
        </p:nvSpPr>
        <p:spPr>
          <a:xfrm>
            <a:off x="0" y="2253560"/>
            <a:ext cx="6522720" cy="651348"/>
          </a:xfrm>
        </p:spPr>
        <p:txBody>
          <a:bodyPr/>
          <a:lstStyle/>
          <a:p>
            <a:pPr algn="ctr"/>
            <a:r>
              <a:rPr lang="sv-SE" sz="4400" dirty="0">
                <a:latin typeface="Forsvarsmakten Sans Stencil" panose="00000806000000000000" pitchFamily="2" charset="0"/>
              </a:rPr>
              <a:t>SLUT</a:t>
            </a: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0" y="3022424"/>
            <a:ext cx="6522720" cy="190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00000"/>
              <a:buFont typeface="Forsvarsmakten Sans" pitchFamily="2" charset="0"/>
              <a:buChar char="≥"/>
              <a:defRPr sz="1400" b="0" i="0" kern="1200" baseline="0">
                <a:solidFill>
                  <a:srgbClr val="000000"/>
                </a:solidFill>
                <a:latin typeface="Forsvarsmakten Sans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 typeface="Forsvarsmakten Sans" pitchFamily="2" charset="0"/>
              <a:buChar char="≥"/>
              <a:defRPr sz="1400" b="0" i="0" kern="1200" baseline="0">
                <a:solidFill>
                  <a:srgbClr val="000000"/>
                </a:solidFill>
                <a:latin typeface="Forsvarsmakten Sans" pitchFamily="2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SzPct val="100000"/>
              <a:buFont typeface="Forsvarsmakten Sans" pitchFamily="2" charset="0"/>
              <a:buChar char="≥"/>
              <a:defRPr sz="1400" b="0" i="0" kern="1200" baseline="0">
                <a:solidFill>
                  <a:srgbClr val="000000"/>
                </a:solidFill>
                <a:latin typeface="Forsvarsmakten Sans" pitchFamily="2" charset="0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SzPct val="100000"/>
              <a:buFont typeface="Forsvarsmakten Sans" pitchFamily="2" charset="0"/>
              <a:buChar char="≥"/>
              <a:defRPr sz="1400" b="0" i="0" kern="1200" baseline="0">
                <a:solidFill>
                  <a:srgbClr val="000000"/>
                </a:solidFill>
                <a:latin typeface="Forsvarsmakten Sans" pitchFamily="2" charset="0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SzPct val="100000"/>
              <a:buFont typeface="Forsvarsmakten Sans" pitchFamily="2" charset="0"/>
              <a:buChar char="≥"/>
              <a:defRPr sz="1400" b="0" i="0" kern="1200" baseline="0">
                <a:solidFill>
                  <a:srgbClr val="000000"/>
                </a:solidFill>
                <a:latin typeface="Forsvarsmakten Sans" pitchFamily="2" charset="0"/>
                <a:ea typeface="+mn-ea"/>
                <a:cs typeface="+mn-cs"/>
              </a:defRPr>
            </a:lvl5pPr>
            <a:lvl6pPr marL="2571750" indent="-285750" algn="l" defTabSz="457200" rtl="0" eaLnBrk="1" latinLnBrk="0" hangingPunct="1">
              <a:spcBef>
                <a:spcPct val="20000"/>
              </a:spcBef>
              <a:buFont typeface="Forsvarsmakten Sans" pitchFamily="2" charset="0"/>
              <a:buChar char="≥"/>
              <a:defRPr sz="1400" kern="1200" baseline="0">
                <a:solidFill>
                  <a:schemeClr val="tx1"/>
                </a:solidFill>
                <a:latin typeface="Forsvarsmakten Sans" pitchFamily="2" charset="0"/>
                <a:ea typeface="+mn-ea"/>
                <a:cs typeface="+mn-cs"/>
              </a:defRPr>
            </a:lvl6pPr>
            <a:lvl7pPr marL="3028950" indent="-285750" algn="l" defTabSz="457200" rtl="0" eaLnBrk="1" latinLnBrk="0" hangingPunct="1">
              <a:spcBef>
                <a:spcPct val="20000"/>
              </a:spcBef>
              <a:buFont typeface="Forsvarsmakten Sans" pitchFamily="2" charset="0"/>
              <a:buChar char="≥"/>
              <a:defRPr sz="1400" kern="1200" baseline="0">
                <a:solidFill>
                  <a:schemeClr val="tx1"/>
                </a:solidFill>
                <a:latin typeface="Forsvarsmakten Sans" pitchFamily="2" charset="0"/>
                <a:ea typeface="+mn-ea"/>
                <a:cs typeface="+mn-cs"/>
              </a:defRPr>
            </a:lvl7pPr>
            <a:lvl8pPr marL="3486150" indent="-285750" algn="l" defTabSz="457200" rtl="0" eaLnBrk="1" latinLnBrk="0" hangingPunct="1">
              <a:spcBef>
                <a:spcPct val="20000"/>
              </a:spcBef>
              <a:buFont typeface="Forsvarsmakten Sans" pitchFamily="2" charset="0"/>
              <a:buChar char="≥"/>
              <a:defRPr sz="1400" kern="1200" baseline="0">
                <a:solidFill>
                  <a:schemeClr val="tx1"/>
                </a:solidFill>
                <a:latin typeface="Forsvarsmakten Sans" pitchFamily="2" charset="0"/>
                <a:ea typeface="+mn-ea"/>
                <a:cs typeface="+mn-cs"/>
              </a:defRPr>
            </a:lvl8pPr>
            <a:lvl9pPr marL="3943350" indent="-285750" algn="l" defTabSz="457200" rtl="0" eaLnBrk="1" latinLnBrk="0" hangingPunct="1">
              <a:spcBef>
                <a:spcPct val="20000"/>
              </a:spcBef>
              <a:buFont typeface="Forsvarsmakten Sans" pitchFamily="2" charset="0"/>
              <a:buChar char="≥"/>
              <a:defRPr sz="1400" kern="1200" baseline="0">
                <a:solidFill>
                  <a:schemeClr val="tx1"/>
                </a:solidFill>
                <a:latin typeface="Forsvarsmakten Sans" pitchFamily="2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3983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4863056" y="590620"/>
            <a:ext cx="3773703" cy="2767271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Förvalta och utveckla den oceanografiska prognosförmågan inom Försvarsmakten.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08288" y="535915"/>
            <a:ext cx="3534314" cy="429161"/>
          </a:xfrm>
        </p:spPr>
        <p:txBody>
          <a:bodyPr/>
          <a:lstStyle/>
          <a:p>
            <a:r>
              <a:rPr lang="sv-SE" sz="2400" dirty="0"/>
              <a:t>OC-grupp METOCC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2" y="1484922"/>
            <a:ext cx="5712426" cy="31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4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1" y="0"/>
            <a:ext cx="4921049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51520" y="1131590"/>
            <a:ext cx="3342156" cy="329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u="sng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Återkommande varje måndag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Standard OC måndagar </a:t>
            </a:r>
          </a:p>
          <a:p>
            <a:pPr marL="0" indent="0">
              <a:buNone/>
            </a:pPr>
            <a:endParaRPr lang="sv-SE" sz="1200" dirty="0">
              <a:solidFill>
                <a:schemeClr val="tx1"/>
              </a:solidFill>
              <a:latin typeface="Forsvarsmakten Sans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u="sng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Återkommande varje torsdag</a:t>
            </a:r>
            <a:endParaRPr lang="sv-SE" sz="1200" dirty="0">
              <a:solidFill>
                <a:schemeClr val="tx1"/>
              </a:solidFill>
              <a:latin typeface="Forsvarsmakten Sans" pitchFamily="50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Standard OC södra Östersjön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Standard OC norra Östersjön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Standard OC Västerhavet</a:t>
            </a:r>
          </a:p>
          <a:p>
            <a:pPr marL="0" indent="0">
              <a:buNone/>
            </a:pPr>
            <a:endParaRPr lang="sv-SE" sz="1200" dirty="0">
              <a:solidFill>
                <a:schemeClr val="tx1"/>
              </a:solidFill>
              <a:latin typeface="Forsvarsmakten Sans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u="sng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Ytterligare produktion</a:t>
            </a:r>
          </a:p>
          <a:p>
            <a:pPr>
              <a:buFontTx/>
              <a:buChar char="-"/>
            </a:pPr>
            <a:r>
              <a:rPr lang="sv-SE" sz="1200" dirty="0">
                <a:solidFill>
                  <a:schemeClr val="tx1"/>
                </a:solidFill>
                <a:latin typeface="Forsvarsmakten Sans" pitchFamily="50" charset="0"/>
                <a:cs typeface="Arial" panose="020B0604020202020204" pitchFamily="34" charset="0"/>
              </a:rPr>
              <a:t>Vid enskilda övningar/insatser nationellt och internationellt</a:t>
            </a:r>
          </a:p>
          <a:p>
            <a:pPr>
              <a:buFontTx/>
              <a:buChar char="-"/>
            </a:pPr>
            <a:endParaRPr lang="sv-SE" sz="1200" dirty="0">
              <a:solidFill>
                <a:schemeClr val="tx1"/>
              </a:solidFill>
              <a:latin typeface="Forsvarsmakten Sans" pitchFamily="50" charset="0"/>
              <a:cs typeface="Arial" panose="020B060402020202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OC-PRODUKTION</a:t>
            </a:r>
          </a:p>
        </p:txBody>
      </p:sp>
      <p:sp>
        <p:nvSpPr>
          <p:cNvPr id="10" name="Rektangel 9"/>
          <p:cNvSpPr/>
          <p:nvPr/>
        </p:nvSpPr>
        <p:spPr>
          <a:xfrm>
            <a:off x="5364088" y="3795886"/>
            <a:ext cx="2160240" cy="13219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300192" y="2571750"/>
            <a:ext cx="1108148" cy="1224136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>
            <a:spLocks/>
          </p:cNvSpPr>
          <p:nvPr/>
        </p:nvSpPr>
        <p:spPr>
          <a:xfrm rot="4448978">
            <a:off x="4438212" y="3240687"/>
            <a:ext cx="1380967" cy="60201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5004048" y="3002476"/>
            <a:ext cx="2046416" cy="1426605"/>
            <a:chOff x="5004048" y="3002476"/>
            <a:chExt cx="2046416" cy="1426605"/>
          </a:xfrm>
          <a:solidFill>
            <a:srgbClr val="00F117"/>
          </a:solidFill>
        </p:grpSpPr>
        <p:sp>
          <p:nvSpPr>
            <p:cNvPr id="5" name="Ellips 4"/>
            <p:cNvSpPr/>
            <p:nvPr/>
          </p:nvSpPr>
          <p:spPr>
            <a:xfrm>
              <a:off x="6575463" y="3002476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Ellips 5"/>
            <p:cNvSpPr/>
            <p:nvPr/>
          </p:nvSpPr>
          <p:spPr>
            <a:xfrm>
              <a:off x="6834440" y="4086003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/>
            <p:cNvSpPr/>
            <p:nvPr/>
          </p:nvSpPr>
          <p:spPr>
            <a:xfrm>
              <a:off x="6084168" y="4213057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5004048" y="3077393"/>
              <a:ext cx="216024" cy="21602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Ellips 11"/>
          <p:cNvSpPr/>
          <p:nvPr/>
        </p:nvSpPr>
        <p:spPr>
          <a:xfrm>
            <a:off x="2666752" y="1381124"/>
            <a:ext cx="216024" cy="216024"/>
          </a:xfrm>
          <a:prstGeom prst="ellipse">
            <a:avLst/>
          </a:prstGeom>
          <a:solidFill>
            <a:srgbClr val="00F11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>
            <a:spLocks/>
          </p:cNvSpPr>
          <p:nvPr/>
        </p:nvSpPr>
        <p:spPr>
          <a:xfrm>
            <a:off x="2774764" y="2283718"/>
            <a:ext cx="867599" cy="18000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>
            <a:spLocks noChangeAspect="1"/>
          </p:cNvSpPr>
          <p:nvPr/>
        </p:nvSpPr>
        <p:spPr>
          <a:xfrm>
            <a:off x="2774765" y="2065200"/>
            <a:ext cx="867598" cy="180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>
            <a:spLocks/>
          </p:cNvSpPr>
          <p:nvPr/>
        </p:nvSpPr>
        <p:spPr>
          <a:xfrm>
            <a:off x="2774763" y="2502236"/>
            <a:ext cx="867599" cy="18000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81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408287" y="2125361"/>
            <a:ext cx="2557335" cy="2277305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Utseendet beror främst av temperatur och salinitet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5119301" cy="429161"/>
          </a:xfrm>
        </p:spPr>
        <p:txBody>
          <a:bodyPr/>
          <a:lstStyle/>
          <a:p>
            <a:r>
              <a:rPr lang="sv-SE" dirty="0"/>
              <a:t>Ljudhastighetsprofiler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48" y="1334527"/>
            <a:ext cx="5997691" cy="352611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79675" y="3189874"/>
            <a:ext cx="2414558" cy="11264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1400" b="1" dirty="0"/>
              <a:t>c = 1407 + 4T +S1.2 + 0.016 D</a:t>
            </a:r>
          </a:p>
          <a:p>
            <a:pPr>
              <a:lnSpc>
                <a:spcPct val="80000"/>
              </a:lnSpc>
            </a:pPr>
            <a:endParaRPr lang="sv-SE" altLang="sv-SE" sz="1400" b="1" dirty="0"/>
          </a:p>
          <a:p>
            <a:pPr>
              <a:lnSpc>
                <a:spcPct val="80000"/>
              </a:lnSpc>
            </a:pPr>
            <a:r>
              <a:rPr lang="sv-SE" altLang="sv-SE" sz="1400" dirty="0"/>
              <a:t>c = Ljudhastighet (m/s)</a:t>
            </a:r>
          </a:p>
          <a:p>
            <a:pPr>
              <a:lnSpc>
                <a:spcPct val="80000"/>
              </a:lnSpc>
            </a:pPr>
            <a:r>
              <a:rPr lang="sv-SE" altLang="sv-SE" sz="1400" dirty="0"/>
              <a:t>T = vattentemperatur (</a:t>
            </a:r>
            <a:r>
              <a:rPr lang="sv-SE" altLang="sv-SE" sz="1400" dirty="0">
                <a:cs typeface="Arial" charset="0"/>
              </a:rPr>
              <a:t>°C)</a:t>
            </a:r>
          </a:p>
          <a:p>
            <a:pPr>
              <a:lnSpc>
                <a:spcPct val="80000"/>
              </a:lnSpc>
            </a:pPr>
            <a:r>
              <a:rPr lang="sv-SE" altLang="sv-SE" sz="1400" dirty="0">
                <a:cs typeface="Arial" charset="0"/>
              </a:rPr>
              <a:t>S = salinitet (PSU)</a:t>
            </a:r>
          </a:p>
          <a:p>
            <a:pPr>
              <a:lnSpc>
                <a:spcPct val="80000"/>
              </a:lnSpc>
            </a:pPr>
            <a:r>
              <a:rPr lang="sv-SE" altLang="sv-SE" sz="1400" dirty="0">
                <a:cs typeface="Arial" charset="0"/>
              </a:rPr>
              <a:t>D = djup (m)</a:t>
            </a:r>
          </a:p>
        </p:txBody>
      </p:sp>
    </p:spTree>
    <p:extLst>
      <p:ext uri="{BB962C8B-B14F-4D97-AF65-F5344CB8AC3E}">
        <p14:creationId xmlns:p14="http://schemas.microsoft.com/office/powerpoint/2010/main" val="393085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3"/>
          <a:srcRect r="50974"/>
          <a:stretch/>
        </p:blipFill>
        <p:spPr>
          <a:xfrm>
            <a:off x="2991519" y="1210828"/>
            <a:ext cx="2738721" cy="208787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4"/>
          <a:srcRect t="11258" b="4105"/>
          <a:stretch/>
        </p:blipFill>
        <p:spPr>
          <a:xfrm>
            <a:off x="3040947" y="3501083"/>
            <a:ext cx="5598162" cy="15816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64806" y="614616"/>
            <a:ext cx="6393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Forsvarsmakten Sans" panose="00000500000000000000" pitchFamily="2" charset="0"/>
              </a:rPr>
              <a:t>Ljudet böjs alltid av mot området med lägst ljudhastighet</a:t>
            </a:r>
          </a:p>
          <a:p>
            <a:r>
              <a:rPr lang="sv-SE" sz="1200" dirty="0">
                <a:latin typeface="Forsvarsmakten Sans" panose="00000500000000000000" pitchFamily="2" charset="0"/>
              </a:rPr>
              <a:t>Temperaturskiktning är starkt årstidsberoende där det skapas ljudkanaler och skuggzoner.</a:t>
            </a:r>
          </a:p>
          <a:p>
            <a:r>
              <a:rPr lang="sv-SE" sz="1200" dirty="0">
                <a:latin typeface="Forsvarsmakten Sans" panose="00000500000000000000" pitchFamily="2" charset="0"/>
              </a:rPr>
              <a:t>Ändra djupet på Sonaren under givna förhållanden så ser vi längre eller kortare. </a:t>
            </a:r>
          </a:p>
        </p:txBody>
      </p:sp>
      <p:pic>
        <p:nvPicPr>
          <p:cNvPr id="9" name="Picture 2" descr="\\Swedi.mil.se\Users\Ekg_2\chrost03\2 - OC-gruppen\2 - OC-Utbildningar\Distanskurs OC v902-903\Avslutande lektioner 21 januari 2019\SonTak PMP\LH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9" y="1423890"/>
            <a:ext cx="1360124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1663288" y="1713067"/>
            <a:ext cx="180000" cy="9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1181002" y="2337144"/>
            <a:ext cx="180000" cy="90000"/>
          </a:xfrm>
          <a:prstGeom prst="rect">
            <a:avLst/>
          </a:prstGeom>
          <a:solidFill>
            <a:srgbClr val="9DFF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1506371" y="3008066"/>
            <a:ext cx="180000" cy="9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2858359" y="3303439"/>
            <a:ext cx="4640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         Sonar i ljudkanalen			          Sonar i bottenskiktet</a:t>
            </a:r>
          </a:p>
        </p:txBody>
      </p:sp>
      <p:sp>
        <p:nvSpPr>
          <p:cNvPr id="21" name="Rubrik 3"/>
          <p:cNvSpPr txBox="1">
            <a:spLocks/>
          </p:cNvSpPr>
          <p:nvPr/>
        </p:nvSpPr>
        <p:spPr>
          <a:xfrm>
            <a:off x="564806" y="112851"/>
            <a:ext cx="5119301" cy="4291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FM Sans 09 Bold Condensed"/>
                <a:ea typeface="+mj-ea"/>
                <a:cs typeface="+mj-cs"/>
              </a:defRPr>
            </a:lvl1pPr>
          </a:lstStyle>
          <a:p>
            <a:r>
              <a:rPr lang="sv-SE" sz="2800" dirty="0">
                <a:latin typeface="Forsvarsmakten Sans Condensed" panose="00000806000000000000" pitchFamily="2" charset="0"/>
              </a:rPr>
              <a:t>HUR LJUDET BÖJS AV</a:t>
            </a:r>
          </a:p>
        </p:txBody>
      </p:sp>
    </p:spTree>
    <p:extLst>
      <p:ext uri="{BB962C8B-B14F-4D97-AF65-F5344CB8AC3E}">
        <p14:creationId xmlns:p14="http://schemas.microsoft.com/office/powerpoint/2010/main" val="417073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8556201" cy="429161"/>
          </a:xfrm>
        </p:spPr>
        <p:txBody>
          <a:bodyPr/>
          <a:lstStyle/>
          <a:p>
            <a:r>
              <a:rPr lang="sv-SE" sz="2400" dirty="0"/>
              <a:t>TRANSMISSIONSFÖRLUSTER OCH STRÅLGÅNGSBERÄKNINGAR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81780" y="1046449"/>
            <a:ext cx="1143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Sensordjup 12 meter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77827" y="1046449"/>
            <a:ext cx="1143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Sensordjup 80 meter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677627" y="1046449"/>
            <a:ext cx="1143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Sensordjup 55 meter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24" y="1264845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24" y="2947912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1264845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6" y="2947912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46" y="1260956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47912"/>
            <a:ext cx="184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\\Swedi.mil.se\Users\Ekg_2\chrost03\2 - OC-gruppen\2 - OC-Utbildningar\Distanskurs OC v902-903\Avslutande lektioner 21 januari 2019\SonTak PMP\LH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3" y="1339155"/>
            <a:ext cx="1360124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910510" y="2927594"/>
            <a:ext cx="144016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982518" y="1690315"/>
            <a:ext cx="144016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582220" y="2347267"/>
            <a:ext cx="144016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latshållare för innehåll 1"/>
          <p:cNvSpPr>
            <a:spLocks noGrp="1"/>
          </p:cNvSpPr>
          <p:nvPr>
            <p:ph idx="1"/>
          </p:nvPr>
        </p:nvSpPr>
        <p:spPr>
          <a:xfrm>
            <a:off x="7073046" y="1260956"/>
            <a:ext cx="2035459" cy="3528392"/>
          </a:xfrm>
        </p:spPr>
        <p:txBody>
          <a:bodyPr>
            <a:normAutofit/>
          </a:bodyPr>
          <a:lstStyle/>
          <a:p>
            <a:r>
              <a:rPr lang="sv-SE" sz="1200" dirty="0"/>
              <a:t>METOCC beräknar räckvidder för de flesta plattformar och UV-sensorer:</a:t>
            </a:r>
          </a:p>
          <a:p>
            <a:r>
              <a:rPr lang="sv-SE" sz="1200" dirty="0"/>
              <a:t>Ytfartyg</a:t>
            </a:r>
          </a:p>
          <a:p>
            <a:r>
              <a:rPr lang="sv-SE" sz="1200" dirty="0"/>
              <a:t>HKP</a:t>
            </a:r>
          </a:p>
          <a:p>
            <a:r>
              <a:rPr lang="sv-SE" sz="1200" dirty="0"/>
              <a:t>Ubåt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3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spect="1" noChangeArrowheads="1"/>
          </p:cNvSpPr>
          <p:nvPr/>
        </p:nvSpPr>
        <p:spPr bwMode="auto">
          <a:xfrm>
            <a:off x="141136" y="128469"/>
            <a:ext cx="8851723" cy="4881838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 dirty="0"/>
          </a:p>
        </p:txBody>
      </p:sp>
      <p:pic>
        <p:nvPicPr>
          <p:cNvPr id="77" name="Bildobjekt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1548" y="1846924"/>
            <a:ext cx="1913384" cy="1245158"/>
          </a:xfrm>
          <a:prstGeom prst="rect">
            <a:avLst/>
          </a:prstGeom>
        </p:spPr>
      </p:pic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542420" y="4379397"/>
            <a:ext cx="8152779" cy="243272"/>
          </a:xfrm>
          <a:custGeom>
            <a:avLst/>
            <a:gdLst>
              <a:gd name="T0" fmla="*/ 27 w 4981"/>
              <a:gd name="T1" fmla="*/ 43 h 157"/>
              <a:gd name="T2" fmla="*/ 94 w 4981"/>
              <a:gd name="T3" fmla="*/ 35 h 157"/>
              <a:gd name="T4" fmla="*/ 152 w 4981"/>
              <a:gd name="T5" fmla="*/ 35 h 157"/>
              <a:gd name="T6" fmla="*/ 218 w 4981"/>
              <a:gd name="T7" fmla="*/ 38 h 157"/>
              <a:gd name="T8" fmla="*/ 286 w 4981"/>
              <a:gd name="T9" fmla="*/ 43 h 157"/>
              <a:gd name="T10" fmla="*/ 353 w 4981"/>
              <a:gd name="T11" fmla="*/ 47 h 157"/>
              <a:gd name="T12" fmla="*/ 419 w 4981"/>
              <a:gd name="T13" fmla="*/ 53 h 157"/>
              <a:gd name="T14" fmla="*/ 476 w 4981"/>
              <a:gd name="T15" fmla="*/ 47 h 157"/>
              <a:gd name="T16" fmla="*/ 533 w 4981"/>
              <a:gd name="T17" fmla="*/ 38 h 157"/>
              <a:gd name="T18" fmla="*/ 599 w 4981"/>
              <a:gd name="T19" fmla="*/ 31 h 157"/>
              <a:gd name="T20" fmla="*/ 667 w 4981"/>
              <a:gd name="T21" fmla="*/ 31 h 157"/>
              <a:gd name="T22" fmla="*/ 732 w 4981"/>
              <a:gd name="T23" fmla="*/ 35 h 157"/>
              <a:gd name="T24" fmla="*/ 789 w 4981"/>
              <a:gd name="T25" fmla="*/ 40 h 157"/>
              <a:gd name="T26" fmla="*/ 846 w 4981"/>
              <a:gd name="T27" fmla="*/ 47 h 157"/>
              <a:gd name="T28" fmla="*/ 903 w 4981"/>
              <a:gd name="T29" fmla="*/ 47 h 157"/>
              <a:gd name="T30" fmla="*/ 979 w 4981"/>
              <a:gd name="T31" fmla="*/ 47 h 157"/>
              <a:gd name="T32" fmla="*/ 1046 w 4981"/>
              <a:gd name="T33" fmla="*/ 47 h 157"/>
              <a:gd name="T34" fmla="*/ 1103 w 4981"/>
              <a:gd name="T35" fmla="*/ 47 h 157"/>
              <a:gd name="T36" fmla="*/ 1161 w 4981"/>
              <a:gd name="T37" fmla="*/ 47 h 157"/>
              <a:gd name="T38" fmla="*/ 1218 w 4981"/>
              <a:gd name="T39" fmla="*/ 40 h 157"/>
              <a:gd name="T40" fmla="*/ 1285 w 4981"/>
              <a:gd name="T41" fmla="*/ 31 h 157"/>
              <a:gd name="T42" fmla="*/ 1341 w 4981"/>
              <a:gd name="T43" fmla="*/ 25 h 157"/>
              <a:gd name="T44" fmla="*/ 1418 w 4981"/>
              <a:gd name="T45" fmla="*/ 13 h 157"/>
              <a:gd name="T46" fmla="*/ 1473 w 4981"/>
              <a:gd name="T47" fmla="*/ 6 h 157"/>
              <a:gd name="T48" fmla="*/ 1532 w 4981"/>
              <a:gd name="T49" fmla="*/ 0 h 157"/>
              <a:gd name="T50" fmla="*/ 1598 w 4981"/>
              <a:gd name="T51" fmla="*/ 4 h 157"/>
              <a:gd name="T52" fmla="*/ 1655 w 4981"/>
              <a:gd name="T53" fmla="*/ 10 h 157"/>
              <a:gd name="T54" fmla="*/ 1712 w 4981"/>
              <a:gd name="T55" fmla="*/ 19 h 157"/>
              <a:gd name="T56" fmla="*/ 1769 w 4981"/>
              <a:gd name="T57" fmla="*/ 28 h 157"/>
              <a:gd name="T58" fmla="*/ 1835 w 4981"/>
              <a:gd name="T59" fmla="*/ 40 h 157"/>
              <a:gd name="T60" fmla="*/ 1892 w 4981"/>
              <a:gd name="T61" fmla="*/ 47 h 157"/>
              <a:gd name="T62" fmla="*/ 1968 w 4981"/>
              <a:gd name="T63" fmla="*/ 59 h 157"/>
              <a:gd name="T64" fmla="*/ 2054 w 4981"/>
              <a:gd name="T65" fmla="*/ 59 h 157"/>
              <a:gd name="T66" fmla="*/ 2111 w 4981"/>
              <a:gd name="T67" fmla="*/ 59 h 157"/>
              <a:gd name="T68" fmla="*/ 2197 w 4981"/>
              <a:gd name="T69" fmla="*/ 49 h 157"/>
              <a:gd name="T70" fmla="*/ 2274 w 4981"/>
              <a:gd name="T71" fmla="*/ 43 h 157"/>
              <a:gd name="T72" fmla="*/ 2349 w 4981"/>
              <a:gd name="T73" fmla="*/ 38 h 157"/>
              <a:gd name="T74" fmla="*/ 2435 w 4981"/>
              <a:gd name="T75" fmla="*/ 31 h 157"/>
              <a:gd name="T76" fmla="*/ 2502 w 4981"/>
              <a:gd name="T77" fmla="*/ 25 h 157"/>
              <a:gd name="T78" fmla="*/ 2568 w 4981"/>
              <a:gd name="T79" fmla="*/ 22 h 157"/>
              <a:gd name="T80" fmla="*/ 2626 w 4981"/>
              <a:gd name="T81" fmla="*/ 19 h 157"/>
              <a:gd name="T82" fmla="*/ 2693 w 4981"/>
              <a:gd name="T83" fmla="*/ 19 h 157"/>
              <a:gd name="T84" fmla="*/ 2748 w 4981"/>
              <a:gd name="T85" fmla="*/ 22 h 157"/>
              <a:gd name="T86" fmla="*/ 2807 w 4981"/>
              <a:gd name="T87" fmla="*/ 28 h 157"/>
              <a:gd name="T88" fmla="*/ 2873 w 4981"/>
              <a:gd name="T89" fmla="*/ 35 h 157"/>
              <a:gd name="T90" fmla="*/ 2949 w 4981"/>
              <a:gd name="T91" fmla="*/ 43 h 157"/>
              <a:gd name="T92" fmla="*/ 3140 w 4981"/>
              <a:gd name="T93" fmla="*/ 53 h 157"/>
              <a:gd name="T94" fmla="*/ 3320 w 4981"/>
              <a:gd name="T95" fmla="*/ 59 h 157"/>
              <a:gd name="T96" fmla="*/ 3376 w 4981"/>
              <a:gd name="T97" fmla="*/ 53 h 157"/>
              <a:gd name="T98" fmla="*/ 3444 w 4981"/>
              <a:gd name="T99" fmla="*/ 49 h 157"/>
              <a:gd name="T100" fmla="*/ 3510 w 4981"/>
              <a:gd name="T101" fmla="*/ 49 h 157"/>
              <a:gd name="T102" fmla="*/ 3567 w 4981"/>
              <a:gd name="T103" fmla="*/ 47 h 157"/>
              <a:gd name="T104" fmla="*/ 3633 w 4981"/>
              <a:gd name="T105" fmla="*/ 47 h 157"/>
              <a:gd name="T106" fmla="*/ 3689 w 4981"/>
              <a:gd name="T107" fmla="*/ 47 h 157"/>
              <a:gd name="T108" fmla="*/ 3757 w 4981"/>
              <a:gd name="T109" fmla="*/ 43 h 157"/>
              <a:gd name="T110" fmla="*/ 3813 w 4981"/>
              <a:gd name="T111" fmla="*/ 40 h 157"/>
              <a:gd name="T112" fmla="*/ 3879 w 4981"/>
              <a:gd name="T113" fmla="*/ 40 h 157"/>
              <a:gd name="T114" fmla="*/ 3946 w 4981"/>
              <a:gd name="T115" fmla="*/ 40 h 1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81" h="157">
                <a:moveTo>
                  <a:pt x="0" y="115"/>
                </a:moveTo>
                <a:lnTo>
                  <a:pt x="36" y="115"/>
                </a:lnTo>
                <a:lnTo>
                  <a:pt x="84" y="99"/>
                </a:lnTo>
                <a:lnTo>
                  <a:pt x="120" y="90"/>
                </a:lnTo>
                <a:lnTo>
                  <a:pt x="156" y="90"/>
                </a:lnTo>
                <a:lnTo>
                  <a:pt x="192" y="90"/>
                </a:lnTo>
                <a:lnTo>
                  <a:pt x="228" y="90"/>
                </a:lnTo>
                <a:lnTo>
                  <a:pt x="276" y="99"/>
                </a:lnTo>
                <a:lnTo>
                  <a:pt x="324" y="107"/>
                </a:lnTo>
                <a:lnTo>
                  <a:pt x="360" y="115"/>
                </a:lnTo>
                <a:lnTo>
                  <a:pt x="396" y="123"/>
                </a:lnTo>
                <a:lnTo>
                  <a:pt x="444" y="123"/>
                </a:lnTo>
                <a:lnTo>
                  <a:pt x="480" y="131"/>
                </a:lnTo>
                <a:lnTo>
                  <a:pt x="528" y="140"/>
                </a:lnTo>
                <a:lnTo>
                  <a:pt x="564" y="131"/>
                </a:lnTo>
                <a:lnTo>
                  <a:pt x="600" y="123"/>
                </a:lnTo>
                <a:lnTo>
                  <a:pt x="636" y="107"/>
                </a:lnTo>
                <a:lnTo>
                  <a:pt x="672" y="99"/>
                </a:lnTo>
                <a:lnTo>
                  <a:pt x="720" y="90"/>
                </a:lnTo>
                <a:lnTo>
                  <a:pt x="756" y="82"/>
                </a:lnTo>
                <a:lnTo>
                  <a:pt x="792" y="82"/>
                </a:lnTo>
                <a:lnTo>
                  <a:pt x="840" y="82"/>
                </a:lnTo>
                <a:lnTo>
                  <a:pt x="876" y="82"/>
                </a:lnTo>
                <a:lnTo>
                  <a:pt x="924" y="90"/>
                </a:lnTo>
                <a:lnTo>
                  <a:pt x="960" y="90"/>
                </a:lnTo>
                <a:lnTo>
                  <a:pt x="996" y="107"/>
                </a:lnTo>
                <a:lnTo>
                  <a:pt x="1032" y="115"/>
                </a:lnTo>
                <a:lnTo>
                  <a:pt x="1068" y="123"/>
                </a:lnTo>
                <a:lnTo>
                  <a:pt x="1104" y="123"/>
                </a:lnTo>
                <a:lnTo>
                  <a:pt x="1140" y="123"/>
                </a:lnTo>
                <a:lnTo>
                  <a:pt x="1200" y="123"/>
                </a:lnTo>
                <a:lnTo>
                  <a:pt x="1236" y="123"/>
                </a:lnTo>
                <a:lnTo>
                  <a:pt x="1284" y="123"/>
                </a:lnTo>
                <a:lnTo>
                  <a:pt x="1320" y="123"/>
                </a:lnTo>
                <a:lnTo>
                  <a:pt x="1356" y="123"/>
                </a:lnTo>
                <a:lnTo>
                  <a:pt x="1392" y="123"/>
                </a:lnTo>
                <a:lnTo>
                  <a:pt x="1428" y="123"/>
                </a:lnTo>
                <a:lnTo>
                  <a:pt x="1464" y="123"/>
                </a:lnTo>
                <a:lnTo>
                  <a:pt x="1500" y="115"/>
                </a:lnTo>
                <a:lnTo>
                  <a:pt x="1536" y="107"/>
                </a:lnTo>
                <a:lnTo>
                  <a:pt x="1572" y="90"/>
                </a:lnTo>
                <a:lnTo>
                  <a:pt x="1620" y="82"/>
                </a:lnTo>
                <a:lnTo>
                  <a:pt x="1656" y="82"/>
                </a:lnTo>
                <a:lnTo>
                  <a:pt x="1692" y="66"/>
                </a:lnTo>
                <a:lnTo>
                  <a:pt x="1728" y="57"/>
                </a:lnTo>
                <a:lnTo>
                  <a:pt x="1788" y="33"/>
                </a:lnTo>
                <a:lnTo>
                  <a:pt x="1824" y="25"/>
                </a:lnTo>
                <a:lnTo>
                  <a:pt x="1860" y="16"/>
                </a:lnTo>
                <a:lnTo>
                  <a:pt x="1896" y="8"/>
                </a:lnTo>
                <a:lnTo>
                  <a:pt x="1932" y="0"/>
                </a:lnTo>
                <a:lnTo>
                  <a:pt x="1980" y="0"/>
                </a:lnTo>
                <a:lnTo>
                  <a:pt x="2016" y="8"/>
                </a:lnTo>
                <a:lnTo>
                  <a:pt x="2052" y="16"/>
                </a:lnTo>
                <a:lnTo>
                  <a:pt x="2088" y="25"/>
                </a:lnTo>
                <a:lnTo>
                  <a:pt x="2124" y="41"/>
                </a:lnTo>
                <a:lnTo>
                  <a:pt x="2160" y="49"/>
                </a:lnTo>
                <a:lnTo>
                  <a:pt x="2196" y="57"/>
                </a:lnTo>
                <a:lnTo>
                  <a:pt x="2232" y="74"/>
                </a:lnTo>
                <a:lnTo>
                  <a:pt x="2280" y="90"/>
                </a:lnTo>
                <a:lnTo>
                  <a:pt x="2316" y="107"/>
                </a:lnTo>
                <a:lnTo>
                  <a:pt x="2352" y="115"/>
                </a:lnTo>
                <a:lnTo>
                  <a:pt x="2388" y="123"/>
                </a:lnTo>
                <a:lnTo>
                  <a:pt x="2436" y="148"/>
                </a:lnTo>
                <a:lnTo>
                  <a:pt x="2484" y="156"/>
                </a:lnTo>
                <a:lnTo>
                  <a:pt x="2520" y="156"/>
                </a:lnTo>
                <a:lnTo>
                  <a:pt x="2592" y="156"/>
                </a:lnTo>
                <a:lnTo>
                  <a:pt x="2628" y="156"/>
                </a:lnTo>
                <a:lnTo>
                  <a:pt x="2664" y="156"/>
                </a:lnTo>
                <a:lnTo>
                  <a:pt x="2712" y="156"/>
                </a:lnTo>
                <a:lnTo>
                  <a:pt x="2772" y="131"/>
                </a:lnTo>
                <a:lnTo>
                  <a:pt x="2820" y="123"/>
                </a:lnTo>
                <a:lnTo>
                  <a:pt x="2868" y="115"/>
                </a:lnTo>
                <a:lnTo>
                  <a:pt x="2916" y="107"/>
                </a:lnTo>
                <a:lnTo>
                  <a:pt x="2964" y="99"/>
                </a:lnTo>
                <a:lnTo>
                  <a:pt x="3024" y="90"/>
                </a:lnTo>
                <a:lnTo>
                  <a:pt x="3072" y="82"/>
                </a:lnTo>
                <a:lnTo>
                  <a:pt x="3108" y="74"/>
                </a:lnTo>
                <a:lnTo>
                  <a:pt x="3156" y="66"/>
                </a:lnTo>
                <a:lnTo>
                  <a:pt x="3192" y="57"/>
                </a:lnTo>
                <a:lnTo>
                  <a:pt x="3240" y="57"/>
                </a:lnTo>
                <a:lnTo>
                  <a:pt x="3276" y="49"/>
                </a:lnTo>
                <a:lnTo>
                  <a:pt x="3312" y="49"/>
                </a:lnTo>
                <a:lnTo>
                  <a:pt x="3348" y="49"/>
                </a:lnTo>
                <a:lnTo>
                  <a:pt x="3396" y="49"/>
                </a:lnTo>
                <a:lnTo>
                  <a:pt x="3432" y="49"/>
                </a:lnTo>
                <a:lnTo>
                  <a:pt x="3468" y="57"/>
                </a:lnTo>
                <a:lnTo>
                  <a:pt x="3504" y="57"/>
                </a:lnTo>
                <a:lnTo>
                  <a:pt x="3540" y="74"/>
                </a:lnTo>
                <a:lnTo>
                  <a:pt x="3576" y="82"/>
                </a:lnTo>
                <a:lnTo>
                  <a:pt x="3624" y="90"/>
                </a:lnTo>
                <a:lnTo>
                  <a:pt x="3672" y="107"/>
                </a:lnTo>
                <a:lnTo>
                  <a:pt x="3720" y="115"/>
                </a:lnTo>
                <a:lnTo>
                  <a:pt x="3768" y="123"/>
                </a:lnTo>
                <a:lnTo>
                  <a:pt x="3960" y="140"/>
                </a:lnTo>
                <a:lnTo>
                  <a:pt x="4152" y="148"/>
                </a:lnTo>
                <a:lnTo>
                  <a:pt x="4188" y="156"/>
                </a:lnTo>
                <a:lnTo>
                  <a:pt x="4224" y="148"/>
                </a:lnTo>
                <a:lnTo>
                  <a:pt x="4260" y="140"/>
                </a:lnTo>
                <a:lnTo>
                  <a:pt x="4296" y="140"/>
                </a:lnTo>
                <a:lnTo>
                  <a:pt x="4344" y="131"/>
                </a:lnTo>
                <a:lnTo>
                  <a:pt x="4380" y="131"/>
                </a:lnTo>
                <a:lnTo>
                  <a:pt x="4428" y="131"/>
                </a:lnTo>
                <a:lnTo>
                  <a:pt x="4464" y="123"/>
                </a:lnTo>
                <a:lnTo>
                  <a:pt x="4500" y="123"/>
                </a:lnTo>
                <a:lnTo>
                  <a:pt x="4536" y="123"/>
                </a:lnTo>
                <a:lnTo>
                  <a:pt x="4584" y="123"/>
                </a:lnTo>
                <a:lnTo>
                  <a:pt x="4620" y="123"/>
                </a:lnTo>
                <a:lnTo>
                  <a:pt x="4656" y="123"/>
                </a:lnTo>
                <a:lnTo>
                  <a:pt x="4704" y="115"/>
                </a:lnTo>
                <a:lnTo>
                  <a:pt x="4740" y="115"/>
                </a:lnTo>
                <a:lnTo>
                  <a:pt x="4776" y="107"/>
                </a:lnTo>
                <a:lnTo>
                  <a:pt x="4812" y="107"/>
                </a:lnTo>
                <a:lnTo>
                  <a:pt x="4860" y="107"/>
                </a:lnTo>
                <a:lnTo>
                  <a:pt x="4896" y="107"/>
                </a:lnTo>
                <a:lnTo>
                  <a:pt x="4944" y="107"/>
                </a:lnTo>
                <a:lnTo>
                  <a:pt x="4980" y="107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Line 7"/>
          <p:cNvSpPr>
            <a:spLocks noChangeAspect="1" noChangeShapeType="1"/>
          </p:cNvSpPr>
          <p:nvPr/>
        </p:nvSpPr>
        <p:spPr bwMode="auto">
          <a:xfrm flipH="1" flipV="1">
            <a:off x="488673" y="3033637"/>
            <a:ext cx="8183012" cy="3451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Line 8"/>
          <p:cNvSpPr>
            <a:spLocks noChangeAspect="1" noChangeShapeType="1"/>
          </p:cNvSpPr>
          <p:nvPr/>
        </p:nvSpPr>
        <p:spPr bwMode="auto">
          <a:xfrm flipH="1">
            <a:off x="2395019" y="2955997"/>
            <a:ext cx="451812" cy="710837"/>
          </a:xfrm>
          <a:prstGeom prst="line">
            <a:avLst/>
          </a:prstGeom>
          <a:noFill/>
          <a:ln w="12699">
            <a:solidFill>
              <a:srgbClr val="FD640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1921372" y="3653032"/>
          <a:ext cx="527394" cy="34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Designer 4.0-ritning" r:id="rId5" imgW="914400" imgH="914400" progId="MgxDesigner">
                  <p:embed/>
                </p:oleObj>
              </mc:Choice>
              <mc:Fallback>
                <p:oleObj name="Designer 4.0-ritning" r:id="rId5" imgW="914400" imgH="914400" progId="MgxDesigner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372" y="3653032"/>
                        <a:ext cx="527394" cy="348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0"/>
          <p:cNvSpPr>
            <a:spLocks noChangeAspect="1"/>
          </p:cNvSpPr>
          <p:nvPr/>
        </p:nvSpPr>
        <p:spPr bwMode="auto">
          <a:xfrm>
            <a:off x="2003672" y="2955997"/>
            <a:ext cx="859955" cy="386475"/>
          </a:xfrm>
          <a:custGeom>
            <a:avLst/>
            <a:gdLst>
              <a:gd name="T0" fmla="*/ 0 w 21641"/>
              <a:gd name="T1" fmla="*/ 0 h 21600"/>
              <a:gd name="T2" fmla="*/ 0 w 21641"/>
              <a:gd name="T3" fmla="*/ 0 h 21600"/>
              <a:gd name="T4" fmla="*/ 0 w 2164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41" h="21600" fill="none" extrusionOk="0">
                <a:moveTo>
                  <a:pt x="21641" y="0"/>
                </a:moveTo>
                <a:cubicBezTo>
                  <a:pt x="21641" y="11929"/>
                  <a:pt x="11970" y="21600"/>
                  <a:pt x="41" y="21600"/>
                </a:cubicBezTo>
                <a:cubicBezTo>
                  <a:pt x="27" y="21600"/>
                  <a:pt x="13" y="21599"/>
                  <a:pt x="0" y="21599"/>
                </a:cubicBezTo>
              </a:path>
              <a:path w="21641" h="21600" stroke="0" extrusionOk="0">
                <a:moveTo>
                  <a:pt x="21641" y="0"/>
                </a:moveTo>
                <a:cubicBezTo>
                  <a:pt x="21641" y="11929"/>
                  <a:pt x="11970" y="21600"/>
                  <a:pt x="41" y="21600"/>
                </a:cubicBezTo>
                <a:cubicBezTo>
                  <a:pt x="27" y="21600"/>
                  <a:pt x="13" y="21599"/>
                  <a:pt x="0" y="21599"/>
                </a:cubicBezTo>
                <a:lnTo>
                  <a:pt x="41" y="0"/>
                </a:lnTo>
                <a:lnTo>
                  <a:pt x="21641" y="0"/>
                </a:lnTo>
                <a:close/>
              </a:path>
            </a:pathLst>
          </a:custGeom>
          <a:noFill/>
          <a:ln w="12699" cap="rnd">
            <a:solidFill>
              <a:srgbClr val="FD640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4850595" y="3099200"/>
          <a:ext cx="112533" cy="11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Designer 4.0-ritning" r:id="rId7" imgW="457200" imgH="457200" progId="MgxDesigner">
                  <p:embed/>
                </p:oleObj>
              </mc:Choice>
              <mc:Fallback>
                <p:oleObj name="Designer 4.0-ritning" r:id="rId7" imgW="457200" imgH="457200" progId="MgxDesigner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595" y="3099200"/>
                        <a:ext cx="112533" cy="117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2"/>
          <p:cNvSpPr>
            <a:spLocks noChangeAspect="1" noChangeShapeType="1"/>
          </p:cNvSpPr>
          <p:nvPr/>
        </p:nvSpPr>
        <p:spPr bwMode="auto">
          <a:xfrm flipV="1">
            <a:off x="2826676" y="2804168"/>
            <a:ext cx="127650" cy="16390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" name="Line 13"/>
          <p:cNvSpPr>
            <a:spLocks noChangeAspect="1" noChangeShapeType="1"/>
          </p:cNvSpPr>
          <p:nvPr/>
        </p:nvSpPr>
        <p:spPr bwMode="auto">
          <a:xfrm flipV="1">
            <a:off x="2944248" y="2797267"/>
            <a:ext cx="918741" cy="18979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" name="Line 14"/>
          <p:cNvSpPr>
            <a:spLocks noChangeAspect="1" noChangeShapeType="1"/>
          </p:cNvSpPr>
          <p:nvPr/>
        </p:nvSpPr>
        <p:spPr bwMode="auto">
          <a:xfrm flipV="1">
            <a:off x="3862990" y="2695472"/>
            <a:ext cx="62145" cy="110421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Line 15"/>
          <p:cNvSpPr>
            <a:spLocks noChangeAspect="1" noChangeShapeType="1"/>
          </p:cNvSpPr>
          <p:nvPr/>
        </p:nvSpPr>
        <p:spPr bwMode="auto">
          <a:xfrm>
            <a:off x="3920096" y="2695472"/>
            <a:ext cx="194834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1" name="Line 16"/>
          <p:cNvSpPr>
            <a:spLocks noChangeAspect="1" noChangeShapeType="1"/>
          </p:cNvSpPr>
          <p:nvPr/>
        </p:nvSpPr>
        <p:spPr bwMode="auto">
          <a:xfrm flipV="1">
            <a:off x="4109891" y="2474630"/>
            <a:ext cx="115892" cy="21739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Line 17"/>
          <p:cNvSpPr>
            <a:spLocks noChangeAspect="1" noChangeShapeType="1"/>
          </p:cNvSpPr>
          <p:nvPr/>
        </p:nvSpPr>
        <p:spPr bwMode="auto">
          <a:xfrm>
            <a:off x="4224104" y="2467728"/>
            <a:ext cx="95737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Line 18"/>
          <p:cNvSpPr>
            <a:spLocks noChangeAspect="1" noChangeShapeType="1"/>
          </p:cNvSpPr>
          <p:nvPr/>
        </p:nvSpPr>
        <p:spPr bwMode="auto">
          <a:xfrm>
            <a:off x="4314802" y="2474630"/>
            <a:ext cx="55427" cy="1276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Line 19"/>
          <p:cNvSpPr>
            <a:spLocks noChangeAspect="1" noChangeShapeType="1"/>
          </p:cNvSpPr>
          <p:nvPr/>
        </p:nvSpPr>
        <p:spPr bwMode="auto">
          <a:xfrm flipV="1">
            <a:off x="4161958" y="2600579"/>
            <a:ext cx="250260" cy="3451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Line 20"/>
          <p:cNvSpPr>
            <a:spLocks noChangeAspect="1" noChangeShapeType="1"/>
          </p:cNvSpPr>
          <p:nvPr/>
        </p:nvSpPr>
        <p:spPr bwMode="auto">
          <a:xfrm>
            <a:off x="4405500" y="2604029"/>
            <a:ext cx="191474" cy="200139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6" name="Line 21"/>
          <p:cNvSpPr>
            <a:spLocks noChangeAspect="1" noChangeShapeType="1"/>
          </p:cNvSpPr>
          <p:nvPr/>
        </p:nvSpPr>
        <p:spPr bwMode="auto">
          <a:xfrm>
            <a:off x="4593616" y="2811069"/>
            <a:ext cx="1300011" cy="5348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Line 22"/>
          <p:cNvSpPr>
            <a:spLocks noChangeAspect="1" noChangeShapeType="1"/>
          </p:cNvSpPr>
          <p:nvPr/>
        </p:nvSpPr>
        <p:spPr bwMode="auto">
          <a:xfrm flipH="1">
            <a:off x="5554347" y="2862829"/>
            <a:ext cx="349357" cy="24499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Line 23"/>
          <p:cNvSpPr>
            <a:spLocks noChangeAspect="1" noChangeShapeType="1"/>
          </p:cNvSpPr>
          <p:nvPr/>
        </p:nvSpPr>
        <p:spPr bwMode="auto">
          <a:xfrm>
            <a:off x="2824997" y="2962899"/>
            <a:ext cx="196513" cy="3451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Line 24"/>
          <p:cNvSpPr>
            <a:spLocks noChangeAspect="1" noChangeShapeType="1"/>
          </p:cNvSpPr>
          <p:nvPr/>
        </p:nvSpPr>
        <p:spPr bwMode="auto">
          <a:xfrm>
            <a:off x="3024869" y="2962899"/>
            <a:ext cx="20155" cy="14320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Line 25"/>
          <p:cNvSpPr>
            <a:spLocks noChangeAspect="1" noChangeShapeType="1"/>
          </p:cNvSpPr>
          <p:nvPr/>
        </p:nvSpPr>
        <p:spPr bwMode="auto">
          <a:xfrm>
            <a:off x="4521393" y="2714451"/>
            <a:ext cx="248581" cy="2760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Line 26"/>
          <p:cNvSpPr>
            <a:spLocks noChangeAspect="1" noChangeShapeType="1"/>
          </p:cNvSpPr>
          <p:nvPr/>
        </p:nvSpPr>
        <p:spPr bwMode="auto">
          <a:xfrm>
            <a:off x="4775013" y="2738605"/>
            <a:ext cx="82300" cy="7936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Line 27"/>
          <p:cNvSpPr>
            <a:spLocks noChangeAspect="1" noChangeShapeType="1"/>
          </p:cNvSpPr>
          <p:nvPr/>
        </p:nvSpPr>
        <p:spPr bwMode="auto">
          <a:xfrm flipH="1" flipV="1">
            <a:off x="4919458" y="2786915"/>
            <a:ext cx="38631" cy="3623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Line 28"/>
          <p:cNvSpPr>
            <a:spLocks noChangeAspect="1" noChangeShapeType="1"/>
          </p:cNvSpPr>
          <p:nvPr/>
        </p:nvSpPr>
        <p:spPr bwMode="auto">
          <a:xfrm flipV="1">
            <a:off x="4911060" y="2733429"/>
            <a:ext cx="58786" cy="5348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Line 29"/>
          <p:cNvSpPr>
            <a:spLocks noChangeAspect="1" noChangeShapeType="1"/>
          </p:cNvSpPr>
          <p:nvPr/>
        </p:nvSpPr>
        <p:spPr bwMode="auto">
          <a:xfrm>
            <a:off x="4973205" y="2733429"/>
            <a:ext cx="90698" cy="1207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Line 30"/>
          <p:cNvSpPr>
            <a:spLocks noChangeAspect="1" noChangeShapeType="1"/>
          </p:cNvSpPr>
          <p:nvPr/>
        </p:nvSpPr>
        <p:spPr bwMode="auto">
          <a:xfrm>
            <a:off x="5063904" y="2743781"/>
            <a:ext cx="149484" cy="8971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Arc 31"/>
          <p:cNvSpPr>
            <a:spLocks noChangeAspect="1"/>
          </p:cNvSpPr>
          <p:nvPr/>
        </p:nvSpPr>
        <p:spPr bwMode="auto">
          <a:xfrm rot="21540000">
            <a:off x="3036626" y="2933568"/>
            <a:ext cx="2784777" cy="12077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" name="Arc 32"/>
          <p:cNvSpPr>
            <a:spLocks noChangeAspect="1"/>
          </p:cNvSpPr>
          <p:nvPr/>
        </p:nvSpPr>
        <p:spPr bwMode="auto">
          <a:xfrm rot="21540000">
            <a:off x="2883783" y="2880083"/>
            <a:ext cx="2905708" cy="18979"/>
          </a:xfrm>
          <a:custGeom>
            <a:avLst/>
            <a:gdLst>
              <a:gd name="T0" fmla="*/ 0 w 20830"/>
              <a:gd name="T1" fmla="*/ 0 h 21600"/>
              <a:gd name="T2" fmla="*/ 0 w 20830"/>
              <a:gd name="T3" fmla="*/ 0 h 21600"/>
              <a:gd name="T4" fmla="*/ 0 w 2083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30" h="21600" fill="none" extrusionOk="0">
                <a:moveTo>
                  <a:pt x="20829" y="5715"/>
                </a:moveTo>
                <a:cubicBezTo>
                  <a:pt x="18255" y="15097"/>
                  <a:pt x="9727" y="21599"/>
                  <a:pt x="0" y="21600"/>
                </a:cubicBezTo>
              </a:path>
              <a:path w="20830" h="21600" stroke="0" extrusionOk="0">
                <a:moveTo>
                  <a:pt x="20829" y="5715"/>
                </a:moveTo>
                <a:cubicBezTo>
                  <a:pt x="18255" y="15097"/>
                  <a:pt x="9727" y="21599"/>
                  <a:pt x="0" y="21600"/>
                </a:cubicBezTo>
                <a:lnTo>
                  <a:pt x="0" y="0"/>
                </a:lnTo>
                <a:lnTo>
                  <a:pt x="20829" y="5715"/>
                </a:lnTo>
                <a:close/>
              </a:path>
            </a:pathLst>
          </a:custGeom>
          <a:noFill/>
          <a:ln w="12699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Rectangle 33"/>
          <p:cNvSpPr>
            <a:spLocks noChangeAspect="1" noChangeArrowheads="1"/>
          </p:cNvSpPr>
          <p:nvPr/>
        </p:nvSpPr>
        <p:spPr bwMode="auto">
          <a:xfrm rot="21540000">
            <a:off x="4259375" y="2431496"/>
            <a:ext cx="23514" cy="2588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39" name="Rectangle 34"/>
          <p:cNvSpPr>
            <a:spLocks noChangeAspect="1" noChangeArrowheads="1"/>
          </p:cNvSpPr>
          <p:nvPr/>
        </p:nvSpPr>
        <p:spPr bwMode="auto">
          <a:xfrm>
            <a:off x="4156920" y="2640261"/>
            <a:ext cx="268736" cy="1207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40" name="Line 35"/>
          <p:cNvSpPr>
            <a:spLocks noChangeAspect="1" noChangeShapeType="1"/>
          </p:cNvSpPr>
          <p:nvPr/>
        </p:nvSpPr>
        <p:spPr bwMode="auto">
          <a:xfrm flipH="1">
            <a:off x="3053422" y="3106101"/>
            <a:ext cx="250596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Line 36"/>
          <p:cNvSpPr>
            <a:spLocks noChangeAspect="1" noChangeShapeType="1"/>
          </p:cNvSpPr>
          <p:nvPr/>
        </p:nvSpPr>
        <p:spPr bwMode="auto">
          <a:xfrm>
            <a:off x="4202269" y="2521214"/>
            <a:ext cx="131009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Rectangle 37"/>
          <p:cNvSpPr>
            <a:spLocks noChangeAspect="1" noChangeArrowheads="1"/>
          </p:cNvSpPr>
          <p:nvPr/>
        </p:nvSpPr>
        <p:spPr bwMode="auto">
          <a:xfrm rot="21540000">
            <a:off x="2883783" y="3004307"/>
            <a:ext cx="139407" cy="5003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43" name="AutoShape 38"/>
          <p:cNvSpPr>
            <a:spLocks noChangeAspect="1" noChangeArrowheads="1"/>
          </p:cNvSpPr>
          <p:nvPr/>
        </p:nvSpPr>
        <p:spPr bwMode="auto">
          <a:xfrm flipV="1">
            <a:off x="4680955" y="2693747"/>
            <a:ext cx="75582" cy="3278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20 w 21600"/>
              <a:gd name="T13" fmla="*/ 4547 h 21600"/>
              <a:gd name="T14" fmla="*/ 17280 w 21600"/>
              <a:gd name="T15" fmla="*/ 170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6" name="Group 53"/>
          <p:cNvGrpSpPr>
            <a:grpSpLocks noChangeAspect="1"/>
          </p:cNvGrpSpPr>
          <p:nvPr/>
        </p:nvGrpSpPr>
        <p:grpSpPr bwMode="auto">
          <a:xfrm>
            <a:off x="7526198" y="3461520"/>
            <a:ext cx="560986" cy="897173"/>
            <a:chOff x="4771" y="2444"/>
            <a:chExt cx="343" cy="578"/>
          </a:xfrm>
        </p:grpSpPr>
        <p:sp>
          <p:nvSpPr>
            <p:cNvPr id="94" name="AutoShape 54"/>
            <p:cNvSpPr>
              <a:spLocks noChangeAspect="1" noChangeArrowheads="1"/>
            </p:cNvSpPr>
            <p:nvPr/>
          </p:nvSpPr>
          <p:spPr bwMode="auto">
            <a:xfrm>
              <a:off x="4834" y="2590"/>
              <a:ext cx="216" cy="8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5" name="AutoShape 55"/>
            <p:cNvSpPr>
              <a:spLocks noChangeAspect="1" noChangeArrowheads="1"/>
            </p:cNvSpPr>
            <p:nvPr/>
          </p:nvSpPr>
          <p:spPr bwMode="auto">
            <a:xfrm>
              <a:off x="4902" y="2518"/>
              <a:ext cx="78" cy="22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4C00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6" name="Oval 56"/>
            <p:cNvSpPr>
              <a:spLocks noChangeAspect="1" noChangeArrowheads="1"/>
            </p:cNvSpPr>
            <p:nvPr/>
          </p:nvSpPr>
          <p:spPr bwMode="auto">
            <a:xfrm>
              <a:off x="4771" y="2695"/>
              <a:ext cx="343" cy="325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1900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7" name="AutoShape 57"/>
            <p:cNvSpPr>
              <a:spLocks noChangeAspect="1" noChangeArrowheads="1"/>
            </p:cNvSpPr>
            <p:nvPr/>
          </p:nvSpPr>
          <p:spPr bwMode="auto">
            <a:xfrm>
              <a:off x="4938" y="2550"/>
              <a:ext cx="8" cy="76"/>
            </a:xfrm>
            <a:prstGeom prst="roundRect">
              <a:avLst>
                <a:gd name="adj" fmla="val 12495"/>
              </a:avLst>
            </a:prstGeom>
            <a:solidFill>
              <a:schemeClr val="accent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8" name="Oval 58"/>
            <p:cNvSpPr>
              <a:spLocks noChangeAspect="1" noChangeArrowheads="1"/>
            </p:cNvSpPr>
            <p:nvPr/>
          </p:nvSpPr>
          <p:spPr bwMode="auto">
            <a:xfrm>
              <a:off x="5006" y="2878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9" name="Oval 59"/>
            <p:cNvSpPr>
              <a:spLocks noChangeAspect="1" noChangeArrowheads="1"/>
            </p:cNvSpPr>
            <p:nvPr/>
          </p:nvSpPr>
          <p:spPr bwMode="auto">
            <a:xfrm>
              <a:off x="4954" y="2878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00" name="Oval 60"/>
            <p:cNvSpPr>
              <a:spLocks noChangeAspect="1" noChangeArrowheads="1"/>
            </p:cNvSpPr>
            <p:nvPr/>
          </p:nvSpPr>
          <p:spPr bwMode="auto">
            <a:xfrm>
              <a:off x="4888" y="2878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01" name="Oval 61"/>
            <p:cNvSpPr>
              <a:spLocks noChangeAspect="1" noChangeArrowheads="1"/>
            </p:cNvSpPr>
            <p:nvPr/>
          </p:nvSpPr>
          <p:spPr bwMode="auto">
            <a:xfrm>
              <a:off x="4836" y="2876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02" name="Oval 62"/>
            <p:cNvSpPr>
              <a:spLocks noChangeAspect="1" noChangeArrowheads="1"/>
            </p:cNvSpPr>
            <p:nvPr/>
          </p:nvSpPr>
          <p:spPr bwMode="auto">
            <a:xfrm>
              <a:off x="4948" y="2936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03" name="Oval 63"/>
            <p:cNvSpPr>
              <a:spLocks noChangeAspect="1" noChangeArrowheads="1"/>
            </p:cNvSpPr>
            <p:nvPr/>
          </p:nvSpPr>
          <p:spPr bwMode="auto">
            <a:xfrm>
              <a:off x="4896" y="2936"/>
              <a:ext cx="34" cy="34"/>
            </a:xfrm>
            <a:prstGeom prst="ellipse">
              <a:avLst/>
            </a:prstGeom>
            <a:solidFill>
              <a:schemeClr val="tx2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04" name="AutoShape 64" descr="Storrutigt"/>
            <p:cNvSpPr>
              <a:spLocks noChangeAspect="1" noChangeArrowheads="1"/>
            </p:cNvSpPr>
            <p:nvPr/>
          </p:nvSpPr>
          <p:spPr bwMode="auto">
            <a:xfrm flipV="1">
              <a:off x="4778" y="2760"/>
              <a:ext cx="330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80 w 21600"/>
                <a:gd name="T13" fmla="*/ 3038 h 21600"/>
                <a:gd name="T14" fmla="*/ 18720 w 21600"/>
                <a:gd name="T15" fmla="*/ 185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72" y="21600"/>
                  </a:lnTo>
                  <a:lnTo>
                    <a:pt x="194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Grid">
              <a:fgClr>
                <a:schemeClr val="accent1"/>
              </a:fgClr>
              <a:bgClr>
                <a:schemeClr val="tx2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" name="Line 65"/>
            <p:cNvSpPr>
              <a:spLocks noChangeAspect="1" noChangeShapeType="1"/>
            </p:cNvSpPr>
            <p:nvPr/>
          </p:nvSpPr>
          <p:spPr bwMode="auto">
            <a:xfrm flipV="1">
              <a:off x="4940" y="2482"/>
              <a:ext cx="0" cy="30"/>
            </a:xfrm>
            <a:prstGeom prst="line">
              <a:avLst/>
            </a:prstGeom>
            <a:noFill/>
            <a:ln w="253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" name="Line 66"/>
            <p:cNvSpPr>
              <a:spLocks noChangeAspect="1" noChangeShapeType="1"/>
            </p:cNvSpPr>
            <p:nvPr/>
          </p:nvSpPr>
          <p:spPr bwMode="auto">
            <a:xfrm flipV="1">
              <a:off x="4940" y="2444"/>
              <a:ext cx="0" cy="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" name="AutoShape 67"/>
            <p:cNvSpPr>
              <a:spLocks noChangeAspect="1" noChangeArrowheads="1"/>
            </p:cNvSpPr>
            <p:nvPr/>
          </p:nvSpPr>
          <p:spPr bwMode="auto">
            <a:xfrm flipV="1">
              <a:off x="4848" y="2670"/>
              <a:ext cx="18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0 w 21600"/>
                <a:gd name="T13" fmla="*/ 4696 h 21600"/>
                <a:gd name="T14" fmla="*/ 17090 w 21600"/>
                <a:gd name="T15" fmla="*/ 169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8" name="AutoShape 68"/>
            <p:cNvSpPr>
              <a:spLocks noChangeAspect="1" noChangeArrowheads="1"/>
            </p:cNvSpPr>
            <p:nvPr/>
          </p:nvSpPr>
          <p:spPr bwMode="auto">
            <a:xfrm rot="10800000" flipH="1" flipV="1">
              <a:off x="4864" y="3010"/>
              <a:ext cx="158" cy="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5400 h 21600"/>
                <a:gd name="T14" fmla="*/ 17089 w 21600"/>
                <a:gd name="T15" fmla="*/ 180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7" name="Arc 69"/>
          <p:cNvSpPr>
            <a:spLocks noChangeAspect="1"/>
          </p:cNvSpPr>
          <p:nvPr/>
        </p:nvSpPr>
        <p:spPr bwMode="auto">
          <a:xfrm>
            <a:off x="3515312" y="2871456"/>
            <a:ext cx="2778059" cy="12249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699" cap="rnd">
            <a:solidFill>
              <a:srgbClr val="618FF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" name="Grupp 2"/>
          <p:cNvGrpSpPr/>
          <p:nvPr/>
        </p:nvGrpSpPr>
        <p:grpSpPr>
          <a:xfrm>
            <a:off x="2274088" y="3411485"/>
            <a:ext cx="4926267" cy="948934"/>
            <a:chOff x="2274088" y="3411485"/>
            <a:chExt cx="4926267" cy="948934"/>
          </a:xfrm>
        </p:grpSpPr>
        <p:sp>
          <p:nvSpPr>
            <p:cNvPr id="50" name="Line 72"/>
            <p:cNvSpPr>
              <a:spLocks noChangeAspect="1" noChangeShapeType="1"/>
            </p:cNvSpPr>
            <p:nvPr/>
          </p:nvSpPr>
          <p:spPr bwMode="auto">
            <a:xfrm flipV="1">
              <a:off x="2426931" y="3411485"/>
              <a:ext cx="4773424" cy="45893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" name="Line 73"/>
            <p:cNvSpPr>
              <a:spLocks noChangeAspect="1" noChangeShapeType="1"/>
            </p:cNvSpPr>
            <p:nvPr/>
          </p:nvSpPr>
          <p:spPr bwMode="auto">
            <a:xfrm>
              <a:off x="2274088" y="3979120"/>
              <a:ext cx="4906112" cy="38129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4968167" y="3123355"/>
            <a:ext cx="2880514" cy="1042101"/>
            <a:chOff x="4968167" y="3123355"/>
            <a:chExt cx="2880514" cy="1042101"/>
          </a:xfrm>
        </p:grpSpPr>
        <p:sp>
          <p:nvSpPr>
            <p:cNvPr id="52" name="Line 74"/>
            <p:cNvSpPr>
              <a:spLocks noChangeAspect="1" noChangeShapeType="1"/>
            </p:cNvSpPr>
            <p:nvPr/>
          </p:nvSpPr>
          <p:spPr bwMode="auto">
            <a:xfrm flipV="1">
              <a:off x="4981603" y="3123355"/>
              <a:ext cx="2867078" cy="3451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" name="Line 75"/>
            <p:cNvSpPr>
              <a:spLocks noChangeAspect="1" noChangeShapeType="1"/>
            </p:cNvSpPr>
            <p:nvPr/>
          </p:nvSpPr>
          <p:spPr bwMode="auto">
            <a:xfrm>
              <a:off x="4968167" y="3209621"/>
              <a:ext cx="2443818" cy="95583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6919895" y="3612744"/>
            <a:ext cx="697034" cy="913979"/>
            <a:chOff x="6919895" y="3612744"/>
            <a:chExt cx="697034" cy="913979"/>
          </a:xfrm>
        </p:grpSpPr>
        <p:sp>
          <p:nvSpPr>
            <p:cNvPr id="54" name="Line 76"/>
            <p:cNvSpPr>
              <a:spLocks noChangeAspect="1" noChangeShapeType="1"/>
            </p:cNvSpPr>
            <p:nvPr/>
          </p:nvSpPr>
          <p:spPr bwMode="auto">
            <a:xfrm flipV="1">
              <a:off x="6919895" y="3612744"/>
              <a:ext cx="697034" cy="45031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" name="Line 77"/>
            <p:cNvSpPr>
              <a:spLocks noChangeAspect="1" noChangeShapeType="1"/>
            </p:cNvSpPr>
            <p:nvPr/>
          </p:nvSpPr>
          <p:spPr bwMode="auto">
            <a:xfrm>
              <a:off x="6919912" y="4126446"/>
              <a:ext cx="668481" cy="400277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7964573" y="3280360"/>
            <a:ext cx="320803" cy="372672"/>
            <a:chOff x="7964573" y="3280360"/>
            <a:chExt cx="320803" cy="372672"/>
          </a:xfrm>
        </p:grpSpPr>
        <p:sp>
          <p:nvSpPr>
            <p:cNvPr id="56" name="Arc 78"/>
            <p:cNvSpPr>
              <a:spLocks noChangeAspect="1"/>
            </p:cNvSpPr>
            <p:nvPr/>
          </p:nvSpPr>
          <p:spPr bwMode="auto">
            <a:xfrm rot="21000000">
              <a:off x="7976330" y="3280360"/>
              <a:ext cx="309046" cy="307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86" y="0"/>
                    <a:pt x="21539" y="9603"/>
                    <a:pt x="21599" y="2149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86" y="0"/>
                    <a:pt x="21539" y="9603"/>
                    <a:pt x="21599" y="2149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Arc 79"/>
            <p:cNvSpPr>
              <a:spLocks noChangeAspect="1"/>
            </p:cNvSpPr>
            <p:nvPr/>
          </p:nvSpPr>
          <p:spPr bwMode="auto">
            <a:xfrm rot="20820000">
              <a:off x="7964573" y="3435640"/>
              <a:ext cx="199872" cy="217392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0"/>
                  </a:moveTo>
                  <a:cubicBezTo>
                    <a:pt x="11869" y="0"/>
                    <a:pt x="21514" y="9577"/>
                    <a:pt x="21599" y="21445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69" y="0"/>
                    <a:pt x="21514" y="9577"/>
                    <a:pt x="21599" y="21445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923689" y="3270008"/>
            <a:ext cx="1256341" cy="750520"/>
            <a:chOff x="923689" y="3270008"/>
            <a:chExt cx="1256341" cy="750520"/>
          </a:xfrm>
        </p:grpSpPr>
        <p:sp>
          <p:nvSpPr>
            <p:cNvPr id="58" name="Arc 80"/>
            <p:cNvSpPr>
              <a:spLocks noChangeAspect="1"/>
            </p:cNvSpPr>
            <p:nvPr/>
          </p:nvSpPr>
          <p:spPr bwMode="auto">
            <a:xfrm rot="19980000">
              <a:off x="923689" y="3270008"/>
              <a:ext cx="666801" cy="652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9" name="Arc 81"/>
            <p:cNvSpPr>
              <a:spLocks noChangeAspect="1"/>
            </p:cNvSpPr>
            <p:nvPr/>
          </p:nvSpPr>
          <p:spPr bwMode="auto">
            <a:xfrm rot="19980000">
              <a:off x="1513229" y="3370077"/>
              <a:ext cx="666801" cy="650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1"/>
                    <a:pt x="9638" y="29"/>
                    <a:pt x="21547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0" name="Group 82"/>
          <p:cNvGrpSpPr>
            <a:grpSpLocks noChangeAspect="1"/>
          </p:cNvGrpSpPr>
          <p:nvPr/>
        </p:nvGrpSpPr>
        <p:grpSpPr bwMode="auto">
          <a:xfrm>
            <a:off x="6293371" y="4048133"/>
            <a:ext cx="633209" cy="93168"/>
            <a:chOff x="4018" y="2822"/>
            <a:chExt cx="387" cy="60"/>
          </a:xfrm>
        </p:grpSpPr>
        <p:sp>
          <p:nvSpPr>
            <p:cNvPr id="88" name="Oval 83"/>
            <p:cNvSpPr>
              <a:spLocks noChangeAspect="1" noChangeArrowheads="1"/>
            </p:cNvSpPr>
            <p:nvPr/>
          </p:nvSpPr>
          <p:spPr bwMode="auto">
            <a:xfrm>
              <a:off x="4320" y="2823"/>
              <a:ext cx="85" cy="58"/>
            </a:xfrm>
            <a:prstGeom prst="ellipse">
              <a:avLst/>
            </a:prstGeom>
            <a:gradFill rotWithShape="0">
              <a:gsLst>
                <a:gs pos="0">
                  <a:srgbClr val="B3B900"/>
                </a:gs>
                <a:gs pos="100000">
                  <a:srgbClr val="0000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89" name="AutoShape 84"/>
            <p:cNvSpPr>
              <a:spLocks noChangeAspect="1" noChangeArrowheads="1"/>
            </p:cNvSpPr>
            <p:nvPr/>
          </p:nvSpPr>
          <p:spPr bwMode="auto">
            <a:xfrm>
              <a:off x="4075" y="2822"/>
              <a:ext cx="280" cy="58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B3B900"/>
                </a:gs>
                <a:gs pos="100000">
                  <a:srgbClr val="0000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0" name="AutoShape 85"/>
            <p:cNvSpPr>
              <a:spLocks noChangeAspect="1" noChangeArrowheads="1"/>
            </p:cNvSpPr>
            <p:nvPr/>
          </p:nvSpPr>
          <p:spPr bwMode="auto">
            <a:xfrm rot="-5400000" flipH="1" flipV="1">
              <a:off x="4016" y="2826"/>
              <a:ext cx="56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6 w 21600"/>
                <a:gd name="T13" fmla="*/ 5815 h 21600"/>
                <a:gd name="T14" fmla="*/ 15814 w 21600"/>
                <a:gd name="T15" fmla="*/ 157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99" y="21600"/>
                  </a:lnTo>
                  <a:lnTo>
                    <a:pt x="138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B3B900"/>
                </a:gs>
                <a:gs pos="100000">
                  <a:srgbClr val="000000"/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" name="AutoShape 86"/>
            <p:cNvSpPr>
              <a:spLocks noChangeAspect="1" noChangeArrowheads="1"/>
            </p:cNvSpPr>
            <p:nvPr/>
          </p:nvSpPr>
          <p:spPr bwMode="auto">
            <a:xfrm>
              <a:off x="4023" y="2825"/>
              <a:ext cx="20" cy="55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B3B900"/>
                </a:gs>
                <a:gs pos="100000">
                  <a:srgbClr val="0000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92" name="Line 87"/>
            <p:cNvSpPr>
              <a:spLocks noChangeAspect="1" noChangeShapeType="1"/>
            </p:cNvSpPr>
            <p:nvPr/>
          </p:nvSpPr>
          <p:spPr bwMode="auto">
            <a:xfrm>
              <a:off x="4292" y="2822"/>
              <a:ext cx="0" cy="6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3" name="Rectangle 88"/>
            <p:cNvSpPr>
              <a:spLocks noChangeAspect="1" noChangeArrowheads="1"/>
            </p:cNvSpPr>
            <p:nvPr/>
          </p:nvSpPr>
          <p:spPr bwMode="auto">
            <a:xfrm>
              <a:off x="4392" y="2837"/>
              <a:ext cx="9" cy="31"/>
            </a:xfrm>
            <a:prstGeom prst="rect">
              <a:avLst/>
            </a:prstGeom>
            <a:solidFill>
              <a:srgbClr val="FAFD00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61" name="Arc 89"/>
          <p:cNvSpPr>
            <a:spLocks noChangeAspect="1"/>
          </p:cNvSpPr>
          <p:nvPr/>
        </p:nvSpPr>
        <p:spPr bwMode="auto">
          <a:xfrm rot="7980000">
            <a:off x="3668104" y="2891790"/>
            <a:ext cx="764323" cy="859955"/>
          </a:xfrm>
          <a:custGeom>
            <a:avLst/>
            <a:gdLst>
              <a:gd name="T0" fmla="*/ 0 w 21644"/>
              <a:gd name="T1" fmla="*/ 0 h 21641"/>
              <a:gd name="T2" fmla="*/ 0 w 21644"/>
              <a:gd name="T3" fmla="*/ 0 h 21641"/>
              <a:gd name="T4" fmla="*/ 0 w 21644"/>
              <a:gd name="T5" fmla="*/ 0 h 216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44" h="21641" fill="none" extrusionOk="0">
                <a:moveTo>
                  <a:pt x="21643" y="0"/>
                </a:moveTo>
                <a:cubicBezTo>
                  <a:pt x="21643" y="13"/>
                  <a:pt x="21644" y="27"/>
                  <a:pt x="21644" y="41"/>
                </a:cubicBezTo>
                <a:cubicBezTo>
                  <a:pt x="21644" y="11970"/>
                  <a:pt x="11973" y="21641"/>
                  <a:pt x="44" y="21641"/>
                </a:cubicBezTo>
                <a:cubicBezTo>
                  <a:pt x="29" y="21641"/>
                  <a:pt x="14" y="21640"/>
                  <a:pt x="0" y="21640"/>
                </a:cubicBezTo>
              </a:path>
              <a:path w="21644" h="21641" stroke="0" extrusionOk="0">
                <a:moveTo>
                  <a:pt x="21643" y="0"/>
                </a:moveTo>
                <a:cubicBezTo>
                  <a:pt x="21643" y="13"/>
                  <a:pt x="21644" y="27"/>
                  <a:pt x="21644" y="41"/>
                </a:cubicBezTo>
                <a:cubicBezTo>
                  <a:pt x="21644" y="11970"/>
                  <a:pt x="11973" y="21641"/>
                  <a:pt x="44" y="21641"/>
                </a:cubicBezTo>
                <a:cubicBezTo>
                  <a:pt x="29" y="21641"/>
                  <a:pt x="14" y="21640"/>
                  <a:pt x="0" y="21640"/>
                </a:cubicBezTo>
                <a:lnTo>
                  <a:pt x="44" y="41"/>
                </a:lnTo>
                <a:lnTo>
                  <a:pt x="21643" y="0"/>
                </a:lnTo>
                <a:close/>
              </a:path>
            </a:pathLst>
          </a:custGeom>
          <a:noFill/>
          <a:ln w="12699" cap="rnd">
            <a:solidFill>
              <a:srgbClr val="618FF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" name="Group 90"/>
          <p:cNvGrpSpPr>
            <a:grpSpLocks noChangeAspect="1"/>
          </p:cNvGrpSpPr>
          <p:nvPr/>
        </p:nvGrpSpPr>
        <p:grpSpPr bwMode="auto">
          <a:xfrm>
            <a:off x="4037668" y="3894579"/>
            <a:ext cx="419900" cy="386475"/>
            <a:chOff x="2640" y="2723"/>
            <a:chExt cx="256" cy="249"/>
          </a:xfrm>
        </p:grpSpPr>
        <p:sp>
          <p:nvSpPr>
            <p:cNvPr id="80" name="AutoShape 91"/>
            <p:cNvSpPr>
              <a:spLocks noChangeAspect="1" noChangeArrowheads="1"/>
            </p:cNvSpPr>
            <p:nvPr/>
          </p:nvSpPr>
          <p:spPr bwMode="auto">
            <a:xfrm rot="2820000">
              <a:off x="2677" y="2833"/>
              <a:ext cx="224" cy="54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C7D214"/>
                </a:gs>
                <a:gs pos="100000">
                  <a:srgbClr val="9FA81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81" name="Oval 92" descr="Smårutigt"/>
            <p:cNvSpPr>
              <a:spLocks noChangeAspect="1" noChangeArrowheads="1"/>
            </p:cNvSpPr>
            <p:nvPr/>
          </p:nvSpPr>
          <p:spPr bwMode="auto">
            <a:xfrm rot="2820000">
              <a:off x="2861" y="2917"/>
              <a:ext cx="15" cy="54"/>
            </a:xfrm>
            <a:prstGeom prst="ellipse">
              <a:avLst/>
            </a:prstGeom>
            <a:pattFill prst="smGrid">
              <a:fgClr>
                <a:srgbClr val="FAFD00"/>
              </a:fgClr>
              <a:bgClr>
                <a:schemeClr val="folHlink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82" name="AutoShape 93" descr="Stora konfetti"/>
            <p:cNvSpPr>
              <a:spLocks noChangeAspect="1" noChangeArrowheads="1"/>
            </p:cNvSpPr>
            <p:nvPr/>
          </p:nvSpPr>
          <p:spPr bwMode="auto">
            <a:xfrm rot="2820000" flipV="1">
              <a:off x="2788" y="2871"/>
              <a:ext cx="73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38 w 21600"/>
                <a:gd name="T13" fmla="*/ 4400 h 21600"/>
                <a:gd name="T14" fmla="*/ 17162 w 21600"/>
                <a:gd name="T15" fmla="*/ 17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FAFD00"/>
              </a:fgClr>
              <a:bgClr>
                <a:schemeClr val="accent1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AutoShape 94"/>
            <p:cNvSpPr>
              <a:spLocks noChangeAspect="1" noChangeArrowheads="1"/>
            </p:cNvSpPr>
            <p:nvPr/>
          </p:nvSpPr>
          <p:spPr bwMode="auto">
            <a:xfrm rot="8220000" flipV="1">
              <a:off x="2640" y="2729"/>
              <a:ext cx="9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60 w 21600"/>
                <a:gd name="T13" fmla="*/ 4547 h 21600"/>
                <a:gd name="T14" fmla="*/ 17040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7D214"/>
                </a:gs>
                <a:gs pos="100000">
                  <a:srgbClr val="9FA810"/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AutoShape 95"/>
            <p:cNvSpPr>
              <a:spLocks noChangeAspect="1" noChangeArrowheads="1"/>
            </p:cNvSpPr>
            <p:nvPr/>
          </p:nvSpPr>
          <p:spPr bwMode="auto">
            <a:xfrm rot="-2580000" flipH="1" flipV="1">
              <a:off x="2662" y="2723"/>
              <a:ext cx="56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680 h 21600"/>
                <a:gd name="T14" fmla="*/ 16971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7D214"/>
                </a:gs>
                <a:gs pos="100000">
                  <a:srgbClr val="9FA810"/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5" name="Rectangle 96"/>
            <p:cNvSpPr>
              <a:spLocks noChangeAspect="1" noChangeArrowheads="1"/>
            </p:cNvSpPr>
            <p:nvPr/>
          </p:nvSpPr>
          <p:spPr bwMode="auto">
            <a:xfrm rot="2820000">
              <a:off x="2669" y="2718"/>
              <a:ext cx="23" cy="54"/>
            </a:xfrm>
            <a:prstGeom prst="rect">
              <a:avLst/>
            </a:prstGeom>
            <a:gradFill rotWithShape="0">
              <a:gsLst>
                <a:gs pos="0">
                  <a:srgbClr val="C7D214"/>
                </a:gs>
                <a:gs pos="100000">
                  <a:srgbClr val="9FA810"/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86" name="AutoShape 97"/>
            <p:cNvSpPr>
              <a:spLocks noChangeAspect="1" noChangeArrowheads="1"/>
            </p:cNvSpPr>
            <p:nvPr/>
          </p:nvSpPr>
          <p:spPr bwMode="auto">
            <a:xfrm rot="2820000">
              <a:off x="2790" y="2896"/>
              <a:ext cx="49" cy="24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rgbClr val="C7D214"/>
                </a:gs>
                <a:gs pos="100000">
                  <a:srgbClr val="63690A"/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87" name="Line 98"/>
            <p:cNvSpPr>
              <a:spLocks noChangeAspect="1" noChangeShapeType="1"/>
            </p:cNvSpPr>
            <p:nvPr/>
          </p:nvSpPr>
          <p:spPr bwMode="auto">
            <a:xfrm>
              <a:off x="2672" y="2734"/>
              <a:ext cx="27" cy="28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3" name="AutoShape 99"/>
          <p:cNvSpPr>
            <a:spLocks noChangeAspect="1" noChangeArrowheads="1"/>
          </p:cNvSpPr>
          <p:nvPr/>
        </p:nvSpPr>
        <p:spPr bwMode="auto">
          <a:xfrm rot="120000" flipV="1">
            <a:off x="5047108" y="4413904"/>
            <a:ext cx="144446" cy="13630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21 w 21600"/>
              <a:gd name="T13" fmla="*/ 4375 h 21600"/>
              <a:gd name="T14" fmla="*/ 17079 w 21600"/>
              <a:gd name="T15" fmla="*/ 172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330000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100"/>
          <p:cNvSpPr>
            <a:spLocks noChangeAspect="1" noChangeArrowheads="1"/>
          </p:cNvSpPr>
          <p:nvPr/>
        </p:nvSpPr>
        <p:spPr bwMode="auto">
          <a:xfrm rot="17700000">
            <a:off x="4659690" y="4239637"/>
            <a:ext cx="210491" cy="37959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330000"/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65" name="Oval 101"/>
          <p:cNvSpPr>
            <a:spLocks noChangeAspect="1" noChangeArrowheads="1"/>
          </p:cNvSpPr>
          <p:nvPr/>
        </p:nvSpPr>
        <p:spPr bwMode="auto">
          <a:xfrm rot="120000">
            <a:off x="4339996" y="4401827"/>
            <a:ext cx="849878" cy="210491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330000"/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66" name="Rectangle 102"/>
          <p:cNvSpPr>
            <a:spLocks noChangeAspect="1" noChangeArrowheads="1"/>
          </p:cNvSpPr>
          <p:nvPr/>
        </p:nvSpPr>
        <p:spPr bwMode="auto">
          <a:xfrm>
            <a:off x="408052" y="3066419"/>
            <a:ext cx="443414" cy="2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>
                <a:latin typeface="Times New Roman" pitchFamily="18" charset="0"/>
              </a:rPr>
              <a:t>TAS</a:t>
            </a:r>
          </a:p>
        </p:txBody>
      </p:sp>
      <p:sp>
        <p:nvSpPr>
          <p:cNvPr id="67" name="Rectangle 103"/>
          <p:cNvSpPr>
            <a:spLocks noChangeAspect="1" noChangeArrowheads="1"/>
          </p:cNvSpPr>
          <p:nvPr/>
        </p:nvSpPr>
        <p:spPr bwMode="auto">
          <a:xfrm>
            <a:off x="1978478" y="4036056"/>
            <a:ext cx="54502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>
                <a:latin typeface="Times New Roman" pitchFamily="18" charset="0"/>
              </a:rPr>
              <a:t>VDS/</a:t>
            </a:r>
          </a:p>
          <a:p>
            <a:r>
              <a:rPr lang="sv-SE" altLang="sv-SE" sz="1200" b="1" dirty="0">
                <a:latin typeface="Times New Roman" pitchFamily="18" charset="0"/>
              </a:rPr>
              <a:t>DIPP</a:t>
            </a:r>
          </a:p>
        </p:txBody>
      </p:sp>
      <p:sp>
        <p:nvSpPr>
          <p:cNvPr id="68" name="Rectangle 104"/>
          <p:cNvSpPr>
            <a:spLocks noChangeAspect="1" noChangeArrowheads="1"/>
          </p:cNvSpPr>
          <p:nvPr/>
        </p:nvSpPr>
        <p:spPr bwMode="auto">
          <a:xfrm>
            <a:off x="5010157" y="3080221"/>
            <a:ext cx="490443" cy="2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>
                <a:latin typeface="Times New Roman" pitchFamily="18" charset="0"/>
              </a:rPr>
              <a:t>HMS</a:t>
            </a:r>
          </a:p>
        </p:txBody>
      </p:sp>
      <p:sp>
        <p:nvSpPr>
          <p:cNvPr id="69" name="Rectangle 105"/>
          <p:cNvSpPr>
            <a:spLocks noChangeAspect="1" noChangeArrowheads="1"/>
          </p:cNvSpPr>
          <p:nvPr/>
        </p:nvSpPr>
        <p:spPr bwMode="auto">
          <a:xfrm>
            <a:off x="4413898" y="3958416"/>
            <a:ext cx="623132" cy="2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>
                <a:latin typeface="Times New Roman" pitchFamily="18" charset="0"/>
              </a:rPr>
              <a:t>ROV-E</a:t>
            </a:r>
          </a:p>
        </p:txBody>
      </p:sp>
      <p:sp>
        <p:nvSpPr>
          <p:cNvPr id="70" name="Rectangle 106"/>
          <p:cNvSpPr>
            <a:spLocks noChangeAspect="1" noChangeArrowheads="1"/>
          </p:cNvSpPr>
          <p:nvPr/>
        </p:nvSpPr>
        <p:spPr bwMode="auto">
          <a:xfrm>
            <a:off x="6457972" y="2170971"/>
            <a:ext cx="184756" cy="2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v-SE" altLang="sv-SE" sz="1200" b="1">
              <a:latin typeface="Times New Roman" pitchFamily="18" charset="0"/>
            </a:endParaRPr>
          </a:p>
        </p:txBody>
      </p:sp>
      <p:sp>
        <p:nvSpPr>
          <p:cNvPr id="71" name="Rectangle 107"/>
          <p:cNvSpPr>
            <a:spLocks noChangeAspect="1" noChangeArrowheads="1"/>
          </p:cNvSpPr>
          <p:nvPr/>
        </p:nvSpPr>
        <p:spPr bwMode="auto">
          <a:xfrm>
            <a:off x="5627564" y="3801980"/>
            <a:ext cx="1039673" cy="2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>
                <a:latin typeface="Times New Roman" pitchFamily="18" charset="0"/>
              </a:rPr>
              <a:t>ASW Torpedo</a:t>
            </a:r>
          </a:p>
        </p:txBody>
      </p:sp>
      <p:sp>
        <p:nvSpPr>
          <p:cNvPr id="72" name="Rectangle 108"/>
          <p:cNvSpPr>
            <a:spLocks noChangeAspect="1" noChangeArrowheads="1"/>
          </p:cNvSpPr>
          <p:nvPr/>
        </p:nvSpPr>
        <p:spPr bwMode="auto">
          <a:xfrm>
            <a:off x="8067028" y="3235163"/>
            <a:ext cx="762538" cy="2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 err="1">
                <a:latin typeface="Times New Roman" pitchFamily="18" charset="0"/>
              </a:rPr>
              <a:t>Sonobuoy</a:t>
            </a:r>
            <a:endParaRPr lang="sv-SE" altLang="sv-SE" sz="1200" b="1" dirty="0">
              <a:latin typeface="Times New Roman" pitchFamily="18" charset="0"/>
            </a:endParaRPr>
          </a:p>
        </p:txBody>
      </p:sp>
      <p:graphicFrame>
        <p:nvGraphicFramePr>
          <p:cNvPr id="74" name="Object 110"/>
          <p:cNvGraphicFramePr>
            <a:graphicFrameLocks noChangeAspect="1"/>
          </p:cNvGraphicFramePr>
          <p:nvPr/>
        </p:nvGraphicFramePr>
        <p:xfrm>
          <a:off x="263606" y="3307965"/>
          <a:ext cx="1765260" cy="5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Designer 4.0-ritning" r:id="rId9" imgW="914400" imgH="914400" progId="MgxDesigner">
                  <p:embed/>
                </p:oleObj>
              </mc:Choice>
              <mc:Fallback>
                <p:oleObj name="Designer 4.0-ritning" r:id="rId9" imgW="914400" imgH="914400" progId="MgxDesigner">
                  <p:embed/>
                  <p:pic>
                    <p:nvPicPr>
                      <p:cNvPr id="74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6" y="3307965"/>
                        <a:ext cx="1765260" cy="58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0" name="Grupp 2079"/>
          <p:cNvGrpSpPr/>
          <p:nvPr/>
        </p:nvGrpSpPr>
        <p:grpSpPr>
          <a:xfrm>
            <a:off x="4351753" y="4165456"/>
            <a:ext cx="471968" cy="493445"/>
            <a:chOff x="4351753" y="4165456"/>
            <a:chExt cx="471968" cy="493445"/>
          </a:xfrm>
        </p:grpSpPr>
        <p:sp>
          <p:nvSpPr>
            <p:cNvPr id="73" name="Line 109"/>
            <p:cNvSpPr>
              <a:spLocks noChangeAspect="1" noChangeShapeType="1"/>
            </p:cNvSpPr>
            <p:nvPr/>
          </p:nvSpPr>
          <p:spPr bwMode="auto">
            <a:xfrm>
              <a:off x="4434054" y="4165456"/>
              <a:ext cx="389667" cy="120773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5" name="Line 111"/>
            <p:cNvSpPr>
              <a:spLocks noChangeAspect="1" noChangeShapeType="1"/>
            </p:cNvSpPr>
            <p:nvPr/>
          </p:nvSpPr>
          <p:spPr bwMode="auto">
            <a:xfrm>
              <a:off x="4351753" y="4286229"/>
              <a:ext cx="78941" cy="37267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76" name="Object 112"/>
          <p:cNvGraphicFramePr>
            <a:graphicFrameLocks noChangeAspect="1"/>
          </p:cNvGraphicFramePr>
          <p:nvPr/>
        </p:nvGraphicFramePr>
        <p:xfrm>
          <a:off x="3906659" y="3099200"/>
          <a:ext cx="87339" cy="1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Designer 4.0-ritning" r:id="rId11" imgW="457200" imgH="457200" progId="MgxDesigner">
                  <p:embed/>
                </p:oleObj>
              </mc:Choice>
              <mc:Fallback>
                <p:oleObj name="Designer 4.0-ritning" r:id="rId11" imgW="457200" imgH="457200" progId="MgxDesigner">
                  <p:embed/>
                  <p:pic>
                    <p:nvPicPr>
                      <p:cNvPr id="76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659" y="3099200"/>
                        <a:ext cx="87339" cy="144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Line 114"/>
          <p:cNvSpPr>
            <a:spLocks noChangeAspect="1" noChangeShapeType="1"/>
          </p:cNvSpPr>
          <p:nvPr/>
        </p:nvSpPr>
        <p:spPr bwMode="auto">
          <a:xfrm flipH="1">
            <a:off x="8251785" y="2973251"/>
            <a:ext cx="28553" cy="289856"/>
          </a:xfrm>
          <a:prstGeom prst="line">
            <a:avLst/>
          </a:prstGeom>
          <a:noFill/>
          <a:ln w="507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9" name="Line 115"/>
          <p:cNvSpPr>
            <a:spLocks noChangeAspect="1" noChangeShapeType="1"/>
          </p:cNvSpPr>
          <p:nvPr/>
        </p:nvSpPr>
        <p:spPr bwMode="auto">
          <a:xfrm flipV="1">
            <a:off x="8290416" y="2759309"/>
            <a:ext cx="20155" cy="20531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1" name="Line 8"/>
          <p:cNvSpPr>
            <a:spLocks noChangeAspect="1" noChangeShapeType="1"/>
          </p:cNvSpPr>
          <p:nvPr/>
        </p:nvSpPr>
        <p:spPr bwMode="auto">
          <a:xfrm rot="19800000" flipV="1">
            <a:off x="1946566" y="2717901"/>
            <a:ext cx="655044" cy="1026573"/>
          </a:xfrm>
          <a:prstGeom prst="line">
            <a:avLst/>
          </a:prstGeom>
          <a:noFill/>
          <a:ln w="12699">
            <a:solidFill>
              <a:srgbClr val="FD640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419818" y="880044"/>
            <a:ext cx="337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Fartyg för ubåtsjakt</a:t>
            </a:r>
          </a:p>
          <a:p>
            <a:r>
              <a:rPr lang="sv-SE" sz="1400" dirty="0"/>
              <a:t>Minröjningsfartyg</a:t>
            </a:r>
          </a:p>
          <a:p>
            <a:r>
              <a:rPr lang="sv-SE" sz="1400" dirty="0"/>
              <a:t>Ubåt</a:t>
            </a:r>
          </a:p>
          <a:p>
            <a:r>
              <a:rPr lang="sv-SE" sz="1400" dirty="0"/>
              <a:t>Helikopter</a:t>
            </a:r>
          </a:p>
        </p:txBody>
      </p:sp>
      <p:sp>
        <p:nvSpPr>
          <p:cNvPr id="122" name="Rectangle 104"/>
          <p:cNvSpPr>
            <a:spLocks noChangeAspect="1" noChangeArrowheads="1"/>
          </p:cNvSpPr>
          <p:nvPr/>
        </p:nvSpPr>
        <p:spPr bwMode="auto">
          <a:xfrm>
            <a:off x="3946686" y="3073137"/>
            <a:ext cx="70692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1200" b="1" dirty="0" err="1">
                <a:latin typeface="Times New Roman" pitchFamily="18" charset="0"/>
              </a:rPr>
              <a:t>UwPOS</a:t>
            </a:r>
            <a:endParaRPr lang="sv-SE" altLang="sv-SE" sz="1200" b="1" dirty="0">
              <a:latin typeface="Times New Roman" pitchFamily="18" charset="0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3830054" y="3289580"/>
            <a:ext cx="309046" cy="335268"/>
            <a:chOff x="3830054" y="3289580"/>
            <a:chExt cx="309046" cy="335268"/>
          </a:xfrm>
        </p:grpSpPr>
        <p:sp>
          <p:nvSpPr>
            <p:cNvPr id="123" name="Arc 78"/>
            <p:cNvSpPr>
              <a:spLocks noChangeAspect="1"/>
            </p:cNvSpPr>
            <p:nvPr/>
          </p:nvSpPr>
          <p:spPr bwMode="auto">
            <a:xfrm rot="8152066">
              <a:off x="3830054" y="3317739"/>
              <a:ext cx="309046" cy="307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86" y="0"/>
                    <a:pt x="21539" y="9603"/>
                    <a:pt x="21599" y="2149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86" y="0"/>
                    <a:pt x="21539" y="9603"/>
                    <a:pt x="21599" y="2149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4" name="Arc 79"/>
            <p:cNvSpPr>
              <a:spLocks noChangeAspect="1"/>
            </p:cNvSpPr>
            <p:nvPr/>
          </p:nvSpPr>
          <p:spPr bwMode="auto">
            <a:xfrm rot="7972066">
              <a:off x="3870289" y="3280820"/>
              <a:ext cx="199872" cy="217392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-1" y="0"/>
                  </a:moveTo>
                  <a:cubicBezTo>
                    <a:pt x="11869" y="0"/>
                    <a:pt x="21514" y="9577"/>
                    <a:pt x="21599" y="21445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69" y="0"/>
                    <a:pt x="21514" y="9577"/>
                    <a:pt x="21599" y="21445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rnd">
              <a:solidFill>
                <a:srgbClr val="4A0104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25" name="Rubrik 3"/>
          <p:cNvSpPr txBox="1">
            <a:spLocks/>
          </p:cNvSpPr>
          <p:nvPr/>
        </p:nvSpPr>
        <p:spPr>
          <a:xfrm>
            <a:off x="1178494" y="252015"/>
            <a:ext cx="7605865" cy="4291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FM Sans 09 Bold Condensed"/>
                <a:ea typeface="+mj-ea"/>
                <a:cs typeface="+mj-cs"/>
              </a:defRPr>
            </a:lvl1pPr>
          </a:lstStyle>
          <a:p>
            <a:r>
              <a:rPr lang="sv-SE" dirty="0">
                <a:latin typeface="Forsvarsmakten Sans Condensed" panose="00000806000000000000" pitchFamily="2" charset="0"/>
              </a:rPr>
              <a:t>VILKA ANVÄNDER DESSA PROGNOSER?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753555" y="1330178"/>
            <a:ext cx="33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Aktiva/passiva sensorer</a:t>
            </a:r>
          </a:p>
        </p:txBody>
      </p:sp>
    </p:spTree>
    <p:extLst>
      <p:ext uri="{BB962C8B-B14F-4D97-AF65-F5344CB8AC3E}">
        <p14:creationId xmlns:p14="http://schemas.microsoft.com/office/powerpoint/2010/main" val="32008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40274" y="508009"/>
            <a:ext cx="6493631" cy="429161"/>
          </a:xfrm>
        </p:spPr>
        <p:txBody>
          <a:bodyPr/>
          <a:lstStyle/>
          <a:p>
            <a:r>
              <a:rPr lang="sv-SE" sz="2800" dirty="0"/>
              <a:t>LÅNGTIDSPROGNOSER  (D+5 – D+18)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1" y="1463549"/>
            <a:ext cx="5611159" cy="276082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46" y="227379"/>
            <a:ext cx="2428767" cy="286848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l="17183" r="15797"/>
          <a:stretch/>
        </p:blipFill>
        <p:spPr>
          <a:xfrm>
            <a:off x="6461257" y="3216495"/>
            <a:ext cx="2335120" cy="1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338038" y="494154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0000"/>
                </a:solidFill>
                <a:latin typeface="Forsvarsmakten Sans Condensed"/>
                <a:ea typeface="+mj-ea"/>
                <a:cs typeface="Forsvarsmakten Sans Condensed"/>
              </a:defRPr>
            </a:lvl1pPr>
          </a:lstStyle>
          <a:p>
            <a:r>
              <a:rPr lang="sv-SE" sz="2800" dirty="0"/>
              <a:t>LÅNGTIDSPROGNOSER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2" y="1473619"/>
            <a:ext cx="5629470" cy="28918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872" y="310461"/>
            <a:ext cx="3213160" cy="22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872" y="2865812"/>
            <a:ext cx="3213160" cy="224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 8"/>
          <p:cNvSpPr/>
          <p:nvPr/>
        </p:nvSpPr>
        <p:spPr>
          <a:xfrm>
            <a:off x="6378440" y="2956337"/>
            <a:ext cx="506128" cy="33412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784924"/>
      </p:ext>
    </p:extLst>
  </p:cSld>
  <p:clrMapOvr>
    <a:masterClrMapping/>
  </p:clrMapOvr>
</p:sld>
</file>

<file path=ppt/theme/theme1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F9CBE053-C11C-354B-9CCD-627731440B44}"/>
    </a:ext>
  </a:extLst>
</a:theme>
</file>

<file path=ppt/theme/theme2.xml><?xml version="1.0" encoding="utf-8"?>
<a:theme xmlns:a="http://schemas.openxmlformats.org/drawingml/2006/main" name="FM Negativ">
  <a:themeElements>
    <a:clrScheme name="FM_PPT_MÖRK 1">
      <a:dk1>
        <a:srgbClr val="000000"/>
      </a:dk1>
      <a:lt1>
        <a:srgbClr val="FFFFFF"/>
      </a:lt1>
      <a:dk2>
        <a:srgbClr val="3E4744"/>
      </a:dk2>
      <a:lt2>
        <a:srgbClr val="434B53"/>
      </a:lt2>
      <a:accent1>
        <a:srgbClr val="49473F"/>
      </a:accent1>
      <a:accent2>
        <a:srgbClr val="5D5D5D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D85BDCC0-ED8C-2C40-B159-467EFEAF24B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FM_1</Template>
  <TotalTime>874</TotalTime>
  <Words>430</Words>
  <Application>Microsoft Macintosh PowerPoint</Application>
  <PresentationFormat>Bildspel på skärmen (16:9)</PresentationFormat>
  <Paragraphs>114</Paragraphs>
  <Slides>18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9" baseType="lpstr">
      <vt:lpstr>FM Sans 09 Bold Condensed</vt:lpstr>
      <vt:lpstr>Forsvarsmakten Sans Condensed</vt:lpstr>
      <vt:lpstr>Times New Roman</vt:lpstr>
      <vt:lpstr>Forsvarsmakten Sans Stencil</vt:lpstr>
      <vt:lpstr>Calibri</vt:lpstr>
      <vt:lpstr>Forsvarsmakten Sans Light</vt:lpstr>
      <vt:lpstr>Arial</vt:lpstr>
      <vt:lpstr>Forsvarsmakten Sans</vt:lpstr>
      <vt:lpstr>FM_1</vt:lpstr>
      <vt:lpstr>FM Negativ</vt:lpstr>
      <vt:lpstr>Designer 4.0-ritning</vt:lpstr>
      <vt:lpstr>OCEANOGRAFISK TILLÄMPNING INOM FÖRSVARSMAKTEN  </vt:lpstr>
      <vt:lpstr>OC-grupp METOCC</vt:lpstr>
      <vt:lpstr>OC-PRODUKTION</vt:lpstr>
      <vt:lpstr>Ljudhastighetsprofiler</vt:lpstr>
      <vt:lpstr>PowerPoint-presentation</vt:lpstr>
      <vt:lpstr>TRANSMISSIONSFÖRLUSTER OCH STRÅLGÅNGSBERÄKNINGAR</vt:lpstr>
      <vt:lpstr>PowerPoint-presentation</vt:lpstr>
      <vt:lpstr>LÅNGTIDSPROGNOSER  (D+5 – D+18)</vt:lpstr>
      <vt:lpstr>PowerPoint-presentation</vt:lpstr>
      <vt:lpstr>OC-PROGNOSER</vt:lpstr>
      <vt:lpstr>STRÖMPROGNOSER - AVDRIFT FÖR HKP</vt:lpstr>
      <vt:lpstr>STRÖMPROGNOSER - AVDRIFT FÖR HKP</vt:lpstr>
      <vt:lpstr>MODELLDATA – NEMO Nordic, NSBS01, i NinJo</vt:lpstr>
      <vt:lpstr>PowerPoint-presentation</vt:lpstr>
      <vt:lpstr>Nemo Nordic NS02 long</vt:lpstr>
      <vt:lpstr>ERFARENHETER NEMO NORDIC NS01</vt:lpstr>
      <vt:lpstr>NY HÖGUPPLÖST SKÄRGÅRDSMODELL</vt:lpstr>
      <vt:lpstr>SLUT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Oceanografisk tillämpning inom Försvarsmakten</dc:title>
  <dc:creator>Söderholm, Sofia</dc:creator>
  <cp:lastModifiedBy>Sofia Söderholm</cp:lastModifiedBy>
  <cp:revision>48</cp:revision>
  <dcterms:created xsi:type="dcterms:W3CDTF">2022-04-06T11:20:07Z</dcterms:created>
  <dcterms:modified xsi:type="dcterms:W3CDTF">2022-05-02T14:34:35Z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99223606-c262-45ac-a0c0-1d1005dc5253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