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8" r:id="rId3"/>
    <p:sldMasterId id="2147483711" r:id="rId4"/>
  </p:sldMasterIdLst>
  <p:notesMasterIdLst>
    <p:notesMasterId r:id="rId18"/>
  </p:notesMasterIdLst>
  <p:sldIdLst>
    <p:sldId id="256" r:id="rId5"/>
    <p:sldId id="264" r:id="rId6"/>
    <p:sldId id="265" r:id="rId7"/>
    <p:sldId id="266" r:id="rId8"/>
    <p:sldId id="267" r:id="rId9"/>
    <p:sldId id="268" r:id="rId10"/>
    <p:sldId id="276" r:id="rId11"/>
    <p:sldId id="270" r:id="rId12"/>
    <p:sldId id="271" r:id="rId13"/>
    <p:sldId id="272" r:id="rId14"/>
    <p:sldId id="273" r:id="rId15"/>
    <p:sldId id="274" r:id="rId16"/>
    <p:sldId id="275" r:id="rId17"/>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5">
          <p15:clr>
            <a:srgbClr val="A4A3A4"/>
          </p15:clr>
        </p15:guide>
        <p15:guide id="2" pos="2880">
          <p15:clr>
            <a:srgbClr val="A4A3A4"/>
          </p15:clr>
        </p15:guide>
        <p15:guide id="3" pos="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694" autoAdjust="0"/>
  </p:normalViewPr>
  <p:slideViewPr>
    <p:cSldViewPr showGuides="1">
      <p:cViewPr varScale="1">
        <p:scale>
          <a:sx n="146" d="100"/>
          <a:sy n="146" d="100"/>
        </p:scale>
        <p:origin x="176" y="424"/>
      </p:cViewPr>
      <p:guideLst>
        <p:guide orient="horz" pos="1575"/>
        <p:guide pos="288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F43E30-D522-224B-932F-F45A967AD948}" type="datetimeFigureOut">
              <a:rPr lang="sv-SE" smtClean="0"/>
              <a:t>2020-06-15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8B936-3093-E240-8546-3816073AAF21}" type="slidenum">
              <a:rPr lang="sv-SE" smtClean="0"/>
              <a:t>‹#›</a:t>
            </a:fld>
            <a:endParaRPr lang="sv-SE"/>
          </a:p>
        </p:txBody>
      </p:sp>
    </p:spTree>
    <p:extLst>
      <p:ext uri="{BB962C8B-B14F-4D97-AF65-F5344CB8AC3E}">
        <p14:creationId xmlns:p14="http://schemas.microsoft.com/office/powerpoint/2010/main" val="3925547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ED8B936-3093-E240-8546-3816073AAF21}" type="slidenum">
              <a:rPr lang="sv-SE" smtClean="0"/>
              <a:t>1</a:t>
            </a:fld>
            <a:endParaRPr lang="sv-SE"/>
          </a:p>
        </p:txBody>
      </p:sp>
    </p:spTree>
    <p:extLst>
      <p:ext uri="{BB962C8B-B14F-4D97-AF65-F5344CB8AC3E}">
        <p14:creationId xmlns:p14="http://schemas.microsoft.com/office/powerpoint/2010/main" val="1174213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ED8B936-3093-E240-8546-3816073AAF21}" type="slidenum">
              <a:rPr lang="sv-SE" smtClean="0"/>
              <a:t>10</a:t>
            </a:fld>
            <a:endParaRPr lang="sv-SE"/>
          </a:p>
        </p:txBody>
      </p:sp>
    </p:spTree>
    <p:extLst>
      <p:ext uri="{BB962C8B-B14F-4D97-AF65-F5344CB8AC3E}">
        <p14:creationId xmlns:p14="http://schemas.microsoft.com/office/powerpoint/2010/main" val="3717165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ED8B936-3093-E240-8546-3816073AAF21}" type="slidenum">
              <a:rPr lang="sv-SE" smtClean="0"/>
              <a:t>11</a:t>
            </a:fld>
            <a:endParaRPr lang="sv-SE"/>
          </a:p>
        </p:txBody>
      </p:sp>
    </p:spTree>
    <p:extLst>
      <p:ext uri="{BB962C8B-B14F-4D97-AF65-F5344CB8AC3E}">
        <p14:creationId xmlns:p14="http://schemas.microsoft.com/office/powerpoint/2010/main" val="2984819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ED8B936-3093-E240-8546-3816073AAF21}" type="slidenum">
              <a:rPr lang="sv-SE" smtClean="0"/>
              <a:t>12</a:t>
            </a:fld>
            <a:endParaRPr lang="sv-SE"/>
          </a:p>
        </p:txBody>
      </p:sp>
    </p:spTree>
    <p:extLst>
      <p:ext uri="{BB962C8B-B14F-4D97-AF65-F5344CB8AC3E}">
        <p14:creationId xmlns:p14="http://schemas.microsoft.com/office/powerpoint/2010/main" val="3320069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ED8B936-3093-E240-8546-3816073AAF21}" type="slidenum">
              <a:rPr lang="sv-SE" smtClean="0"/>
              <a:t>13</a:t>
            </a:fld>
            <a:endParaRPr lang="sv-SE"/>
          </a:p>
        </p:txBody>
      </p:sp>
    </p:spTree>
    <p:extLst>
      <p:ext uri="{BB962C8B-B14F-4D97-AF65-F5344CB8AC3E}">
        <p14:creationId xmlns:p14="http://schemas.microsoft.com/office/powerpoint/2010/main" val="2816001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ED8B936-3093-E240-8546-3816073AAF21}" type="slidenum">
              <a:rPr lang="sv-SE" smtClean="0"/>
              <a:t>2</a:t>
            </a:fld>
            <a:endParaRPr lang="sv-SE"/>
          </a:p>
        </p:txBody>
      </p:sp>
    </p:spTree>
    <p:extLst>
      <p:ext uri="{BB962C8B-B14F-4D97-AF65-F5344CB8AC3E}">
        <p14:creationId xmlns:p14="http://schemas.microsoft.com/office/powerpoint/2010/main" val="820212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ED8B936-3093-E240-8546-3816073AAF21}" type="slidenum">
              <a:rPr lang="sv-SE" smtClean="0"/>
              <a:t>3</a:t>
            </a:fld>
            <a:endParaRPr lang="sv-SE"/>
          </a:p>
        </p:txBody>
      </p:sp>
    </p:spTree>
    <p:extLst>
      <p:ext uri="{BB962C8B-B14F-4D97-AF65-F5344CB8AC3E}">
        <p14:creationId xmlns:p14="http://schemas.microsoft.com/office/powerpoint/2010/main" val="1494957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ED8B936-3093-E240-8546-3816073AAF21}" type="slidenum">
              <a:rPr lang="sv-SE" smtClean="0"/>
              <a:t>4</a:t>
            </a:fld>
            <a:endParaRPr lang="sv-SE"/>
          </a:p>
        </p:txBody>
      </p:sp>
    </p:spTree>
    <p:extLst>
      <p:ext uri="{BB962C8B-B14F-4D97-AF65-F5344CB8AC3E}">
        <p14:creationId xmlns:p14="http://schemas.microsoft.com/office/powerpoint/2010/main" val="409227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ED8B936-3093-E240-8546-3816073AAF21}" type="slidenum">
              <a:rPr lang="sv-SE" smtClean="0"/>
              <a:t>5</a:t>
            </a:fld>
            <a:endParaRPr lang="sv-SE"/>
          </a:p>
        </p:txBody>
      </p:sp>
    </p:spTree>
    <p:extLst>
      <p:ext uri="{BB962C8B-B14F-4D97-AF65-F5344CB8AC3E}">
        <p14:creationId xmlns:p14="http://schemas.microsoft.com/office/powerpoint/2010/main" val="4150483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ED8B936-3093-E240-8546-3816073AAF21}" type="slidenum">
              <a:rPr lang="sv-SE" smtClean="0"/>
              <a:t>6</a:t>
            </a:fld>
            <a:endParaRPr lang="sv-SE"/>
          </a:p>
        </p:txBody>
      </p:sp>
    </p:spTree>
    <p:extLst>
      <p:ext uri="{BB962C8B-B14F-4D97-AF65-F5344CB8AC3E}">
        <p14:creationId xmlns:p14="http://schemas.microsoft.com/office/powerpoint/2010/main" val="3301729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ED8B936-3093-E240-8546-3816073AAF21}" type="slidenum">
              <a:rPr lang="sv-SE" smtClean="0"/>
              <a:t>7</a:t>
            </a:fld>
            <a:endParaRPr lang="sv-SE"/>
          </a:p>
        </p:txBody>
      </p:sp>
    </p:spTree>
    <p:extLst>
      <p:ext uri="{BB962C8B-B14F-4D97-AF65-F5344CB8AC3E}">
        <p14:creationId xmlns:p14="http://schemas.microsoft.com/office/powerpoint/2010/main" val="38610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ED8B936-3093-E240-8546-3816073AAF21}" type="slidenum">
              <a:rPr lang="sv-SE" smtClean="0"/>
              <a:t>8</a:t>
            </a:fld>
            <a:endParaRPr lang="sv-SE"/>
          </a:p>
        </p:txBody>
      </p:sp>
    </p:spTree>
    <p:extLst>
      <p:ext uri="{BB962C8B-B14F-4D97-AF65-F5344CB8AC3E}">
        <p14:creationId xmlns:p14="http://schemas.microsoft.com/office/powerpoint/2010/main" val="103738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ED8B936-3093-E240-8546-3816073AAF21}" type="slidenum">
              <a:rPr lang="sv-SE" smtClean="0"/>
              <a:t>9</a:t>
            </a:fld>
            <a:endParaRPr lang="sv-SE"/>
          </a:p>
        </p:txBody>
      </p:sp>
    </p:spTree>
    <p:extLst>
      <p:ext uri="{BB962C8B-B14F-4D97-AF65-F5344CB8AC3E}">
        <p14:creationId xmlns:p14="http://schemas.microsoft.com/office/powerpoint/2010/main" val="1110757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6875" name="Rectangle 3"/>
          <p:cNvSpPr>
            <a:spLocks noGrp="1" noChangeArrowheads="1"/>
          </p:cNvSpPr>
          <p:nvPr>
            <p:ph type="ctrTitle"/>
          </p:nvPr>
        </p:nvSpPr>
        <p:spPr>
          <a:xfrm>
            <a:off x="519116" y="2221708"/>
            <a:ext cx="8226425" cy="1102519"/>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lvl1pPr>
          </a:lstStyle>
          <a:p>
            <a:pPr lvl="0"/>
            <a:r>
              <a:rPr lang="sv-SE" noProof="0"/>
              <a:t>Klicka här för att ändra format</a:t>
            </a:r>
          </a:p>
        </p:txBody>
      </p:sp>
      <p:sp>
        <p:nvSpPr>
          <p:cNvPr id="36876" name="Rectangle 4"/>
          <p:cNvSpPr>
            <a:spLocks noGrp="1" noChangeArrowheads="1"/>
          </p:cNvSpPr>
          <p:nvPr>
            <p:ph type="subTitle" idx="1"/>
          </p:nvPr>
        </p:nvSpPr>
        <p:spPr>
          <a:xfrm>
            <a:off x="531815" y="1753793"/>
            <a:ext cx="8213725" cy="421481"/>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latin typeface="Arial Black" pitchFamily="34" charset="0"/>
              </a:defRPr>
            </a:lvl1pPr>
          </a:lstStyle>
          <a:p>
            <a:pPr lvl="0"/>
            <a:r>
              <a:rPr lang="sv-SE" noProof="0"/>
              <a:t>Klicka här för att ändra format på underrubrik i bakgrunden</a:t>
            </a:r>
          </a:p>
        </p:txBody>
      </p:sp>
      <p:pic>
        <p:nvPicPr>
          <p:cNvPr id="7" name="Picture 11" descr="SMHI Logotype_svart_new"/>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4763" y="293688"/>
            <a:ext cx="1185862"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2020-06-15</a:t>
            </a:fld>
            <a:endParaRPr lang="sv-SE"/>
          </a:p>
        </p:txBody>
      </p:sp>
    </p:spTree>
    <p:extLst>
      <p:ext uri="{BB962C8B-B14F-4D97-AF65-F5344CB8AC3E}">
        <p14:creationId xmlns:p14="http://schemas.microsoft.com/office/powerpoint/2010/main" val="396192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3" y="621507"/>
            <a:ext cx="1908175" cy="4035029"/>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57238" y="621507"/>
            <a:ext cx="5573712" cy="403502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2020-06-15</a:t>
            </a:fld>
            <a:endParaRPr lang="sv-SE"/>
          </a:p>
        </p:txBody>
      </p:sp>
    </p:spTree>
    <p:extLst>
      <p:ext uri="{BB962C8B-B14F-4D97-AF65-F5344CB8AC3E}">
        <p14:creationId xmlns:p14="http://schemas.microsoft.com/office/powerpoint/2010/main" val="3856459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1" y="621508"/>
            <a:ext cx="7634287" cy="613172"/>
          </a:xfrm>
        </p:spPr>
        <p:txBody>
          <a:bodyPr/>
          <a:lstStyle/>
          <a:p>
            <a:r>
              <a:rPr lang="sv-SE"/>
              <a:t>Klicka här för att ändra format</a:t>
            </a:r>
          </a:p>
        </p:txBody>
      </p:sp>
      <p:sp>
        <p:nvSpPr>
          <p:cNvPr id="3" name="Platshållare för text 2"/>
          <p:cNvSpPr>
            <a:spLocks noGrp="1"/>
          </p:cNvSpPr>
          <p:nvPr>
            <p:ph type="body" sz="half" idx="1"/>
          </p:nvPr>
        </p:nvSpPr>
        <p:spPr>
          <a:xfrm>
            <a:off x="757238" y="1291830"/>
            <a:ext cx="3740150"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2020-06-15</a:t>
            </a:fld>
            <a:endParaRPr lang="sv-SE"/>
          </a:p>
        </p:txBody>
      </p:sp>
    </p:spTree>
    <p:extLst>
      <p:ext uri="{BB962C8B-B14F-4D97-AF65-F5344CB8AC3E}">
        <p14:creationId xmlns:p14="http://schemas.microsoft.com/office/powerpoint/2010/main" val="60948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3" y="220266"/>
            <a:ext cx="1190625" cy="35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6" y="2221708"/>
            <a:ext cx="8226425" cy="1102519"/>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a:t>Klicka här för att ändra format</a:t>
            </a:r>
          </a:p>
        </p:txBody>
      </p:sp>
      <p:sp>
        <p:nvSpPr>
          <p:cNvPr id="37891" name="Rectangle 4"/>
          <p:cNvSpPr>
            <a:spLocks noGrp="1" noChangeArrowheads="1"/>
          </p:cNvSpPr>
          <p:nvPr>
            <p:ph type="subTitle" idx="1"/>
          </p:nvPr>
        </p:nvSpPr>
        <p:spPr>
          <a:xfrm>
            <a:off x="531815" y="1753793"/>
            <a:ext cx="8213725" cy="421481"/>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a:t>Klicka här för att ändra format på underrubrik i bakgrunden</a:t>
            </a:r>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pPr/>
              <a:t>2020-06-15</a:t>
            </a:fld>
            <a:endParaRPr lang="sv-SE"/>
          </a:p>
        </p:txBody>
      </p:sp>
    </p:spTree>
    <p:extLst>
      <p:ext uri="{BB962C8B-B14F-4D97-AF65-F5344CB8AC3E}">
        <p14:creationId xmlns:p14="http://schemas.microsoft.com/office/powerpoint/2010/main" val="4092476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pPr/>
              <a:t>2020-06-15</a:t>
            </a:fld>
            <a:endParaRPr lang="sv-SE"/>
          </a:p>
        </p:txBody>
      </p:sp>
    </p:spTree>
    <p:extLst>
      <p:ext uri="{BB962C8B-B14F-4D97-AF65-F5344CB8AC3E}">
        <p14:creationId xmlns:p14="http://schemas.microsoft.com/office/powerpoint/2010/main" val="3545192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57238" y="1291830"/>
            <a:ext cx="3740150" cy="33027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027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pPr/>
              <a:t>2020-06-15</a:t>
            </a:fld>
            <a:endParaRPr lang="sv-SE"/>
          </a:p>
        </p:txBody>
      </p:sp>
    </p:spTree>
    <p:extLst>
      <p:ext uri="{BB962C8B-B14F-4D97-AF65-F5344CB8AC3E}">
        <p14:creationId xmlns:p14="http://schemas.microsoft.com/office/powerpoint/2010/main" val="2321704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9"/>
            <a:ext cx="8229600" cy="85725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pPr/>
              <a:t>2020-06-15</a:t>
            </a:fld>
            <a:endParaRPr lang="sv-SE"/>
          </a:p>
        </p:txBody>
      </p:sp>
    </p:spTree>
    <p:extLst>
      <p:ext uri="{BB962C8B-B14F-4D97-AF65-F5344CB8AC3E}">
        <p14:creationId xmlns:p14="http://schemas.microsoft.com/office/powerpoint/2010/main" val="11437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pPr/>
              <a:t>2020-06-15</a:t>
            </a:fld>
            <a:endParaRPr lang="sv-SE"/>
          </a:p>
        </p:txBody>
      </p:sp>
    </p:spTree>
    <p:extLst>
      <p:ext uri="{BB962C8B-B14F-4D97-AF65-F5344CB8AC3E}">
        <p14:creationId xmlns:p14="http://schemas.microsoft.com/office/powerpoint/2010/main" val="2151777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pPr/>
              <a:t>2020-06-15</a:t>
            </a:fld>
            <a:endParaRPr lang="sv-SE"/>
          </a:p>
        </p:txBody>
      </p:sp>
    </p:spTree>
    <p:extLst>
      <p:ext uri="{BB962C8B-B14F-4D97-AF65-F5344CB8AC3E}">
        <p14:creationId xmlns:p14="http://schemas.microsoft.com/office/powerpoint/2010/main" val="2176388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2020-06-15</a:t>
            </a:fld>
            <a:endParaRPr lang="sv-SE"/>
          </a:p>
        </p:txBody>
      </p:sp>
    </p:spTree>
    <p:extLst>
      <p:ext uri="{BB962C8B-B14F-4D97-AF65-F5344CB8AC3E}">
        <p14:creationId xmlns:p14="http://schemas.microsoft.com/office/powerpoint/2010/main" val="2649861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3" y="204787"/>
            <a:ext cx="3008313" cy="871538"/>
          </a:xfr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pPr/>
              <a:t>2020-06-15</a:t>
            </a:fld>
            <a:endParaRPr lang="sv-SE"/>
          </a:p>
        </p:txBody>
      </p:sp>
    </p:spTree>
    <p:extLst>
      <p:ext uri="{BB962C8B-B14F-4D97-AF65-F5344CB8AC3E}">
        <p14:creationId xmlns:p14="http://schemas.microsoft.com/office/powerpoint/2010/main" val="1264638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1"/>
            <a:ext cx="5486400" cy="425054"/>
          </a:xfr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pPr/>
              <a:t>2020-06-15</a:t>
            </a:fld>
            <a:endParaRPr lang="sv-SE"/>
          </a:p>
        </p:txBody>
      </p:sp>
    </p:spTree>
    <p:extLst>
      <p:ext uri="{BB962C8B-B14F-4D97-AF65-F5344CB8AC3E}">
        <p14:creationId xmlns:p14="http://schemas.microsoft.com/office/powerpoint/2010/main" val="3361347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pPr/>
              <a:t>2020-06-15</a:t>
            </a:fld>
            <a:endParaRPr lang="sv-SE"/>
          </a:p>
        </p:txBody>
      </p:sp>
    </p:spTree>
    <p:extLst>
      <p:ext uri="{BB962C8B-B14F-4D97-AF65-F5344CB8AC3E}">
        <p14:creationId xmlns:p14="http://schemas.microsoft.com/office/powerpoint/2010/main" val="4055513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3" y="621506"/>
            <a:ext cx="1908175" cy="3973116"/>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57238" y="621506"/>
            <a:ext cx="5573712" cy="3973116"/>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pPr/>
              <a:t>2020-06-15</a:t>
            </a:fld>
            <a:endParaRPr lang="sv-SE"/>
          </a:p>
        </p:txBody>
      </p:sp>
    </p:spTree>
    <p:extLst>
      <p:ext uri="{BB962C8B-B14F-4D97-AF65-F5344CB8AC3E}">
        <p14:creationId xmlns:p14="http://schemas.microsoft.com/office/powerpoint/2010/main" val="894104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1" y="621508"/>
            <a:ext cx="7634287" cy="613172"/>
          </a:xfrm>
        </p:spPr>
        <p:txBody>
          <a:bodyPr/>
          <a:lstStyle/>
          <a:p>
            <a:r>
              <a:rPr lang="sv-SE"/>
              <a:t>Klicka här för att ändra format</a:t>
            </a:r>
          </a:p>
        </p:txBody>
      </p:sp>
      <p:sp>
        <p:nvSpPr>
          <p:cNvPr id="3" name="Platshållare för text 2"/>
          <p:cNvSpPr>
            <a:spLocks noGrp="1"/>
          </p:cNvSpPr>
          <p:nvPr>
            <p:ph type="body" sz="half" idx="1"/>
          </p:nvPr>
        </p:nvSpPr>
        <p:spPr>
          <a:xfrm>
            <a:off x="757238" y="1291830"/>
            <a:ext cx="3740150"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a:xfrm>
            <a:off x="431800" y="426245"/>
            <a:ext cx="6858000" cy="80963"/>
          </a:xfrm>
        </p:spPr>
        <p:txBody>
          <a:bodyPr/>
          <a:lstStyle>
            <a:lvl1pPr>
              <a:defRPr/>
            </a:lvl1pPr>
          </a:lstStyle>
          <a:p>
            <a:r>
              <a:rPr lang="sv-SE"/>
              <a:t>Exempel på sidhuvud - ÅÅÅÅ MM DD (Välj Visa, Sidhuvud sidfot för att ändra)</a:t>
            </a:r>
          </a:p>
        </p:txBody>
      </p:sp>
      <p:sp>
        <p:nvSpPr>
          <p:cNvPr id="6" name="Platshållare för bildnummer 5"/>
          <p:cNvSpPr>
            <a:spLocks noGrp="1"/>
          </p:cNvSpPr>
          <p:nvPr>
            <p:ph type="sldNum" sz="quarter" idx="11"/>
          </p:nvPr>
        </p:nvSpPr>
        <p:spPr>
          <a:xfrm>
            <a:off x="8234366" y="4911329"/>
            <a:ext cx="511175" cy="80963"/>
          </a:xfrm>
        </p:spPr>
        <p:txBody>
          <a:bodyPr/>
          <a:lstStyle>
            <a:lvl1pPr>
              <a:defRPr/>
            </a:lvl1pPr>
          </a:lstStyle>
          <a:p>
            <a:pPr>
              <a:defRPr/>
            </a:pPr>
            <a:fld id="{3246301B-971C-4865-ADC1-277655B24857}" type="slidenum">
              <a:rPr lang="sv-SE"/>
              <a:pPr>
                <a:defRPr/>
              </a:pPr>
              <a:t>‹#›</a:t>
            </a:fld>
            <a:endParaRPr lang="sv-SE"/>
          </a:p>
        </p:txBody>
      </p:sp>
      <p:sp>
        <p:nvSpPr>
          <p:cNvPr id="7" name="Platshållare för datum 6"/>
          <p:cNvSpPr>
            <a:spLocks noGrp="1"/>
          </p:cNvSpPr>
          <p:nvPr>
            <p:ph type="dt" sz="half" idx="12"/>
          </p:nvPr>
        </p:nvSpPr>
        <p:spPr>
          <a:xfrm>
            <a:off x="431800" y="323851"/>
            <a:ext cx="2133600" cy="80963"/>
          </a:xfrm>
        </p:spPr>
        <p:txBody>
          <a:bodyPr/>
          <a:lstStyle>
            <a:lvl1pPr>
              <a:defRPr/>
            </a:lvl1pPr>
          </a:lstStyle>
          <a:p>
            <a:fld id="{9529641F-83AB-4E9D-BAC6-48AB68F2E59B}" type="datetime1">
              <a:rPr lang="sv-SE"/>
              <a:pPr/>
              <a:t>2020-06-15</a:t>
            </a:fld>
            <a:endParaRPr lang="sv-SE"/>
          </a:p>
        </p:txBody>
      </p:sp>
    </p:spTree>
    <p:extLst>
      <p:ext uri="{BB962C8B-B14F-4D97-AF65-F5344CB8AC3E}">
        <p14:creationId xmlns:p14="http://schemas.microsoft.com/office/powerpoint/2010/main" val="631511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6877" name="Picture 13" descr="front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0716"/>
            <a:ext cx="9182100" cy="5164932"/>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1" descr="SMHI Logotype_svart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4763" y="220267"/>
            <a:ext cx="118586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3"/>
          <p:cNvSpPr>
            <a:spLocks noGrp="1" noChangeArrowheads="1"/>
          </p:cNvSpPr>
          <p:nvPr>
            <p:ph type="ctrTitle"/>
          </p:nvPr>
        </p:nvSpPr>
        <p:spPr>
          <a:xfrm>
            <a:off x="519116" y="2221708"/>
            <a:ext cx="8226425" cy="1102519"/>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lvl1pPr>
          </a:lstStyle>
          <a:p>
            <a:pPr lvl="0"/>
            <a:r>
              <a:rPr lang="sv-SE" noProof="0"/>
              <a:t>Klicka här för att ändra format</a:t>
            </a:r>
          </a:p>
        </p:txBody>
      </p:sp>
      <p:sp>
        <p:nvSpPr>
          <p:cNvPr id="36876" name="Rectangle 4"/>
          <p:cNvSpPr>
            <a:spLocks noGrp="1" noChangeArrowheads="1"/>
          </p:cNvSpPr>
          <p:nvPr>
            <p:ph type="subTitle" idx="1"/>
          </p:nvPr>
        </p:nvSpPr>
        <p:spPr>
          <a:xfrm>
            <a:off x="531815" y="1753793"/>
            <a:ext cx="8213725" cy="421481"/>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latin typeface="Arial Black" pitchFamily="34" charset="0"/>
              </a:defRPr>
            </a:lvl1pPr>
          </a:lstStyle>
          <a:p>
            <a:pPr lvl="0"/>
            <a:r>
              <a:rPr lang="sv-SE" noProof="0"/>
              <a:t>Klicka här för att ändra format på underrubrik i bakgrunden</a:t>
            </a:r>
          </a:p>
        </p:txBody>
      </p:sp>
      <p:pic>
        <p:nvPicPr>
          <p:cNvPr id="6" name="Picture 13" descr="front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10716"/>
            <a:ext cx="9182100" cy="5164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SMHI Logotype_svart_new"/>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4763" y="220267"/>
            <a:ext cx="118586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6C1B99D5-E59A-444C-BD10-52EA5CDCFCF6}"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4709E285-8C5F-4F90-A746-E99902CAF33B}" type="datetime1">
              <a:rPr lang="sv-SE" smtClean="0"/>
              <a:pPr/>
              <a:t>2020-06-15</a:t>
            </a:fld>
            <a:endParaRPr lang="sv-SE"/>
          </a:p>
        </p:txBody>
      </p:sp>
    </p:spTree>
    <p:extLst>
      <p:ext uri="{BB962C8B-B14F-4D97-AF65-F5344CB8AC3E}">
        <p14:creationId xmlns:p14="http://schemas.microsoft.com/office/powerpoint/2010/main" val="2649861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66BB4E01-B607-4627-96BD-879611A956D0}"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C7DE6777-E126-4123-8A01-0D08418C9B72}" type="datetime1">
              <a:rPr lang="sv-SE" smtClean="0"/>
              <a:pPr/>
              <a:t>2020-06-15</a:t>
            </a:fld>
            <a:endParaRPr lang="sv-SE"/>
          </a:p>
        </p:txBody>
      </p:sp>
    </p:spTree>
    <p:extLst>
      <p:ext uri="{BB962C8B-B14F-4D97-AF65-F5344CB8AC3E}">
        <p14:creationId xmlns:p14="http://schemas.microsoft.com/office/powerpoint/2010/main" val="4058912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57238" y="1291830"/>
            <a:ext cx="3740150" cy="33647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647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49D8817C-5447-4384-AE96-F064ACCCC36D}"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3C8BAC10-2457-43DB-BB62-9D08F5FD11D3}" type="datetime1">
              <a:rPr lang="sv-SE" smtClean="0"/>
              <a:pPr/>
              <a:t>2020-06-15</a:t>
            </a:fld>
            <a:endParaRPr lang="sv-SE"/>
          </a:p>
        </p:txBody>
      </p:sp>
    </p:spTree>
    <p:extLst>
      <p:ext uri="{BB962C8B-B14F-4D97-AF65-F5344CB8AC3E}">
        <p14:creationId xmlns:p14="http://schemas.microsoft.com/office/powerpoint/2010/main" val="3234312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9"/>
            <a:ext cx="8229600" cy="85725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69E88E30-EA9E-47C5-B1E4-159EC579DC0D}" type="slidenum">
              <a:rPr lang="sv-SE" smtClean="0"/>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fld id="{9AF61FD1-E8F9-4C2B-BB3E-515BC36455ED}" type="datetime1">
              <a:rPr lang="sv-SE" smtClean="0"/>
              <a:pPr/>
              <a:t>2020-06-15</a:t>
            </a:fld>
            <a:endParaRPr lang="sv-SE"/>
          </a:p>
        </p:txBody>
      </p:sp>
    </p:spTree>
    <p:extLst>
      <p:ext uri="{BB962C8B-B14F-4D97-AF65-F5344CB8AC3E}">
        <p14:creationId xmlns:p14="http://schemas.microsoft.com/office/powerpoint/2010/main" val="152442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2020-06-15</a:t>
            </a:fld>
            <a:endParaRPr lang="sv-SE"/>
          </a:p>
        </p:txBody>
      </p:sp>
    </p:spTree>
    <p:extLst>
      <p:ext uri="{BB962C8B-B14F-4D97-AF65-F5344CB8AC3E}">
        <p14:creationId xmlns:p14="http://schemas.microsoft.com/office/powerpoint/2010/main" val="4058912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579CAD83-103D-4CE9-928B-52F863B1BC49}" type="slidenum">
              <a:rPr lang="sv-SE" smtClean="0"/>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fld id="{15F5F327-38FF-498B-AE62-B55E07C7F10A}" type="datetime1">
              <a:rPr lang="sv-SE" smtClean="0"/>
              <a:pPr/>
              <a:t>2020-06-15</a:t>
            </a:fld>
            <a:endParaRPr lang="sv-SE"/>
          </a:p>
        </p:txBody>
      </p:sp>
    </p:spTree>
    <p:extLst>
      <p:ext uri="{BB962C8B-B14F-4D97-AF65-F5344CB8AC3E}">
        <p14:creationId xmlns:p14="http://schemas.microsoft.com/office/powerpoint/2010/main" val="2743296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82D10211-B8E2-4EB0-B03D-6DFACE2A9D1A}" type="slidenum">
              <a:rPr lang="sv-SE" smtClean="0"/>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fld id="{0BBBC6A4-A7A4-475E-8F37-C7212F325AA7}" type="datetime1">
              <a:rPr lang="sv-SE" smtClean="0"/>
              <a:pPr/>
              <a:t>2020-06-15</a:t>
            </a:fld>
            <a:endParaRPr lang="sv-SE"/>
          </a:p>
        </p:txBody>
      </p:sp>
    </p:spTree>
    <p:extLst>
      <p:ext uri="{BB962C8B-B14F-4D97-AF65-F5344CB8AC3E}">
        <p14:creationId xmlns:p14="http://schemas.microsoft.com/office/powerpoint/2010/main" val="1007670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3" y="204787"/>
            <a:ext cx="3008313" cy="871538"/>
          </a:xfr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9EDDB49F-5A01-4F87-9865-B16ED5D9F78A}"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105BC4AF-8631-4BF2-851B-3939AEF0F89C}" type="datetime1">
              <a:rPr lang="sv-SE" smtClean="0"/>
              <a:pPr/>
              <a:t>2020-06-15</a:t>
            </a:fld>
            <a:endParaRPr lang="sv-SE"/>
          </a:p>
        </p:txBody>
      </p:sp>
    </p:spTree>
    <p:extLst>
      <p:ext uri="{BB962C8B-B14F-4D97-AF65-F5344CB8AC3E}">
        <p14:creationId xmlns:p14="http://schemas.microsoft.com/office/powerpoint/2010/main" val="1663859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1"/>
            <a:ext cx="5486400" cy="425054"/>
          </a:xfr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8CF91B13-CD46-4A6E-A33C-76E8E99E5A40}"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1F548ED4-0602-4A45-A0EB-BD14189ED3F6}" type="datetime1">
              <a:rPr lang="sv-SE" smtClean="0"/>
              <a:pPr/>
              <a:t>2020-06-15</a:t>
            </a:fld>
            <a:endParaRPr lang="sv-SE"/>
          </a:p>
        </p:txBody>
      </p:sp>
    </p:spTree>
    <p:extLst>
      <p:ext uri="{BB962C8B-B14F-4D97-AF65-F5344CB8AC3E}">
        <p14:creationId xmlns:p14="http://schemas.microsoft.com/office/powerpoint/2010/main" val="3755787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3E3F777-BB1B-45A8-BA87-DD5B1299A953}"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A5BD0050-9FCF-409A-AA2C-C171E67A4CC6}" type="datetime1">
              <a:rPr lang="sv-SE" smtClean="0"/>
              <a:pPr/>
              <a:t>2020-06-15</a:t>
            </a:fld>
            <a:endParaRPr lang="sv-SE"/>
          </a:p>
        </p:txBody>
      </p:sp>
    </p:spTree>
    <p:extLst>
      <p:ext uri="{BB962C8B-B14F-4D97-AF65-F5344CB8AC3E}">
        <p14:creationId xmlns:p14="http://schemas.microsoft.com/office/powerpoint/2010/main" val="3961923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3" y="621507"/>
            <a:ext cx="1908175" cy="4035029"/>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57238" y="621507"/>
            <a:ext cx="5573712" cy="403502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021C6CF-2A45-467C-9946-BDF329A529DB}"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F21ADA1C-2D84-4893-B334-53C29827B070}" type="datetime1">
              <a:rPr lang="sv-SE" smtClean="0"/>
              <a:pPr/>
              <a:t>2020-06-15</a:t>
            </a:fld>
            <a:endParaRPr lang="sv-SE"/>
          </a:p>
        </p:txBody>
      </p:sp>
    </p:spTree>
    <p:extLst>
      <p:ext uri="{BB962C8B-B14F-4D97-AF65-F5344CB8AC3E}">
        <p14:creationId xmlns:p14="http://schemas.microsoft.com/office/powerpoint/2010/main" val="3856459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1" y="621508"/>
            <a:ext cx="7634287" cy="613172"/>
          </a:xfrm>
        </p:spPr>
        <p:txBody>
          <a:bodyPr/>
          <a:lstStyle/>
          <a:p>
            <a:r>
              <a:rPr lang="sv-SE"/>
              <a:t>Klicka här för att ändra format</a:t>
            </a:r>
          </a:p>
        </p:txBody>
      </p:sp>
      <p:sp>
        <p:nvSpPr>
          <p:cNvPr id="3" name="Platshållare för text 2"/>
          <p:cNvSpPr>
            <a:spLocks noGrp="1"/>
          </p:cNvSpPr>
          <p:nvPr>
            <p:ph type="body" sz="half" idx="1"/>
          </p:nvPr>
        </p:nvSpPr>
        <p:spPr>
          <a:xfrm>
            <a:off x="757238" y="1291830"/>
            <a:ext cx="3740150"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A0567B01-7F18-422B-9401-A833AD048036}"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C79485AE-1910-47FD-9A0C-9CBE92B287B1}" type="datetime1">
              <a:rPr lang="sv-SE" smtClean="0"/>
              <a:pPr/>
              <a:t>2020-06-15</a:t>
            </a:fld>
            <a:endParaRPr lang="sv-SE"/>
          </a:p>
        </p:txBody>
      </p:sp>
    </p:spTree>
    <p:extLst>
      <p:ext uri="{BB962C8B-B14F-4D97-AF65-F5344CB8AC3E}">
        <p14:creationId xmlns:p14="http://schemas.microsoft.com/office/powerpoint/2010/main" val="60948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3" y="220266"/>
            <a:ext cx="1190625" cy="35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6" y="2221708"/>
            <a:ext cx="8226425" cy="1102519"/>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a:t>Klicka här för att ändra format</a:t>
            </a:r>
          </a:p>
        </p:txBody>
      </p:sp>
      <p:sp>
        <p:nvSpPr>
          <p:cNvPr id="37891" name="Rectangle 4"/>
          <p:cNvSpPr>
            <a:spLocks noGrp="1" noChangeArrowheads="1"/>
          </p:cNvSpPr>
          <p:nvPr>
            <p:ph type="subTitle" idx="1"/>
          </p:nvPr>
        </p:nvSpPr>
        <p:spPr>
          <a:xfrm>
            <a:off x="531815" y="1753793"/>
            <a:ext cx="8213725" cy="421481"/>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a:t>Klicka här för att ändra format på underrubrik i bakgrunden</a:t>
            </a:r>
          </a:p>
        </p:txBody>
      </p:sp>
    </p:spTree>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pPr/>
              <a:t>2020-06-15</a:t>
            </a:fld>
            <a:endParaRPr lang="sv-SE"/>
          </a:p>
        </p:txBody>
      </p:sp>
    </p:spTree>
    <p:extLst>
      <p:ext uri="{BB962C8B-B14F-4D97-AF65-F5344CB8AC3E}">
        <p14:creationId xmlns:p14="http://schemas.microsoft.com/office/powerpoint/2010/main" val="4092476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pPr/>
              <a:t>2020-06-15</a:t>
            </a:fld>
            <a:endParaRPr lang="sv-SE"/>
          </a:p>
        </p:txBody>
      </p:sp>
    </p:spTree>
    <p:extLst>
      <p:ext uri="{BB962C8B-B14F-4D97-AF65-F5344CB8AC3E}">
        <p14:creationId xmlns:p14="http://schemas.microsoft.com/office/powerpoint/2010/main" val="3545192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57238" y="1291830"/>
            <a:ext cx="3740150" cy="33647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647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2020-06-15</a:t>
            </a:fld>
            <a:endParaRPr lang="sv-SE"/>
          </a:p>
        </p:txBody>
      </p:sp>
    </p:spTree>
    <p:extLst>
      <p:ext uri="{BB962C8B-B14F-4D97-AF65-F5344CB8AC3E}">
        <p14:creationId xmlns:p14="http://schemas.microsoft.com/office/powerpoint/2010/main" val="32343126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57238" y="1291830"/>
            <a:ext cx="3740150" cy="33027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027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pPr/>
              <a:t>2020-06-15</a:t>
            </a:fld>
            <a:endParaRPr lang="sv-SE"/>
          </a:p>
        </p:txBody>
      </p:sp>
    </p:spTree>
    <p:extLst>
      <p:ext uri="{BB962C8B-B14F-4D97-AF65-F5344CB8AC3E}">
        <p14:creationId xmlns:p14="http://schemas.microsoft.com/office/powerpoint/2010/main" val="2321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9"/>
            <a:ext cx="8229600" cy="85725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pPr/>
              <a:t>2020-06-15</a:t>
            </a:fld>
            <a:endParaRPr lang="sv-SE"/>
          </a:p>
        </p:txBody>
      </p:sp>
    </p:spTree>
    <p:extLst>
      <p:ext uri="{BB962C8B-B14F-4D97-AF65-F5344CB8AC3E}">
        <p14:creationId xmlns:p14="http://schemas.microsoft.com/office/powerpoint/2010/main" val="1143706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pPr/>
              <a:t>2020-06-15</a:t>
            </a:fld>
            <a:endParaRPr lang="sv-SE"/>
          </a:p>
        </p:txBody>
      </p:sp>
    </p:spTree>
    <p:extLst>
      <p:ext uri="{BB962C8B-B14F-4D97-AF65-F5344CB8AC3E}">
        <p14:creationId xmlns:p14="http://schemas.microsoft.com/office/powerpoint/2010/main" val="2151777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pPr/>
              <a:t>2020-06-15</a:t>
            </a:fld>
            <a:endParaRPr lang="sv-SE"/>
          </a:p>
        </p:txBody>
      </p:sp>
    </p:spTree>
    <p:extLst>
      <p:ext uri="{BB962C8B-B14F-4D97-AF65-F5344CB8AC3E}">
        <p14:creationId xmlns:p14="http://schemas.microsoft.com/office/powerpoint/2010/main" val="2176388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3" y="204787"/>
            <a:ext cx="3008313" cy="871538"/>
          </a:xfr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pPr/>
              <a:t>2020-06-15</a:t>
            </a:fld>
            <a:endParaRPr lang="sv-SE"/>
          </a:p>
        </p:txBody>
      </p:sp>
    </p:spTree>
    <p:extLst>
      <p:ext uri="{BB962C8B-B14F-4D97-AF65-F5344CB8AC3E}">
        <p14:creationId xmlns:p14="http://schemas.microsoft.com/office/powerpoint/2010/main" val="12646380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1"/>
            <a:ext cx="5486400" cy="425054"/>
          </a:xfr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pPr/>
              <a:t>2020-06-15</a:t>
            </a:fld>
            <a:endParaRPr lang="sv-SE"/>
          </a:p>
        </p:txBody>
      </p:sp>
    </p:spTree>
    <p:extLst>
      <p:ext uri="{BB962C8B-B14F-4D97-AF65-F5344CB8AC3E}">
        <p14:creationId xmlns:p14="http://schemas.microsoft.com/office/powerpoint/2010/main" val="3361347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pPr/>
              <a:t>2020-06-15</a:t>
            </a:fld>
            <a:endParaRPr lang="sv-SE"/>
          </a:p>
        </p:txBody>
      </p:sp>
    </p:spTree>
    <p:extLst>
      <p:ext uri="{BB962C8B-B14F-4D97-AF65-F5344CB8AC3E}">
        <p14:creationId xmlns:p14="http://schemas.microsoft.com/office/powerpoint/2010/main" val="4055513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3" y="621506"/>
            <a:ext cx="1908175" cy="3973116"/>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57238" y="621506"/>
            <a:ext cx="5573712" cy="3973116"/>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pPr/>
              <a:t>2020-06-15</a:t>
            </a:fld>
            <a:endParaRPr lang="sv-SE"/>
          </a:p>
        </p:txBody>
      </p:sp>
    </p:spTree>
    <p:extLst>
      <p:ext uri="{BB962C8B-B14F-4D97-AF65-F5344CB8AC3E}">
        <p14:creationId xmlns:p14="http://schemas.microsoft.com/office/powerpoint/2010/main" val="8941048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1" y="621508"/>
            <a:ext cx="7634287" cy="613172"/>
          </a:xfrm>
        </p:spPr>
        <p:txBody>
          <a:bodyPr/>
          <a:lstStyle/>
          <a:p>
            <a:r>
              <a:rPr lang="sv-SE"/>
              <a:t>Klicka här för att ändra format</a:t>
            </a:r>
          </a:p>
        </p:txBody>
      </p:sp>
      <p:sp>
        <p:nvSpPr>
          <p:cNvPr id="3" name="Platshållare för text 2"/>
          <p:cNvSpPr>
            <a:spLocks noGrp="1"/>
          </p:cNvSpPr>
          <p:nvPr>
            <p:ph type="body" sz="half" idx="1"/>
          </p:nvPr>
        </p:nvSpPr>
        <p:spPr>
          <a:xfrm>
            <a:off x="757238" y="1291830"/>
            <a:ext cx="3740150"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a:xfrm>
            <a:off x="431800" y="426245"/>
            <a:ext cx="6858000" cy="80963"/>
          </a:xfrm>
        </p:spPr>
        <p:txBody>
          <a:bodyPr/>
          <a:lstStyle>
            <a:lvl1pPr>
              <a:defRPr/>
            </a:lvl1pPr>
          </a:lstStyle>
          <a:p>
            <a:r>
              <a:rPr lang="sv-SE"/>
              <a:t>Exempel på sidhuvud - ÅÅÅÅ MM DD (Välj Visa, Sidhuvud sidfot för att ändra)</a:t>
            </a:r>
          </a:p>
        </p:txBody>
      </p:sp>
      <p:sp>
        <p:nvSpPr>
          <p:cNvPr id="6" name="Platshållare för bildnummer 5"/>
          <p:cNvSpPr>
            <a:spLocks noGrp="1"/>
          </p:cNvSpPr>
          <p:nvPr>
            <p:ph type="sldNum" sz="quarter" idx="11"/>
          </p:nvPr>
        </p:nvSpPr>
        <p:spPr>
          <a:xfrm>
            <a:off x="8234366" y="4911329"/>
            <a:ext cx="511175" cy="80963"/>
          </a:xfrm>
        </p:spPr>
        <p:txBody>
          <a:bodyPr/>
          <a:lstStyle>
            <a:lvl1pPr>
              <a:defRPr/>
            </a:lvl1pPr>
          </a:lstStyle>
          <a:p>
            <a:pPr>
              <a:defRPr/>
            </a:pPr>
            <a:fld id="{3246301B-971C-4865-ADC1-277655B24857}" type="slidenum">
              <a:rPr lang="sv-SE"/>
              <a:pPr>
                <a:defRPr/>
              </a:pPr>
              <a:t>‹#›</a:t>
            </a:fld>
            <a:endParaRPr lang="sv-SE"/>
          </a:p>
        </p:txBody>
      </p:sp>
      <p:sp>
        <p:nvSpPr>
          <p:cNvPr id="7" name="Platshållare för datum 6"/>
          <p:cNvSpPr>
            <a:spLocks noGrp="1"/>
          </p:cNvSpPr>
          <p:nvPr>
            <p:ph type="dt" sz="half" idx="12"/>
          </p:nvPr>
        </p:nvSpPr>
        <p:spPr>
          <a:xfrm>
            <a:off x="431800" y="323851"/>
            <a:ext cx="2133600" cy="80963"/>
          </a:xfrm>
        </p:spPr>
        <p:txBody>
          <a:bodyPr/>
          <a:lstStyle>
            <a:lvl1pPr>
              <a:defRPr/>
            </a:lvl1pPr>
          </a:lstStyle>
          <a:p>
            <a:fld id="{9529641F-83AB-4E9D-BAC6-48AB68F2E59B}" type="datetime1">
              <a:rPr lang="sv-SE"/>
              <a:pPr/>
              <a:t>2020-06-15</a:t>
            </a:fld>
            <a:endParaRPr lang="sv-SE"/>
          </a:p>
        </p:txBody>
      </p:sp>
    </p:spTree>
    <p:extLst>
      <p:ext uri="{BB962C8B-B14F-4D97-AF65-F5344CB8AC3E}">
        <p14:creationId xmlns:p14="http://schemas.microsoft.com/office/powerpoint/2010/main" val="63151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9"/>
            <a:ext cx="8229600" cy="85725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endParaRPr lang="sv-SE"/>
          </a:p>
        </p:txBody>
      </p:sp>
      <p:sp>
        <p:nvSpPr>
          <p:cNvPr id="8"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9"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2020-06-15</a:t>
            </a:fld>
            <a:endParaRPr lang="sv-SE"/>
          </a:p>
        </p:txBody>
      </p:sp>
    </p:spTree>
    <p:extLst>
      <p:ext uri="{BB962C8B-B14F-4D97-AF65-F5344CB8AC3E}">
        <p14:creationId xmlns:p14="http://schemas.microsoft.com/office/powerpoint/2010/main" val="152442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endParaRPr lang="sv-SE"/>
          </a:p>
        </p:txBody>
      </p:sp>
      <p:sp>
        <p:nvSpPr>
          <p:cNvPr id="4"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5"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2020-06-15</a:t>
            </a:fld>
            <a:endParaRPr lang="sv-SE"/>
          </a:p>
        </p:txBody>
      </p:sp>
    </p:spTree>
    <p:extLst>
      <p:ext uri="{BB962C8B-B14F-4D97-AF65-F5344CB8AC3E}">
        <p14:creationId xmlns:p14="http://schemas.microsoft.com/office/powerpoint/2010/main" val="274329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sv-SE"/>
          </a:p>
        </p:txBody>
      </p:sp>
      <p:sp>
        <p:nvSpPr>
          <p:cNvPr id="3"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4"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2020-06-15</a:t>
            </a:fld>
            <a:endParaRPr lang="sv-SE"/>
          </a:p>
        </p:txBody>
      </p:sp>
    </p:spTree>
    <p:extLst>
      <p:ext uri="{BB962C8B-B14F-4D97-AF65-F5344CB8AC3E}">
        <p14:creationId xmlns:p14="http://schemas.microsoft.com/office/powerpoint/2010/main" val="100767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3" y="204787"/>
            <a:ext cx="3008313" cy="871538"/>
          </a:xfr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2020-06-15</a:t>
            </a:fld>
            <a:endParaRPr lang="sv-SE"/>
          </a:p>
        </p:txBody>
      </p:sp>
    </p:spTree>
    <p:extLst>
      <p:ext uri="{BB962C8B-B14F-4D97-AF65-F5344CB8AC3E}">
        <p14:creationId xmlns:p14="http://schemas.microsoft.com/office/powerpoint/2010/main" val="166385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1"/>
            <a:ext cx="5486400" cy="425054"/>
          </a:xfr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2020-06-15</a:t>
            </a:fld>
            <a:endParaRPr lang="sv-SE"/>
          </a:p>
        </p:txBody>
      </p:sp>
    </p:spTree>
    <p:extLst>
      <p:ext uri="{BB962C8B-B14F-4D97-AF65-F5344CB8AC3E}">
        <p14:creationId xmlns:p14="http://schemas.microsoft.com/office/powerpoint/2010/main" val="375578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2051" name="Rectangle 3"/>
          <p:cNvSpPr>
            <a:spLocks noGrp="1" noChangeArrowheads="1"/>
          </p:cNvSpPr>
          <p:nvPr>
            <p:ph type="body" idx="1"/>
          </p:nvPr>
        </p:nvSpPr>
        <p:spPr bwMode="auto">
          <a:xfrm>
            <a:off x="757241" y="1390336"/>
            <a:ext cx="7634287" cy="3364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a:p>
            <a:pPr lvl="4"/>
            <a:endParaRPr lang="en-GB"/>
          </a:p>
          <a:p>
            <a:pPr lvl="4"/>
            <a:endParaRPr lang="en-GB"/>
          </a:p>
          <a:p>
            <a:pPr lvl="4"/>
            <a:endParaRPr lang="en-GB"/>
          </a:p>
          <a:p>
            <a:pPr lvl="4"/>
            <a:endParaRPr lang="en-GB"/>
          </a:p>
          <a:p>
            <a:pPr lvl="4"/>
            <a:endParaRPr lang="sv-SE"/>
          </a:p>
        </p:txBody>
      </p:sp>
      <p:sp>
        <p:nvSpPr>
          <p:cNvPr id="1029" name="Rectangle 5"/>
          <p:cNvSpPr>
            <a:spLocks noGrp="1" noChangeArrowheads="1"/>
          </p:cNvSpPr>
          <p:nvPr>
            <p:ph type="ftr" sz="quarter" idx="3"/>
          </p:nvPr>
        </p:nvSpPr>
        <p:spPr bwMode="auto">
          <a:xfrm>
            <a:off x="431800" y="524751"/>
            <a:ext cx="6858000" cy="80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endParaRPr lang="sv-SE"/>
          </a:p>
        </p:txBody>
      </p:sp>
      <p:sp>
        <p:nvSpPr>
          <p:cNvPr id="1030" name="Rectangle 6"/>
          <p:cNvSpPr>
            <a:spLocks noGrp="1" noChangeArrowheads="1"/>
          </p:cNvSpPr>
          <p:nvPr>
            <p:ph type="sldNum" sz="quarter" idx="4"/>
          </p:nvPr>
        </p:nvSpPr>
        <p:spPr bwMode="auto">
          <a:xfrm>
            <a:off x="8234366" y="4911329"/>
            <a:ext cx="511175"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fld id="{E560AB44-2D2E-436A-A514-8534E37AF1DB}" type="slidenum">
              <a:rPr lang="sv-SE" smtClean="0"/>
              <a:t>‹#›</a:t>
            </a:fld>
            <a:endParaRPr lang="sv-SE"/>
          </a:p>
        </p:txBody>
      </p:sp>
      <p:sp>
        <p:nvSpPr>
          <p:cNvPr id="1028" name="Rectangle 4"/>
          <p:cNvSpPr>
            <a:spLocks noGrp="1" noChangeArrowheads="1"/>
          </p:cNvSpPr>
          <p:nvPr>
            <p:ph type="dt" sz="half" idx="2"/>
          </p:nvPr>
        </p:nvSpPr>
        <p:spPr bwMode="auto">
          <a:xfrm>
            <a:off x="431800" y="422357"/>
            <a:ext cx="2133600"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59011377-C0B4-4013-A1B3-4A1478B18CF0}" type="datetimeFigureOut">
              <a:rPr lang="sv-SE" smtClean="0"/>
              <a:t>2020-06-15</a:t>
            </a:fld>
            <a:endParaRPr lang="sv-SE"/>
          </a:p>
        </p:txBody>
      </p:sp>
      <p:pic>
        <p:nvPicPr>
          <p:cNvPr id="10" name="Picture 10" descr="SMHI Logotype_svart_new"/>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83513" y="208266"/>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24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24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24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24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41" y="621508"/>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3089" name="Rectangle 3"/>
          <p:cNvSpPr>
            <a:spLocks noGrp="1" noChangeArrowheads="1"/>
          </p:cNvSpPr>
          <p:nvPr>
            <p:ph type="body" idx="1"/>
          </p:nvPr>
        </p:nvSpPr>
        <p:spPr bwMode="auto">
          <a:xfrm>
            <a:off x="757241" y="1291830"/>
            <a:ext cx="7634287" cy="3364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a:p>
            <a:pPr lvl="4"/>
            <a:endParaRPr lang="en-GB"/>
          </a:p>
          <a:p>
            <a:pPr lvl="4"/>
            <a:endParaRPr lang="en-GB"/>
          </a:p>
          <a:p>
            <a:pPr lvl="4"/>
            <a:endParaRPr lang="en-GB"/>
          </a:p>
          <a:p>
            <a:pPr lvl="4"/>
            <a:endParaRPr lang="en-GB"/>
          </a:p>
          <a:p>
            <a:pPr lvl="4"/>
            <a:endParaRPr lang="sv-SE"/>
          </a:p>
        </p:txBody>
      </p:sp>
      <p:sp>
        <p:nvSpPr>
          <p:cNvPr id="1029" name="Rectangle 5"/>
          <p:cNvSpPr>
            <a:spLocks noGrp="1" noChangeArrowheads="1"/>
          </p:cNvSpPr>
          <p:nvPr>
            <p:ph type="ftr" sz="quarter" idx="3"/>
          </p:nvPr>
        </p:nvSpPr>
        <p:spPr bwMode="auto">
          <a:xfrm>
            <a:off x="431800" y="426245"/>
            <a:ext cx="6858000" cy="80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6" y="4911329"/>
            <a:ext cx="511175"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pPr>
                <a:defRPr/>
              </a:pPr>
              <a:t>‹#›</a:t>
            </a:fld>
            <a:endParaRPr lang="sv-SE"/>
          </a:p>
        </p:txBody>
      </p:sp>
      <p:sp>
        <p:nvSpPr>
          <p:cNvPr id="1033" name="Rectangle 9"/>
          <p:cNvSpPr>
            <a:spLocks noChangeArrowheads="1"/>
          </p:cNvSpPr>
          <p:nvPr/>
        </p:nvSpPr>
        <p:spPr bwMode="auto">
          <a:xfrm>
            <a:off x="431803" y="523876"/>
            <a:ext cx="8278813" cy="53579"/>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3093" name="Picture 10" descr="SMHI Logotype_svart_new"/>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83513" y="217885"/>
            <a:ext cx="9144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323851"/>
            <a:ext cx="2133600"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910FAA7C-B237-4748-BE38-63A50014E226}" type="datetime1">
              <a:rPr lang="sv-SE"/>
              <a:pPr/>
              <a:t>2020-06-15</a:t>
            </a:fld>
            <a:endParaRPr lang="sv-SE"/>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bg1"/>
          </a:solidFill>
          <a:latin typeface="Arial Black" pitchFamily="34" charset="0"/>
        </a:defRPr>
      </a:lvl6pPr>
      <a:lvl7pPr marL="914400" algn="l" rtl="0" eaLnBrk="1" fontAlgn="base" hangingPunct="1">
        <a:spcBef>
          <a:spcPct val="0"/>
        </a:spcBef>
        <a:spcAft>
          <a:spcPct val="0"/>
        </a:spcAft>
        <a:defRPr sz="3600">
          <a:solidFill>
            <a:schemeClr val="bg1"/>
          </a:solidFill>
          <a:latin typeface="Arial Black" pitchFamily="34" charset="0"/>
        </a:defRPr>
      </a:lvl7pPr>
      <a:lvl8pPr marL="1371600" algn="l" rtl="0" eaLnBrk="1" fontAlgn="base" hangingPunct="1">
        <a:spcBef>
          <a:spcPct val="0"/>
        </a:spcBef>
        <a:spcAft>
          <a:spcPct val="0"/>
        </a:spcAft>
        <a:defRPr sz="3600">
          <a:solidFill>
            <a:schemeClr val="bg1"/>
          </a:solidFill>
          <a:latin typeface="Arial Black" pitchFamily="34" charset="0"/>
        </a:defRPr>
      </a:lvl8pPr>
      <a:lvl9pPr marL="1828800" algn="l"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57241" y="621508"/>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2051" name="Rectangle 3"/>
          <p:cNvSpPr>
            <a:spLocks noGrp="1" noChangeArrowheads="1"/>
          </p:cNvSpPr>
          <p:nvPr>
            <p:ph type="body" idx="1"/>
          </p:nvPr>
        </p:nvSpPr>
        <p:spPr bwMode="auto">
          <a:xfrm>
            <a:off x="757241" y="1291830"/>
            <a:ext cx="7634287" cy="3364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a:p>
            <a:pPr lvl="4"/>
            <a:endParaRPr lang="en-GB"/>
          </a:p>
          <a:p>
            <a:pPr lvl="4"/>
            <a:endParaRPr lang="en-GB"/>
          </a:p>
          <a:p>
            <a:pPr lvl="4"/>
            <a:endParaRPr lang="en-GB"/>
          </a:p>
          <a:p>
            <a:pPr lvl="4"/>
            <a:endParaRPr lang="en-GB"/>
          </a:p>
          <a:p>
            <a:pPr lvl="4"/>
            <a:endParaRPr lang="sv-SE"/>
          </a:p>
        </p:txBody>
      </p:sp>
      <p:sp>
        <p:nvSpPr>
          <p:cNvPr id="1029" name="Rectangle 5"/>
          <p:cNvSpPr>
            <a:spLocks noGrp="1" noChangeArrowheads="1"/>
          </p:cNvSpPr>
          <p:nvPr>
            <p:ph type="ftr" sz="quarter" idx="3"/>
          </p:nvPr>
        </p:nvSpPr>
        <p:spPr bwMode="auto">
          <a:xfrm>
            <a:off x="431800" y="426245"/>
            <a:ext cx="6858000" cy="80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6" y="4911329"/>
            <a:ext cx="511175"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B0ADAB9D-4F8E-44CC-8A1D-FBA0F8C55705}" type="slidenum">
              <a:rPr lang="sv-SE" smtClean="0"/>
              <a:pPr>
                <a:defRPr/>
              </a:pPr>
              <a:t>‹#›</a:t>
            </a:fld>
            <a:endParaRPr lang="sv-SE"/>
          </a:p>
        </p:txBody>
      </p:sp>
      <p:sp>
        <p:nvSpPr>
          <p:cNvPr id="1033" name="Rectangle 9"/>
          <p:cNvSpPr>
            <a:spLocks noChangeArrowheads="1"/>
          </p:cNvSpPr>
          <p:nvPr/>
        </p:nvSpPr>
        <p:spPr bwMode="auto">
          <a:xfrm>
            <a:off x="431803" y="523876"/>
            <a:ext cx="8278813" cy="53579"/>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2056" name="Picture 10" descr="SMHI Logotype_svart_new"/>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83513" y="217885"/>
            <a:ext cx="9144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323851"/>
            <a:ext cx="2133600"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6E5B0D3A-C5F8-4F42-8499-51B6D631382B}" type="datetime1">
              <a:rPr lang="sv-SE" smtClean="0"/>
              <a:pPr/>
              <a:t>2020-06-15</a:t>
            </a:fld>
            <a:endParaRPr lang="sv-SE"/>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24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24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24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24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41" y="621508"/>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3089" name="Rectangle 3"/>
          <p:cNvSpPr>
            <a:spLocks noGrp="1" noChangeArrowheads="1"/>
          </p:cNvSpPr>
          <p:nvPr>
            <p:ph type="body" idx="1"/>
          </p:nvPr>
        </p:nvSpPr>
        <p:spPr bwMode="auto">
          <a:xfrm>
            <a:off x="757241" y="1291830"/>
            <a:ext cx="7634287" cy="3364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a:p>
            <a:pPr lvl="4"/>
            <a:endParaRPr lang="en-GB"/>
          </a:p>
          <a:p>
            <a:pPr lvl="4"/>
            <a:endParaRPr lang="en-GB"/>
          </a:p>
          <a:p>
            <a:pPr lvl="4"/>
            <a:endParaRPr lang="en-GB"/>
          </a:p>
          <a:p>
            <a:pPr lvl="4"/>
            <a:endParaRPr lang="en-GB"/>
          </a:p>
          <a:p>
            <a:pPr lvl="4"/>
            <a:endParaRPr lang="sv-SE"/>
          </a:p>
        </p:txBody>
      </p:sp>
      <p:sp>
        <p:nvSpPr>
          <p:cNvPr id="1029" name="Rectangle 5"/>
          <p:cNvSpPr>
            <a:spLocks noGrp="1" noChangeArrowheads="1"/>
          </p:cNvSpPr>
          <p:nvPr>
            <p:ph type="ftr" sz="quarter" idx="3"/>
          </p:nvPr>
        </p:nvSpPr>
        <p:spPr bwMode="auto">
          <a:xfrm>
            <a:off x="431800" y="426245"/>
            <a:ext cx="6858000" cy="80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6" y="4911329"/>
            <a:ext cx="511175"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pPr>
                <a:defRPr/>
              </a:pPr>
              <a:t>‹#›</a:t>
            </a:fld>
            <a:endParaRPr lang="sv-SE"/>
          </a:p>
        </p:txBody>
      </p:sp>
      <p:sp>
        <p:nvSpPr>
          <p:cNvPr id="1033" name="Rectangle 9"/>
          <p:cNvSpPr>
            <a:spLocks noChangeArrowheads="1"/>
          </p:cNvSpPr>
          <p:nvPr/>
        </p:nvSpPr>
        <p:spPr bwMode="auto">
          <a:xfrm>
            <a:off x="431803" y="523876"/>
            <a:ext cx="8278813" cy="53579"/>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3093" name="Picture 10" descr="SMHI Logotype_svart_new"/>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83513" y="217885"/>
            <a:ext cx="9144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323851"/>
            <a:ext cx="2133600"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910FAA7C-B237-4748-BE38-63A50014E226}" type="datetime1">
              <a:rPr lang="sv-SE"/>
              <a:pPr/>
              <a:t>2020-06-15</a:t>
            </a:fld>
            <a:endParaRPr lang="sv-SE"/>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bg1"/>
          </a:solidFill>
          <a:latin typeface="Arial Black" pitchFamily="34" charset="0"/>
        </a:defRPr>
      </a:lvl6pPr>
      <a:lvl7pPr marL="914400" algn="l" rtl="0" eaLnBrk="1" fontAlgn="base" hangingPunct="1">
        <a:spcBef>
          <a:spcPct val="0"/>
        </a:spcBef>
        <a:spcAft>
          <a:spcPct val="0"/>
        </a:spcAft>
        <a:defRPr sz="3600">
          <a:solidFill>
            <a:schemeClr val="bg1"/>
          </a:solidFill>
          <a:latin typeface="Arial Black" pitchFamily="34" charset="0"/>
        </a:defRPr>
      </a:lvl7pPr>
      <a:lvl8pPr marL="1371600" algn="l" rtl="0" eaLnBrk="1" fontAlgn="base" hangingPunct="1">
        <a:spcBef>
          <a:spcPct val="0"/>
        </a:spcBef>
        <a:spcAft>
          <a:spcPct val="0"/>
        </a:spcAft>
        <a:defRPr sz="3600">
          <a:solidFill>
            <a:schemeClr val="bg1"/>
          </a:solidFill>
          <a:latin typeface="Arial Black" pitchFamily="34" charset="0"/>
        </a:defRPr>
      </a:lvl8pPr>
      <a:lvl9pPr marL="1828800" algn="l"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response.questback.com/smhi/varningar"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bit.ly/smhi-vadervarningar-nationell-vaglednin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response.questback.com/smhi/varninga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ctrTitle"/>
          </p:nvPr>
        </p:nvSpPr>
        <p:spPr>
          <a:xfrm>
            <a:off x="540000" y="1800000"/>
            <a:ext cx="8226425" cy="1470025"/>
          </a:xfrm>
        </p:spPr>
        <p:txBody>
          <a:bodyPr/>
          <a:lstStyle/>
          <a:p>
            <a:r>
              <a:rPr lang="sv-SE" sz="3400" dirty="0"/>
              <a:t>Ett förnyat arbetssätt Utbildningsmodul 4</a:t>
            </a:r>
            <a:endParaRPr lang="sv-SE" sz="3400" spc="-100" dirty="0"/>
          </a:p>
        </p:txBody>
      </p:sp>
      <p:sp>
        <p:nvSpPr>
          <p:cNvPr id="7" name="Underrubrik 2"/>
          <p:cNvSpPr>
            <a:spLocks noGrp="1"/>
          </p:cNvSpPr>
          <p:nvPr>
            <p:ph type="subTitle" idx="1"/>
          </p:nvPr>
        </p:nvSpPr>
        <p:spPr>
          <a:xfrm>
            <a:off x="539499" y="1260000"/>
            <a:ext cx="8213725" cy="561975"/>
          </a:xfrm>
        </p:spPr>
        <p:txBody>
          <a:bodyPr/>
          <a:lstStyle/>
          <a:p>
            <a:r>
              <a:rPr lang="sv-SE" sz="1300" dirty="0"/>
              <a:t>Införande av ett förnyat vädervarningssystem – Grundutbildning Samhällsaktörer</a:t>
            </a: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80000"/>
            <a:ext cx="3612592" cy="2160000"/>
          </a:xfrm>
          <a:prstGeom prst="rect">
            <a:avLst/>
          </a:prstGeom>
        </p:spPr>
      </p:pic>
    </p:spTree>
    <p:extLst>
      <p:ext uri="{BB962C8B-B14F-4D97-AF65-F5344CB8AC3E}">
        <p14:creationId xmlns:p14="http://schemas.microsoft.com/office/powerpoint/2010/main" val="2000970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a:spLocks noGrp="1"/>
          </p:cNvSpPr>
          <p:nvPr>
            <p:ph type="title"/>
          </p:nvPr>
        </p:nvSpPr>
        <p:spPr>
          <a:xfrm>
            <a:off x="757241" y="720014"/>
            <a:ext cx="7634287" cy="613172"/>
          </a:xfrm>
        </p:spPr>
        <p:txBody>
          <a:bodyPr/>
          <a:lstStyle/>
          <a:p>
            <a:pPr>
              <a:lnSpc>
                <a:spcPts val="2800"/>
              </a:lnSpc>
            </a:pPr>
            <a:r>
              <a:rPr lang="sv-SE" dirty="0"/>
              <a:t>A2 – Beslutsprocess med integrerad </a:t>
            </a:r>
            <a:br>
              <a:rPr lang="sv-SE" dirty="0"/>
            </a:br>
            <a:r>
              <a:rPr lang="sv-SE" dirty="0"/>
              <a:t>samverkan – påskyndad process</a:t>
            </a:r>
            <a:endParaRPr lang="sv-SE" kern="1200" dirty="0">
              <a:ea typeface="+mn-ea"/>
              <a:cs typeface="+mn-cs"/>
            </a:endParaRPr>
          </a:p>
        </p:txBody>
      </p:sp>
      <p:sp>
        <p:nvSpPr>
          <p:cNvPr id="7" name="textruta 6"/>
          <p:cNvSpPr txBox="1"/>
          <p:nvPr/>
        </p:nvSpPr>
        <p:spPr>
          <a:xfrm>
            <a:off x="683568" y="1419622"/>
            <a:ext cx="7992888" cy="2505301"/>
          </a:xfrm>
          <a:prstGeom prst="rect">
            <a:avLst/>
          </a:prstGeom>
          <a:noFill/>
        </p:spPr>
        <p:txBody>
          <a:bodyPr wrap="square" rtlCol="0">
            <a:spAutoFit/>
          </a:bodyPr>
          <a:lstStyle/>
          <a:p>
            <a:pPr>
              <a:buFont typeface="+mj-lt"/>
              <a:buAutoNum type="arabicPeriod"/>
            </a:pPr>
            <a:endParaRPr lang="sv-SE" sz="1600" dirty="0"/>
          </a:p>
          <a:p>
            <a:pPr marL="342900" lvl="1" indent="-342900" fontAlgn="base">
              <a:spcBef>
                <a:spcPct val="20000"/>
              </a:spcBef>
              <a:spcAft>
                <a:spcPct val="0"/>
              </a:spcAft>
              <a:buSzPct val="100000"/>
              <a:buFont typeface="+mj-lt"/>
              <a:buAutoNum type="arabicPeriod"/>
            </a:pPr>
            <a:r>
              <a:rPr lang="sv-SE" sz="1600" kern="0" dirty="0"/>
              <a:t>Uppstart</a:t>
            </a:r>
          </a:p>
          <a:p>
            <a:pPr marL="342900" lvl="1" indent="-342900" fontAlgn="base">
              <a:spcBef>
                <a:spcPct val="20000"/>
              </a:spcBef>
              <a:spcAft>
                <a:spcPct val="0"/>
              </a:spcAft>
              <a:buSzPct val="100000"/>
              <a:buFont typeface="+mj-lt"/>
              <a:buAutoNum type="arabicPeriod"/>
            </a:pPr>
            <a:r>
              <a:rPr lang="sv-SE" sz="1600" kern="0" dirty="0"/>
              <a:t>SMHIs vakthavande gör bedömning om det är A eller B. Om A, görs en bedömning om det är A1 eller </a:t>
            </a:r>
            <a:r>
              <a:rPr lang="sv-SE" sz="1600" b="1" kern="0" dirty="0"/>
              <a:t>A2</a:t>
            </a:r>
            <a:r>
              <a:rPr lang="sv-SE" sz="1600" kern="0" dirty="0"/>
              <a:t> </a:t>
            </a:r>
          </a:p>
          <a:p>
            <a:pPr marL="342900" lvl="1" indent="-342900" fontAlgn="base">
              <a:spcBef>
                <a:spcPct val="20000"/>
              </a:spcBef>
              <a:spcAft>
                <a:spcPct val="0"/>
              </a:spcAft>
              <a:buSzPct val="100000"/>
              <a:buFont typeface="+mj-lt"/>
              <a:buAutoNum type="arabicPeriod"/>
            </a:pPr>
            <a:r>
              <a:rPr lang="sv-SE" sz="1600" kern="0" dirty="0"/>
              <a:t>SMHIs vakthavande gör en bedömning av situationen och beslutar därefter om varning  och publicerar i WIS och i SMHIs digitala kanaler</a:t>
            </a:r>
          </a:p>
          <a:p>
            <a:pPr marL="342900" lvl="1" indent="-342900" fontAlgn="base">
              <a:spcBef>
                <a:spcPct val="20000"/>
              </a:spcBef>
              <a:spcAft>
                <a:spcPct val="0"/>
              </a:spcAft>
              <a:buSzPct val="100000"/>
              <a:buFont typeface="+mj-lt"/>
              <a:buAutoNum type="arabicPeriod"/>
            </a:pPr>
            <a:r>
              <a:rPr lang="sv-SE" sz="1600" kern="0" dirty="0"/>
              <a:t>Eventuell behovsstyrd samverkan med berörda länsstyrelser inleds</a:t>
            </a:r>
          </a:p>
          <a:p>
            <a:endParaRPr lang="sv-SE" sz="1600" dirty="0"/>
          </a:p>
          <a:p>
            <a:endParaRPr lang="sv-SE" sz="1600" dirty="0"/>
          </a:p>
        </p:txBody>
      </p:sp>
    </p:spTree>
    <p:extLst>
      <p:ext uri="{BB962C8B-B14F-4D97-AF65-F5344CB8AC3E}">
        <p14:creationId xmlns:p14="http://schemas.microsoft.com/office/powerpoint/2010/main" val="190100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p:cNvSpPr txBox="1"/>
          <p:nvPr/>
        </p:nvSpPr>
        <p:spPr>
          <a:xfrm>
            <a:off x="683568" y="1419622"/>
            <a:ext cx="7992888" cy="1224951"/>
          </a:xfrm>
          <a:prstGeom prst="rect">
            <a:avLst/>
          </a:prstGeom>
          <a:noFill/>
        </p:spPr>
        <p:txBody>
          <a:bodyPr wrap="square" rtlCol="0">
            <a:spAutoFit/>
          </a:bodyPr>
          <a:lstStyle/>
          <a:p>
            <a:pPr>
              <a:buFont typeface="+mj-lt"/>
              <a:buAutoNum type="arabicPeriod"/>
            </a:pPr>
            <a:endParaRPr lang="sv-SE" sz="1600" dirty="0"/>
          </a:p>
          <a:p>
            <a:pPr marL="342900" lvl="1" indent="-342900" fontAlgn="base">
              <a:spcBef>
                <a:spcPct val="20000"/>
              </a:spcBef>
              <a:spcAft>
                <a:spcPct val="0"/>
              </a:spcAft>
              <a:buSzPct val="100000"/>
              <a:buFont typeface="+mj-lt"/>
              <a:buAutoNum type="arabicPeriod"/>
            </a:pPr>
            <a:r>
              <a:rPr lang="sv-SE" sz="1600" kern="0" dirty="0"/>
              <a:t>Uppstart</a:t>
            </a:r>
          </a:p>
          <a:p>
            <a:pPr marL="342900" lvl="1" indent="-342900" fontAlgn="base">
              <a:spcBef>
                <a:spcPct val="20000"/>
              </a:spcBef>
              <a:spcAft>
                <a:spcPct val="0"/>
              </a:spcAft>
              <a:buSzPct val="100000"/>
              <a:buFont typeface="+mj-lt"/>
              <a:buAutoNum type="arabicPeriod"/>
            </a:pPr>
            <a:r>
              <a:rPr lang="sv-SE" sz="1600" kern="0" dirty="0"/>
              <a:t>SMHIs vakthavande gör bedömning om det är A eller </a:t>
            </a:r>
            <a:r>
              <a:rPr lang="sv-SE" sz="1600" b="1" kern="0" dirty="0"/>
              <a:t>B</a:t>
            </a:r>
            <a:r>
              <a:rPr lang="sv-SE" sz="1600" kern="0" dirty="0"/>
              <a:t>. </a:t>
            </a:r>
          </a:p>
          <a:p>
            <a:pPr marL="342900" lvl="1" indent="-342900" fontAlgn="base">
              <a:spcBef>
                <a:spcPct val="20000"/>
              </a:spcBef>
              <a:spcAft>
                <a:spcPct val="0"/>
              </a:spcAft>
              <a:buSzPct val="100000"/>
              <a:buFont typeface="+mj-lt"/>
              <a:buAutoNum type="arabicPeriod"/>
            </a:pPr>
            <a:r>
              <a:rPr lang="sv-SE" sz="1600" kern="0" dirty="0"/>
              <a:t>SMHI beslutar om varning  och publicerar i WIS och i SMHIs digitala kanaler</a:t>
            </a:r>
          </a:p>
        </p:txBody>
      </p:sp>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a:spLocks noGrp="1"/>
          </p:cNvSpPr>
          <p:nvPr>
            <p:ph type="title"/>
          </p:nvPr>
        </p:nvSpPr>
        <p:spPr>
          <a:xfrm>
            <a:off x="757241" y="720014"/>
            <a:ext cx="7634287" cy="613172"/>
          </a:xfrm>
        </p:spPr>
        <p:txBody>
          <a:bodyPr/>
          <a:lstStyle/>
          <a:p>
            <a:pPr>
              <a:lnSpc>
                <a:spcPts val="2800"/>
              </a:lnSpc>
            </a:pPr>
            <a:r>
              <a:rPr lang="sv-SE" dirty="0"/>
              <a:t>B – Beslutsprocess utan integrerad samverkan</a:t>
            </a:r>
            <a:endParaRPr lang="sv-SE" kern="1200" dirty="0">
              <a:ea typeface="+mn-ea"/>
              <a:cs typeface="+mn-cs"/>
            </a:endParaRPr>
          </a:p>
        </p:txBody>
      </p:sp>
    </p:spTree>
    <p:extLst>
      <p:ext uri="{BB962C8B-B14F-4D97-AF65-F5344CB8AC3E}">
        <p14:creationId xmlns:p14="http://schemas.microsoft.com/office/powerpoint/2010/main" val="3355675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a:spLocks noGrp="1"/>
          </p:cNvSpPr>
          <p:nvPr>
            <p:ph type="title"/>
          </p:nvPr>
        </p:nvSpPr>
        <p:spPr>
          <a:xfrm>
            <a:off x="757241" y="720014"/>
            <a:ext cx="7634287" cy="613172"/>
          </a:xfrm>
        </p:spPr>
        <p:txBody>
          <a:bodyPr/>
          <a:lstStyle/>
          <a:p>
            <a:r>
              <a:rPr lang="sv-SE" dirty="0"/>
              <a:t>Några avslutande ord</a:t>
            </a:r>
            <a:endParaRPr lang="sv-SE" kern="1200" dirty="0">
              <a:ea typeface="+mn-ea"/>
              <a:cs typeface="+mn-cs"/>
            </a:endParaRPr>
          </a:p>
        </p:txBody>
      </p:sp>
      <p:sp>
        <p:nvSpPr>
          <p:cNvPr id="7" name="textruta 6"/>
          <p:cNvSpPr txBox="1"/>
          <p:nvPr/>
        </p:nvSpPr>
        <p:spPr>
          <a:xfrm>
            <a:off x="683568" y="1419622"/>
            <a:ext cx="7992888" cy="3933384"/>
          </a:xfrm>
          <a:prstGeom prst="rect">
            <a:avLst/>
          </a:prstGeom>
          <a:noFill/>
        </p:spPr>
        <p:txBody>
          <a:bodyPr wrap="square" rtlCol="0">
            <a:spAutoFit/>
          </a:bodyPr>
          <a:lstStyle/>
          <a:p>
            <a:r>
              <a:rPr lang="sv-SE" sz="1600" dirty="0"/>
              <a:t>Prenumeration på varningar kan ske genom push-notiser i SMHIs väder-app. </a:t>
            </a:r>
          </a:p>
          <a:p>
            <a:endParaRPr lang="sv-SE" sz="1600" dirty="0"/>
          </a:p>
          <a:p>
            <a:r>
              <a:rPr lang="sv-SE" sz="1600" dirty="0"/>
              <a:t>Samhällsaktörer med tillgång till WIS kommer att kunna prenumerera på varningar och varningsförslag genom WIS:</a:t>
            </a:r>
          </a:p>
          <a:p>
            <a:pPr marL="268288" lvl="1" indent="-268288" fontAlgn="base">
              <a:spcBef>
                <a:spcPct val="20000"/>
              </a:spcBef>
              <a:spcAft>
                <a:spcPct val="0"/>
              </a:spcAft>
              <a:buSzPct val="120000"/>
              <a:buFont typeface="Wingdings" pitchFamily="2" charset="2"/>
              <a:buChar char="§"/>
            </a:pPr>
            <a:r>
              <a:rPr lang="sv-SE" sz="1600" kern="0" dirty="0"/>
              <a:t>Inställningar för prenumerationer ställs in i användarprofilen</a:t>
            </a:r>
          </a:p>
          <a:p>
            <a:pPr marL="268288" lvl="1" indent="-268288" fontAlgn="base">
              <a:spcBef>
                <a:spcPct val="20000"/>
              </a:spcBef>
              <a:spcAft>
                <a:spcPct val="0"/>
              </a:spcAft>
              <a:buSzPct val="120000"/>
              <a:buFont typeface="Wingdings" pitchFamily="2" charset="2"/>
              <a:buChar char="§"/>
            </a:pPr>
            <a:r>
              <a:rPr lang="sv-SE" sz="1600" kern="0" dirty="0"/>
              <a:t>Alla WIS-användare kan prenumerera på publicerade varningar</a:t>
            </a:r>
          </a:p>
          <a:p>
            <a:pPr marL="268288" lvl="1" indent="-268288" fontAlgn="base">
              <a:spcBef>
                <a:spcPct val="20000"/>
              </a:spcBef>
              <a:spcAft>
                <a:spcPct val="0"/>
              </a:spcAft>
              <a:buSzPct val="120000"/>
              <a:buFont typeface="Wingdings" pitchFamily="2" charset="2"/>
              <a:buChar char="§"/>
            </a:pPr>
            <a:r>
              <a:rPr lang="sv-SE" sz="1600" kern="0" dirty="0"/>
              <a:t>Nationella och regionala aktörer kan prenumerera på varningsförslag</a:t>
            </a:r>
            <a:br>
              <a:rPr lang="sv-SE" sz="1600" dirty="0"/>
            </a:br>
            <a:endParaRPr lang="sv-SE" sz="1600" dirty="0"/>
          </a:p>
          <a:p>
            <a:r>
              <a:rPr lang="sv-SE" sz="1600" dirty="0"/>
              <a:t>Utvärdering direkt efter avpublicerad vädervarning görs i samverkan utifrån aktuell varningstyp. </a:t>
            </a:r>
            <a:br>
              <a:rPr lang="sv-SE" sz="1600" dirty="0"/>
            </a:br>
            <a:endParaRPr lang="sv-SE" sz="1600" dirty="0"/>
          </a:p>
          <a:p>
            <a:r>
              <a:rPr lang="sv-SE" sz="1600" dirty="0"/>
              <a:t>Organisation för förvaltning och utveckling efter införandeprojektet är beslutad och beskrivs i nationella vägledningen.</a:t>
            </a:r>
          </a:p>
          <a:p>
            <a:endParaRPr lang="sv-SE" sz="1600" dirty="0"/>
          </a:p>
          <a:p>
            <a:endParaRPr lang="sv-SE" sz="1600" dirty="0"/>
          </a:p>
        </p:txBody>
      </p:sp>
    </p:spTree>
    <p:extLst>
      <p:ext uri="{BB962C8B-B14F-4D97-AF65-F5344CB8AC3E}">
        <p14:creationId xmlns:p14="http://schemas.microsoft.com/office/powerpoint/2010/main" val="3038631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83568" y="1419622"/>
            <a:ext cx="8064896" cy="338554"/>
          </a:xfrm>
          <a:prstGeom prst="rect">
            <a:avLst/>
          </a:prstGeom>
          <a:noFill/>
        </p:spPr>
        <p:txBody>
          <a:bodyPr wrap="square" rtlCol="0">
            <a:spAutoFit/>
          </a:bodyPr>
          <a:lstStyle/>
          <a:p>
            <a:endParaRPr lang="sv-SE" sz="1600" dirty="0"/>
          </a:p>
        </p:txBody>
      </p:sp>
      <p:sp>
        <p:nvSpPr>
          <p:cNvPr id="6" name="Rubrik 1"/>
          <p:cNvSpPr>
            <a:spLocks noGrp="1"/>
          </p:cNvSpPr>
          <p:nvPr>
            <p:ph type="title"/>
          </p:nvPr>
        </p:nvSpPr>
        <p:spPr>
          <a:xfrm>
            <a:off x="757241" y="720014"/>
            <a:ext cx="7634287" cy="613172"/>
          </a:xfrm>
        </p:spPr>
        <p:txBody>
          <a:bodyPr/>
          <a:lstStyle/>
          <a:p>
            <a:r>
              <a:rPr lang="sv-SE" dirty="0"/>
              <a:t>Nu?</a:t>
            </a:r>
            <a:endParaRPr lang="sv-SE" kern="1200" dirty="0">
              <a:ea typeface="+mn-ea"/>
              <a:cs typeface="+mn-cs"/>
            </a:endParaRPr>
          </a:p>
        </p:txBody>
      </p:sp>
      <p:sp>
        <p:nvSpPr>
          <p:cNvPr id="7" name="textruta 6"/>
          <p:cNvSpPr txBox="1"/>
          <p:nvPr/>
        </p:nvSpPr>
        <p:spPr>
          <a:xfrm>
            <a:off x="683568" y="1419622"/>
            <a:ext cx="7992888" cy="3046988"/>
          </a:xfrm>
          <a:prstGeom prst="rect">
            <a:avLst/>
          </a:prstGeom>
          <a:noFill/>
        </p:spPr>
        <p:txBody>
          <a:bodyPr wrap="square" rtlCol="0">
            <a:spAutoFit/>
          </a:bodyPr>
          <a:lstStyle/>
          <a:p>
            <a:r>
              <a:rPr lang="sv-SE" sz="1600" dirty="0"/>
              <a:t>Nu har du tittat på de fyra utbildningsmodulerna i Grundutbildning Samhällsaktörer. </a:t>
            </a:r>
          </a:p>
          <a:p>
            <a:endParaRPr lang="sv-SE" sz="1600" dirty="0"/>
          </a:p>
          <a:p>
            <a:r>
              <a:rPr lang="sv-SE" sz="1600" dirty="0"/>
              <a:t>Gå in på frågeformuläret där du får möjlighet att befästa dina nya kunskaper ytterligare. Efter att du fått godkänt på frågeformuläret kommer du att kunna ladda ner ett digitalt utbildningsintyg. Länk till frågeformuläret hittar du här: </a:t>
            </a:r>
          </a:p>
          <a:p>
            <a:endParaRPr lang="sv-SE" sz="1600" dirty="0"/>
          </a:p>
          <a:p>
            <a:r>
              <a:rPr lang="sv-SE" sz="1600" u="sng" dirty="0">
                <a:hlinkClick r:id="rId3" tooltip="https://response.questback.com/smhi/varningar"/>
              </a:rPr>
              <a:t>https://response.questback.com/smhi/varningar</a:t>
            </a:r>
            <a:endParaRPr lang="sv-SE" sz="1600" dirty="0"/>
          </a:p>
          <a:p>
            <a:endParaRPr lang="sv-SE" sz="1600" dirty="0"/>
          </a:p>
          <a:p>
            <a:r>
              <a:rPr lang="sv-SE" sz="1600" dirty="0"/>
              <a:t>Stort tack för att du tittat på filmerna! Vi är tacksamma för all hjälp att sprida budskapet om det förnyade varningssystemet och på så sätt underlätta övergången. </a:t>
            </a:r>
          </a:p>
          <a:p>
            <a:endParaRPr lang="sv-SE" sz="1600" dirty="0"/>
          </a:p>
          <a:p>
            <a:endParaRPr lang="sv-SE" sz="1600" dirty="0"/>
          </a:p>
        </p:txBody>
      </p:sp>
    </p:spTree>
    <p:extLst>
      <p:ext uri="{BB962C8B-B14F-4D97-AF65-F5344CB8AC3E}">
        <p14:creationId xmlns:p14="http://schemas.microsoft.com/office/powerpoint/2010/main" val="3758172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Om modulen</a:t>
            </a:r>
            <a:endParaRPr lang="sv-SE" kern="1200" dirty="0">
              <a:ea typeface="+mn-ea"/>
              <a:cs typeface="+mn-cs"/>
            </a:endParaRPr>
          </a:p>
        </p:txBody>
      </p:sp>
      <p:sp>
        <p:nvSpPr>
          <p:cNvPr id="5" name="textruta 4"/>
          <p:cNvSpPr txBox="1"/>
          <p:nvPr/>
        </p:nvSpPr>
        <p:spPr>
          <a:xfrm>
            <a:off x="683568" y="1419622"/>
            <a:ext cx="7992888" cy="2800767"/>
          </a:xfrm>
          <a:prstGeom prst="rect">
            <a:avLst/>
          </a:prstGeom>
          <a:noFill/>
        </p:spPr>
        <p:txBody>
          <a:bodyPr wrap="square" rtlCol="0">
            <a:spAutoFit/>
          </a:bodyPr>
          <a:lstStyle/>
          <a:p>
            <a:r>
              <a:rPr lang="sv-SE" sz="1600" dirty="0"/>
              <a:t>Detta är utbildningsmodul 4 av 4 i utbildningen Grundutbildning Samhällsaktörer som är en utbildning avsedd för funktioner hos samhällsaktörer som har ett behov av att förstå grunderna i det förnyade vädervarningssystem som tas i bruk april 2021.</a:t>
            </a:r>
          </a:p>
          <a:p>
            <a:endParaRPr lang="sv-SE" sz="1600" dirty="0"/>
          </a:p>
          <a:p>
            <a:r>
              <a:rPr lang="sv-SE" sz="1600" dirty="0"/>
              <a:t>Denna utbildningsmodul ger en inledande introduktion av bakgrund till varför förändringar i vädervarningssystemet genomförs. </a:t>
            </a:r>
          </a:p>
          <a:p>
            <a:endParaRPr lang="sv-SE" sz="1600" dirty="0"/>
          </a:p>
          <a:p>
            <a:r>
              <a:rPr lang="sv-SE" sz="1600" dirty="0"/>
              <a:t>Informationen i denna modul har sin utgångspunkt i kapitel </a:t>
            </a:r>
          </a:p>
          <a:p>
            <a:r>
              <a:rPr lang="sv-SE" sz="1600" i="1" dirty="0"/>
              <a:t>Besluts- och samverkansprocessen – arbetsprocess </a:t>
            </a:r>
            <a:r>
              <a:rPr lang="sv-SE" sz="1600" i="1" dirty="0" err="1"/>
              <a:t>för</a:t>
            </a:r>
            <a:r>
              <a:rPr lang="sv-SE" sz="1600" i="1" dirty="0"/>
              <a:t> A1, A2 och B </a:t>
            </a:r>
          </a:p>
          <a:p>
            <a:endParaRPr lang="sv-SE" sz="1600" i="1" dirty="0"/>
          </a:p>
          <a:p>
            <a:endParaRPr lang="sv-SE" sz="1600" dirty="0"/>
          </a:p>
        </p:txBody>
      </p:sp>
    </p:spTree>
    <p:extLst>
      <p:ext uri="{BB962C8B-B14F-4D97-AF65-F5344CB8AC3E}">
        <p14:creationId xmlns:p14="http://schemas.microsoft.com/office/powerpoint/2010/main" val="2146013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kern="1200" dirty="0">
                <a:ea typeface="+mn-ea"/>
                <a:cs typeface="+mn-cs"/>
              </a:rPr>
              <a:t>Om modulen</a:t>
            </a:r>
          </a:p>
        </p:txBody>
      </p:sp>
      <p:sp>
        <p:nvSpPr>
          <p:cNvPr id="5" name="textruta 4"/>
          <p:cNvSpPr txBox="1"/>
          <p:nvPr/>
        </p:nvSpPr>
        <p:spPr>
          <a:xfrm>
            <a:off x="683568" y="1419622"/>
            <a:ext cx="7992888" cy="2800767"/>
          </a:xfrm>
          <a:prstGeom prst="rect">
            <a:avLst/>
          </a:prstGeom>
          <a:noFill/>
        </p:spPr>
        <p:txBody>
          <a:bodyPr wrap="square" rtlCol="0">
            <a:spAutoFit/>
          </a:bodyPr>
          <a:lstStyle/>
          <a:p>
            <a:r>
              <a:rPr lang="sv-SE" sz="1600" dirty="0"/>
              <a:t>Dokument som berör det nya varningssystemet finns i en samverkansyta i WIS som heter </a:t>
            </a:r>
            <a:r>
              <a:rPr lang="sv-SE" sz="1600" i="1" dirty="0"/>
              <a:t>Vädervarningar – Förvaltning och utveckling i samverkan. </a:t>
            </a:r>
          </a:p>
          <a:p>
            <a:endParaRPr lang="sv-SE" sz="1600" dirty="0"/>
          </a:p>
          <a:p>
            <a:r>
              <a:rPr lang="sv-SE" sz="1600" dirty="0"/>
              <a:t>På SMHIs hemsida </a:t>
            </a:r>
            <a:r>
              <a:rPr lang="sv-SE" sz="1600" u="sng" dirty="0">
                <a:hlinkClick r:id="rId3"/>
              </a:rPr>
              <a:t>https://bit.ly/smhi-vadervarningar-nationell-vagledning</a:t>
            </a:r>
            <a:r>
              <a:rPr lang="sv-SE" sz="1600" u="sng" dirty="0"/>
              <a:t> </a:t>
            </a:r>
            <a:r>
              <a:rPr lang="sv-SE" sz="1600" dirty="0"/>
              <a:t> hittar du </a:t>
            </a:r>
            <a:r>
              <a:rPr lang="sv-SE" sz="1600" b="1" dirty="0"/>
              <a:t>Nationell vägledning för vädervarning – Samhällsaktörernas arbete </a:t>
            </a:r>
            <a:r>
              <a:rPr lang="sv-SE" sz="1600" dirty="0"/>
              <a:t>med tillhörande dokument.</a:t>
            </a:r>
          </a:p>
          <a:p>
            <a:endParaRPr lang="sv-SE" sz="1600" dirty="0"/>
          </a:p>
          <a:p>
            <a:r>
              <a:rPr lang="sv-SE" sz="1600" dirty="0"/>
              <a:t>Efter att du har tittat på modulerna klickar du in på </a:t>
            </a:r>
            <a:r>
              <a:rPr lang="sv-SE" sz="1600" u="sng" dirty="0">
                <a:hlinkClick r:id="rId4" tooltip="https://response.questback.com/smhi/varningar"/>
              </a:rPr>
              <a:t>https://response.questback.com/smhi/varningar</a:t>
            </a:r>
            <a:r>
              <a:rPr lang="sv-SE" sz="1400" dirty="0"/>
              <a:t> </a:t>
            </a:r>
            <a:r>
              <a:rPr lang="sv-SE" sz="1600" dirty="0"/>
              <a:t>och svarar på frågorna. Efter att du svarat godkänt på frågorna kommer du att kunna ladda ner ett digitalt utbildningsintyg.</a:t>
            </a:r>
          </a:p>
          <a:p>
            <a:endParaRPr lang="sv-SE" sz="1600" dirty="0"/>
          </a:p>
        </p:txBody>
      </p:sp>
    </p:spTree>
    <p:extLst>
      <p:ext uri="{BB962C8B-B14F-4D97-AF65-F5344CB8AC3E}">
        <p14:creationId xmlns:p14="http://schemas.microsoft.com/office/powerpoint/2010/main" val="4115413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utomhus, spår, snö, tåg&#10;&#10;Automatiskt genererad beskrivning">
            <a:extLst>
              <a:ext uri="{FF2B5EF4-FFF2-40B4-BE49-F238E27FC236}">
                <a16:creationId xmlns:a16="http://schemas.microsoft.com/office/drawing/2014/main" id="{64CB4278-92A6-6E41-B8B6-DD88B09F62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3758" b="-27740"/>
          <a:stretch/>
        </p:blipFill>
        <p:spPr>
          <a:xfrm>
            <a:off x="5076056" y="987574"/>
            <a:ext cx="3658369" cy="5525522"/>
          </a:xfrm>
          <a:prstGeom prst="rect">
            <a:avLst/>
          </a:prstGeom>
          <a:noFill/>
        </p:spPr>
      </p:pic>
      <p:sp>
        <p:nvSpPr>
          <p:cNvPr id="2" name="Rubrik 1"/>
          <p:cNvSpPr>
            <a:spLocks noGrp="1"/>
          </p:cNvSpPr>
          <p:nvPr>
            <p:ph type="title"/>
          </p:nvPr>
        </p:nvSpPr>
        <p:spPr/>
        <p:txBody>
          <a:bodyPr/>
          <a:lstStyle/>
          <a:p>
            <a:r>
              <a:rPr lang="sv-SE" dirty="0"/>
              <a:t>Syfte och innehåll</a:t>
            </a:r>
            <a:endParaRPr lang="sv-SE" kern="1200" dirty="0">
              <a:ea typeface="+mn-ea"/>
              <a:cs typeface="+mn-cs"/>
            </a:endParaRPr>
          </a:p>
        </p:txBody>
      </p:sp>
      <p:sp>
        <p:nvSpPr>
          <p:cNvPr id="5" name="textruta 4"/>
          <p:cNvSpPr txBox="1"/>
          <p:nvPr/>
        </p:nvSpPr>
        <p:spPr>
          <a:xfrm>
            <a:off x="683568" y="1419622"/>
            <a:ext cx="4176464" cy="3687163"/>
          </a:xfrm>
          <a:prstGeom prst="rect">
            <a:avLst/>
          </a:prstGeom>
          <a:noFill/>
        </p:spPr>
        <p:txBody>
          <a:bodyPr wrap="square" rtlCol="0">
            <a:spAutoFit/>
          </a:bodyPr>
          <a:lstStyle/>
          <a:p>
            <a:r>
              <a:rPr lang="sv-SE" sz="1600" dirty="0"/>
              <a:t>Denna modul syftar till att ge en inblick i arbetsprocesserna i det samverkansbaserade arbetssätt kring vädervarningar som kommer träda i kraft april 2021.</a:t>
            </a:r>
          </a:p>
          <a:p>
            <a:endParaRPr lang="sv-SE" sz="1600" dirty="0"/>
          </a:p>
          <a:p>
            <a:r>
              <a:rPr lang="sv-SE" sz="1600" b="1" dirty="0"/>
              <a:t>Avsnitt i nationell vägledning för vädervarningar</a:t>
            </a:r>
          </a:p>
          <a:p>
            <a:pPr fontAlgn="base">
              <a:spcBef>
                <a:spcPct val="20000"/>
              </a:spcBef>
              <a:spcAft>
                <a:spcPct val="0"/>
              </a:spcAft>
              <a:buSzPct val="120000"/>
            </a:pPr>
            <a:r>
              <a:rPr lang="sv-SE" sz="1600" kern="0" dirty="0"/>
              <a:t>Besluts- och samverkansprocessen – arbetsprocess </a:t>
            </a:r>
            <a:r>
              <a:rPr lang="sv-SE" sz="1600" kern="0" dirty="0" err="1"/>
              <a:t>för</a:t>
            </a:r>
            <a:r>
              <a:rPr lang="sv-SE" sz="1600" kern="0" dirty="0"/>
              <a:t> A1, A2 och B</a:t>
            </a:r>
          </a:p>
          <a:p>
            <a:pPr marL="268288" lvl="1" indent="-268288" fontAlgn="base">
              <a:spcBef>
                <a:spcPct val="20000"/>
              </a:spcBef>
              <a:spcAft>
                <a:spcPct val="0"/>
              </a:spcAft>
              <a:buSzPct val="120000"/>
              <a:buFont typeface="Wingdings" pitchFamily="2" charset="2"/>
              <a:buChar char="§"/>
            </a:pPr>
            <a:r>
              <a:rPr lang="sv-SE" sz="1600" kern="0" dirty="0"/>
              <a:t>Övergripande</a:t>
            </a:r>
          </a:p>
          <a:p>
            <a:pPr marL="268288" lvl="1" indent="-268288" fontAlgn="base">
              <a:spcBef>
                <a:spcPct val="20000"/>
              </a:spcBef>
              <a:spcAft>
                <a:spcPct val="0"/>
              </a:spcAft>
              <a:buSzPct val="120000"/>
              <a:buFont typeface="Wingdings" pitchFamily="2" charset="2"/>
              <a:buChar char="§"/>
            </a:pPr>
            <a:r>
              <a:rPr lang="sv-SE" sz="1600" kern="0" dirty="0"/>
              <a:t>Arbetsprocess </a:t>
            </a:r>
          </a:p>
          <a:p>
            <a:endParaRPr lang="sv-SE" sz="1600" dirty="0"/>
          </a:p>
          <a:p>
            <a:endParaRPr lang="sv-SE" sz="1600" dirty="0"/>
          </a:p>
        </p:txBody>
      </p:sp>
    </p:spTree>
    <p:extLst>
      <p:ext uri="{BB962C8B-B14F-4D97-AF65-F5344CB8AC3E}">
        <p14:creationId xmlns:p14="http://schemas.microsoft.com/office/powerpoint/2010/main" val="2008374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ts val="2800"/>
              </a:lnSpc>
            </a:pPr>
            <a:r>
              <a:rPr lang="sv-SE" dirty="0"/>
              <a:t>A1 – Beslutsprocess med integrerad samverkan</a:t>
            </a:r>
            <a:endParaRPr lang="sv-SE" kern="1200" dirty="0">
              <a:ea typeface="+mn-ea"/>
              <a:cs typeface="+mn-cs"/>
            </a:endParaRPr>
          </a:p>
        </p:txBody>
      </p:sp>
      <p:sp>
        <p:nvSpPr>
          <p:cNvPr id="5" name="textruta 4"/>
          <p:cNvSpPr txBox="1"/>
          <p:nvPr/>
        </p:nvSpPr>
        <p:spPr>
          <a:xfrm>
            <a:off x="683568" y="1419622"/>
            <a:ext cx="7992888" cy="338554"/>
          </a:xfrm>
          <a:prstGeom prst="rect">
            <a:avLst/>
          </a:prstGeom>
          <a:noFill/>
        </p:spPr>
        <p:txBody>
          <a:bodyPr wrap="square" rtlCol="0">
            <a:spAutoFit/>
          </a:bodyPr>
          <a:lstStyle/>
          <a:p>
            <a:endParaRPr lang="sv-SE" sz="1600" dirty="0"/>
          </a:p>
        </p:txBody>
      </p:sp>
      <p:pic>
        <p:nvPicPr>
          <p:cNvPr id="6" name="Platshållare för innehåll 7" descr="En bild som visar klocka, mätare&#10;&#10;Automatiskt genererad beskrivning">
            <a:extLst>
              <a:ext uri="{FF2B5EF4-FFF2-40B4-BE49-F238E27FC236}">
                <a16:creationId xmlns:a16="http://schemas.microsoft.com/office/drawing/2014/main" id="{DE76C016-D47D-EB47-9A21-C11C1C4220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963" y="1563638"/>
            <a:ext cx="8394075" cy="2304256"/>
          </a:xfrm>
        </p:spPr>
      </p:pic>
    </p:spTree>
    <p:extLst>
      <p:ext uri="{BB962C8B-B14F-4D97-AF65-F5344CB8AC3E}">
        <p14:creationId xmlns:p14="http://schemas.microsoft.com/office/powerpoint/2010/main" val="364274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4" descr="En bild som visar ritning&#10;&#10;Automatiskt genererad beskrivning">
            <a:extLst>
              <a:ext uri="{FF2B5EF4-FFF2-40B4-BE49-F238E27FC236}">
                <a16:creationId xmlns:a16="http://schemas.microsoft.com/office/drawing/2014/main" id="{676A2E33-B359-A247-A239-289AFDD6B7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400" y="1562400"/>
            <a:ext cx="8441613" cy="1981944"/>
          </a:xfrm>
        </p:spPr>
      </p:pic>
      <p:sp>
        <p:nvSpPr>
          <p:cNvPr id="2" name="Rubrik 1"/>
          <p:cNvSpPr>
            <a:spLocks noGrp="1"/>
          </p:cNvSpPr>
          <p:nvPr>
            <p:ph type="title"/>
          </p:nvPr>
        </p:nvSpPr>
        <p:spPr>
          <a:xfrm>
            <a:off x="757241" y="720014"/>
            <a:ext cx="7703191" cy="613172"/>
          </a:xfrm>
        </p:spPr>
        <p:txBody>
          <a:bodyPr/>
          <a:lstStyle/>
          <a:p>
            <a:pPr>
              <a:lnSpc>
                <a:spcPts val="2800"/>
              </a:lnSpc>
            </a:pPr>
            <a:r>
              <a:rPr lang="sv-SE" dirty="0"/>
              <a:t>A2 – Beslutsprocess med integrerad </a:t>
            </a:r>
            <a:br>
              <a:rPr lang="sv-SE" dirty="0"/>
            </a:br>
            <a:r>
              <a:rPr lang="sv-SE" dirty="0"/>
              <a:t>samverkan – påskyndad process</a:t>
            </a:r>
            <a:endParaRPr lang="sv-SE" kern="1200" dirty="0">
              <a:ea typeface="+mn-ea"/>
              <a:cs typeface="+mn-cs"/>
            </a:endParaRPr>
          </a:p>
        </p:txBody>
      </p:sp>
      <p:sp>
        <p:nvSpPr>
          <p:cNvPr id="5" name="textruta 4"/>
          <p:cNvSpPr txBox="1"/>
          <p:nvPr/>
        </p:nvSpPr>
        <p:spPr>
          <a:xfrm>
            <a:off x="683568" y="1419622"/>
            <a:ext cx="8064896" cy="560153"/>
          </a:xfrm>
          <a:prstGeom prst="rect">
            <a:avLst/>
          </a:prstGeom>
          <a:noFill/>
        </p:spPr>
        <p:txBody>
          <a:bodyPr wrap="square" rtlCol="0">
            <a:spAutoFit/>
          </a:bodyPr>
          <a:lstStyle/>
          <a:p>
            <a:pPr fontAlgn="base">
              <a:lnSpc>
                <a:spcPct val="90000"/>
              </a:lnSpc>
              <a:spcBef>
                <a:spcPct val="20000"/>
              </a:spcBef>
              <a:spcAft>
                <a:spcPct val="0"/>
              </a:spcAft>
              <a:buSzPct val="120000"/>
            </a:pPr>
            <a:endParaRPr lang="sv-SE" sz="1600" kern="0" dirty="0"/>
          </a:p>
          <a:p>
            <a:endParaRPr lang="sv-SE" sz="1600" dirty="0"/>
          </a:p>
        </p:txBody>
      </p:sp>
    </p:spTree>
    <p:extLst>
      <p:ext uri="{BB962C8B-B14F-4D97-AF65-F5344CB8AC3E}">
        <p14:creationId xmlns:p14="http://schemas.microsoft.com/office/powerpoint/2010/main" val="2560555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7241" y="720014"/>
            <a:ext cx="7703191" cy="613172"/>
          </a:xfrm>
        </p:spPr>
        <p:txBody>
          <a:bodyPr/>
          <a:lstStyle/>
          <a:p>
            <a:pPr>
              <a:lnSpc>
                <a:spcPts val="2800"/>
              </a:lnSpc>
            </a:pPr>
            <a:r>
              <a:rPr lang="sv-SE" dirty="0"/>
              <a:t>B – Beslutsprocess utan integrerad samverkan</a:t>
            </a:r>
          </a:p>
        </p:txBody>
      </p:sp>
      <p:sp>
        <p:nvSpPr>
          <p:cNvPr id="5" name="textruta 4"/>
          <p:cNvSpPr txBox="1"/>
          <p:nvPr/>
        </p:nvSpPr>
        <p:spPr>
          <a:xfrm>
            <a:off x="683568" y="1419622"/>
            <a:ext cx="8064896" cy="560153"/>
          </a:xfrm>
          <a:prstGeom prst="rect">
            <a:avLst/>
          </a:prstGeom>
          <a:noFill/>
        </p:spPr>
        <p:txBody>
          <a:bodyPr wrap="square" rtlCol="0">
            <a:spAutoFit/>
          </a:bodyPr>
          <a:lstStyle/>
          <a:p>
            <a:pPr fontAlgn="base">
              <a:lnSpc>
                <a:spcPct val="90000"/>
              </a:lnSpc>
              <a:spcBef>
                <a:spcPct val="20000"/>
              </a:spcBef>
              <a:spcAft>
                <a:spcPct val="0"/>
              </a:spcAft>
              <a:buSzPct val="120000"/>
            </a:pPr>
            <a:endParaRPr lang="sv-SE" sz="1600" kern="0" dirty="0"/>
          </a:p>
          <a:p>
            <a:endParaRPr lang="sv-SE" sz="1600" dirty="0"/>
          </a:p>
        </p:txBody>
      </p:sp>
      <p:pic>
        <p:nvPicPr>
          <p:cNvPr id="6" name="Platshållare för innehåll 4" descr="En bild som visar ritning&#10;&#10;Automatiskt genererad beskrivning">
            <a:extLst>
              <a:ext uri="{FF2B5EF4-FFF2-40B4-BE49-F238E27FC236}">
                <a16:creationId xmlns:a16="http://schemas.microsoft.com/office/drawing/2014/main" id="{79C8757F-30B3-8746-BC93-ECCEE8FAF3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7" y="2139702"/>
            <a:ext cx="4176465" cy="1347859"/>
          </a:xfrm>
        </p:spPr>
      </p:pic>
    </p:spTree>
    <p:extLst>
      <p:ext uri="{BB962C8B-B14F-4D97-AF65-F5344CB8AC3E}">
        <p14:creationId xmlns:p14="http://schemas.microsoft.com/office/powerpoint/2010/main" val="3271039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7241" y="720014"/>
            <a:ext cx="7703191" cy="613172"/>
          </a:xfrm>
        </p:spPr>
        <p:txBody>
          <a:bodyPr/>
          <a:lstStyle/>
          <a:p>
            <a:pPr>
              <a:lnSpc>
                <a:spcPts val="2800"/>
              </a:lnSpc>
            </a:pPr>
            <a:r>
              <a:rPr lang="sv-SE" dirty="0"/>
              <a:t>A1 – Beslutsprocess med integrerad samverkan</a:t>
            </a:r>
            <a:endParaRPr lang="sv-SE" kern="1200" dirty="0">
              <a:ea typeface="+mn-ea"/>
              <a:cs typeface="+mn-cs"/>
            </a:endParaRPr>
          </a:p>
        </p:txBody>
      </p:sp>
      <p:sp>
        <p:nvSpPr>
          <p:cNvPr id="5" name="textruta 4"/>
          <p:cNvSpPr txBox="1"/>
          <p:nvPr/>
        </p:nvSpPr>
        <p:spPr>
          <a:xfrm>
            <a:off x="683568" y="1419622"/>
            <a:ext cx="8064896" cy="4031873"/>
          </a:xfrm>
          <a:prstGeom prst="rect">
            <a:avLst/>
          </a:prstGeom>
          <a:noFill/>
        </p:spPr>
        <p:txBody>
          <a:bodyPr wrap="square" rtlCol="0">
            <a:spAutoFit/>
          </a:bodyPr>
          <a:lstStyle/>
          <a:p>
            <a:pPr marL="342900" indent="-342900" fontAlgn="base">
              <a:spcBef>
                <a:spcPct val="20000"/>
              </a:spcBef>
              <a:spcAft>
                <a:spcPct val="0"/>
              </a:spcAft>
              <a:buSzPct val="100000"/>
              <a:buFont typeface="+mj-lt"/>
              <a:buAutoNum type="arabicPeriod"/>
            </a:pPr>
            <a:endParaRPr lang="sv-SE" sz="1600" kern="0" dirty="0"/>
          </a:p>
          <a:p>
            <a:pPr marL="342900" indent="-342900" fontAlgn="base">
              <a:spcBef>
                <a:spcPct val="20000"/>
              </a:spcBef>
              <a:spcAft>
                <a:spcPct val="0"/>
              </a:spcAft>
              <a:buSzPct val="100000"/>
              <a:buFont typeface="+mj-lt"/>
              <a:buAutoNum type="arabicPeriod"/>
            </a:pPr>
            <a:r>
              <a:rPr lang="sv-SE" sz="1600" kern="0" dirty="0"/>
              <a:t>Uppstart </a:t>
            </a:r>
          </a:p>
          <a:p>
            <a:pPr marL="342900" indent="-342900" fontAlgn="base">
              <a:spcBef>
                <a:spcPct val="20000"/>
              </a:spcBef>
              <a:spcAft>
                <a:spcPct val="0"/>
              </a:spcAft>
              <a:buSzPct val="100000"/>
              <a:buFont typeface="+mj-lt"/>
              <a:buAutoNum type="arabicPeriod"/>
            </a:pPr>
            <a:r>
              <a:rPr lang="sv-SE" sz="1600" kern="0" dirty="0"/>
              <a:t>SMHIs vakthavande gör bedömning om det är A eller B. Om A, görs en bedömning om det är </a:t>
            </a:r>
            <a:r>
              <a:rPr lang="sv-SE" sz="1600" b="1" kern="0" dirty="0"/>
              <a:t>A1</a:t>
            </a:r>
            <a:r>
              <a:rPr lang="sv-SE" sz="1600" kern="0" dirty="0"/>
              <a:t> eller A2 </a:t>
            </a:r>
          </a:p>
          <a:p>
            <a:pPr marL="342900" indent="-342900" fontAlgn="base">
              <a:spcBef>
                <a:spcPct val="20000"/>
              </a:spcBef>
              <a:spcAft>
                <a:spcPct val="0"/>
              </a:spcAft>
              <a:buSzPct val="100000"/>
              <a:buFont typeface="+mj-lt"/>
              <a:buAutoNum type="arabicPeriod"/>
            </a:pPr>
            <a:r>
              <a:rPr lang="sv-SE" sz="1600" kern="0" dirty="0"/>
              <a:t>SMHIs vakthavande tar fram varningsunderlag </a:t>
            </a:r>
          </a:p>
          <a:p>
            <a:pPr marL="342900" indent="-342900" fontAlgn="base">
              <a:spcBef>
                <a:spcPct val="20000"/>
              </a:spcBef>
              <a:spcAft>
                <a:spcPct val="0"/>
              </a:spcAft>
              <a:buSzPct val="100000"/>
              <a:buFont typeface="+mj-lt"/>
              <a:buAutoNum type="arabicPeriod"/>
            </a:pPr>
            <a:r>
              <a:rPr lang="sv-SE" sz="1600" kern="0" dirty="0"/>
              <a:t>Varningsförslag läggs upp i WIS och begäran om ställningstagande skickas till berörda länsstyrelser</a:t>
            </a:r>
          </a:p>
          <a:p>
            <a:pPr marL="342900" indent="-342900" fontAlgn="base">
              <a:spcBef>
                <a:spcPct val="20000"/>
              </a:spcBef>
              <a:spcAft>
                <a:spcPct val="0"/>
              </a:spcAft>
              <a:buSzPct val="100000"/>
              <a:buFont typeface="+mj-lt"/>
              <a:buAutoNum type="arabicPeriod"/>
            </a:pPr>
            <a:r>
              <a:rPr lang="sv-SE" sz="1600" kern="0" dirty="0"/>
              <a:t>Initiering sker av berörda länsstyrelser </a:t>
            </a:r>
          </a:p>
          <a:p>
            <a:pPr marL="342900" indent="-342900" fontAlgn="base">
              <a:spcBef>
                <a:spcPct val="20000"/>
              </a:spcBef>
              <a:spcAft>
                <a:spcPct val="0"/>
              </a:spcAft>
              <a:buSzPct val="100000"/>
              <a:buFont typeface="+mj-lt"/>
              <a:buAutoNum type="arabicPeriod"/>
            </a:pPr>
            <a:r>
              <a:rPr lang="sv-SE" sz="1600" kern="0" dirty="0"/>
              <a:t>Länsstyrelserna skapar regional lägesbild</a:t>
            </a:r>
          </a:p>
          <a:p>
            <a:pPr marL="342900" indent="-342900" fontAlgn="base">
              <a:spcBef>
                <a:spcPct val="20000"/>
              </a:spcBef>
              <a:spcAft>
                <a:spcPct val="0"/>
              </a:spcAft>
              <a:buSzPct val="100000"/>
              <a:buFont typeface="+mj-lt"/>
              <a:buAutoNum type="arabicPeriod"/>
            </a:pPr>
            <a:r>
              <a:rPr lang="sv-SE" sz="1600" kern="0" dirty="0"/>
              <a:t>Länsstyrelserna gör ett ställningstagande till SMHIs varningsförslag</a:t>
            </a:r>
          </a:p>
          <a:p>
            <a:pPr marL="342900" indent="-342900" fontAlgn="base">
              <a:spcBef>
                <a:spcPct val="20000"/>
              </a:spcBef>
              <a:spcAft>
                <a:spcPct val="0"/>
              </a:spcAft>
              <a:buSzPct val="100000"/>
              <a:buFont typeface="+mj-lt"/>
              <a:buAutoNum type="arabicPeriod"/>
            </a:pPr>
            <a:r>
              <a:rPr lang="sv-SE" sz="1600" kern="0" dirty="0"/>
              <a:t>SMHI beslutar om varning och publicerar i WIS och i SMHIs digitala kanaler</a:t>
            </a:r>
          </a:p>
          <a:p>
            <a:pPr marL="342900" indent="-342900" fontAlgn="base">
              <a:spcBef>
                <a:spcPct val="20000"/>
              </a:spcBef>
              <a:spcAft>
                <a:spcPct val="0"/>
              </a:spcAft>
              <a:buSzPct val="100000"/>
              <a:buFont typeface="+mj-lt"/>
              <a:buAutoNum type="arabicPeriod"/>
            </a:pPr>
            <a:endParaRPr lang="sv-SE" sz="1600" kern="0" dirty="0"/>
          </a:p>
          <a:p>
            <a:pPr fontAlgn="base">
              <a:spcBef>
                <a:spcPct val="20000"/>
              </a:spcBef>
              <a:spcAft>
                <a:spcPct val="0"/>
              </a:spcAft>
              <a:buSzPct val="120000"/>
            </a:pPr>
            <a:endParaRPr lang="sv-SE" sz="1600" kern="0" dirty="0"/>
          </a:p>
          <a:p>
            <a:endParaRPr lang="sv-SE" sz="1600" dirty="0"/>
          </a:p>
        </p:txBody>
      </p:sp>
    </p:spTree>
    <p:extLst>
      <p:ext uri="{BB962C8B-B14F-4D97-AF65-F5344CB8AC3E}">
        <p14:creationId xmlns:p14="http://schemas.microsoft.com/office/powerpoint/2010/main" val="1808054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
          <p:cNvSpPr>
            <a:spLocks noGrp="1"/>
          </p:cNvSpPr>
          <p:nvPr>
            <p:ph type="title"/>
          </p:nvPr>
        </p:nvSpPr>
        <p:spPr>
          <a:xfrm>
            <a:off x="757241" y="720014"/>
            <a:ext cx="7634287" cy="613172"/>
          </a:xfrm>
        </p:spPr>
        <p:txBody>
          <a:bodyPr/>
          <a:lstStyle/>
          <a:p>
            <a:pPr>
              <a:lnSpc>
                <a:spcPts val="2800"/>
              </a:lnSpc>
            </a:pPr>
            <a:r>
              <a:rPr lang="sv-SE" dirty="0"/>
              <a:t>A1 – Beslutsprocess med integrerad samverkan</a:t>
            </a:r>
            <a:endParaRPr lang="sv-SE" kern="1200" dirty="0">
              <a:ea typeface="+mn-ea"/>
              <a:cs typeface="+mn-cs"/>
            </a:endParaRPr>
          </a:p>
        </p:txBody>
      </p:sp>
      <p:sp>
        <p:nvSpPr>
          <p:cNvPr id="12" name="textruta 11"/>
          <p:cNvSpPr txBox="1"/>
          <p:nvPr/>
        </p:nvSpPr>
        <p:spPr>
          <a:xfrm>
            <a:off x="683568" y="1419622"/>
            <a:ext cx="7992888" cy="3046988"/>
          </a:xfrm>
          <a:prstGeom prst="rect">
            <a:avLst/>
          </a:prstGeom>
          <a:noFill/>
        </p:spPr>
        <p:txBody>
          <a:bodyPr wrap="square" rtlCol="0">
            <a:spAutoFit/>
          </a:bodyPr>
          <a:lstStyle/>
          <a:p>
            <a:r>
              <a:rPr lang="sv-SE" sz="1600" b="1" dirty="0"/>
              <a:t>3) Framtagande av underlag</a:t>
            </a:r>
          </a:p>
          <a:p>
            <a:r>
              <a:rPr lang="sv-SE" sz="1600" dirty="0"/>
              <a:t>Utifrån bedömningen tar vakthavande fram:</a:t>
            </a:r>
          </a:p>
          <a:p>
            <a:pPr marL="268288" lvl="1" indent="-268288" fontAlgn="base">
              <a:spcBef>
                <a:spcPct val="20000"/>
              </a:spcBef>
              <a:spcAft>
                <a:spcPct val="0"/>
              </a:spcAft>
              <a:buSzPct val="120000"/>
              <a:buFont typeface="Wingdings" pitchFamily="2" charset="2"/>
              <a:buChar char="§"/>
            </a:pPr>
            <a:r>
              <a:rPr lang="sv-SE" sz="1600" i="1" kern="0" dirty="0"/>
              <a:t>Förslag på: </a:t>
            </a:r>
            <a:r>
              <a:rPr lang="sv-SE" sz="1600" kern="0" dirty="0"/>
              <a:t>varningsnivå, geografiskt område för varningen, varningstext för publicering i SMHIs kanaler</a:t>
            </a:r>
          </a:p>
          <a:p>
            <a:pPr marL="268288" lvl="1" indent="-268288" fontAlgn="base">
              <a:spcBef>
                <a:spcPct val="20000"/>
              </a:spcBef>
              <a:spcAft>
                <a:spcPct val="0"/>
              </a:spcAft>
              <a:buSzPct val="120000"/>
              <a:buFont typeface="Wingdings" pitchFamily="2" charset="2"/>
              <a:buChar char="§"/>
            </a:pPr>
            <a:r>
              <a:rPr lang="sv-SE" sz="1600" kern="0" dirty="0"/>
              <a:t>Ett tidsintervall</a:t>
            </a:r>
          </a:p>
          <a:p>
            <a:pPr marL="268288" lvl="1" indent="-268288" fontAlgn="base">
              <a:spcBef>
                <a:spcPct val="20000"/>
              </a:spcBef>
              <a:spcAft>
                <a:spcPct val="0"/>
              </a:spcAft>
              <a:buSzPct val="120000"/>
              <a:buFont typeface="Wingdings" pitchFamily="2" charset="2"/>
              <a:buChar char="§"/>
            </a:pPr>
            <a:r>
              <a:rPr lang="sv-SE" sz="1600" kern="0" dirty="0"/>
              <a:t>En sannolikhetsindikator</a:t>
            </a:r>
          </a:p>
          <a:p>
            <a:pPr marL="268288" lvl="1" indent="-268288" fontAlgn="base">
              <a:spcBef>
                <a:spcPct val="20000"/>
              </a:spcBef>
              <a:spcAft>
                <a:spcPct val="0"/>
              </a:spcAft>
              <a:buSzPct val="120000"/>
              <a:buFont typeface="Wingdings" pitchFamily="2" charset="2"/>
              <a:buChar char="§"/>
            </a:pPr>
            <a:r>
              <a:rPr lang="sv-SE" sz="1600" kern="0" dirty="0"/>
              <a:t>Ett underlag med prognosmaterial som beskriver den förestående vädersituationen och en motivering till föreslagen varning. Detta underlag kan till exempel vara i form av en film eller ett dokument.</a:t>
            </a:r>
          </a:p>
          <a:p>
            <a:pPr marL="268288" lvl="1" indent="-268288" fontAlgn="base">
              <a:spcBef>
                <a:spcPct val="20000"/>
              </a:spcBef>
              <a:spcAft>
                <a:spcPct val="0"/>
              </a:spcAft>
              <a:buSzPct val="120000"/>
              <a:buFont typeface="Wingdings" pitchFamily="2" charset="2"/>
              <a:buChar char="§"/>
            </a:pPr>
            <a:r>
              <a:rPr lang="sv-SE" sz="1600" kern="0" dirty="0"/>
              <a:t>En tidpunkt för när länsstyrelserna ska ha återkopplat med ställningstagande till varningsförslaget</a:t>
            </a:r>
          </a:p>
        </p:txBody>
      </p:sp>
    </p:spTree>
    <p:extLst>
      <p:ext uri="{BB962C8B-B14F-4D97-AF65-F5344CB8AC3E}">
        <p14:creationId xmlns:p14="http://schemas.microsoft.com/office/powerpoint/2010/main" val="857188574"/>
      </p:ext>
    </p:extLst>
  </p:cSld>
  <p:clrMapOvr>
    <a:masterClrMapping/>
  </p:clrMapOvr>
</p:sld>
</file>

<file path=ppt/theme/theme1.xml><?xml version="1.0" encoding="utf-8"?>
<a:theme xmlns:a="http://schemas.openxmlformats.org/drawingml/2006/main" name="Default Theme">
  <a:themeElements>
    <a:clrScheme name="Anpassat 1">
      <a:dk1>
        <a:sysClr val="windowText" lastClr="000000"/>
      </a:dk1>
      <a:lt1>
        <a:sysClr val="window" lastClr="FFFFFF"/>
      </a:lt1>
      <a:dk2>
        <a:srgbClr val="1F497D"/>
      </a:dk2>
      <a:lt2>
        <a:srgbClr val="EEECE1"/>
      </a:lt2>
      <a:accent1>
        <a:srgbClr val="3B9CDF"/>
      </a:accent1>
      <a:accent2>
        <a:srgbClr val="72CA34"/>
      </a:accent2>
      <a:accent3>
        <a:srgbClr val="FDEB1B"/>
      </a:accent3>
      <a:accent4>
        <a:srgbClr val="F82B37"/>
      </a:accent4>
      <a:accent5>
        <a:srgbClr val="000000"/>
      </a:accent5>
      <a:accent6>
        <a:srgbClr val="7F7F7F"/>
      </a:accent6>
      <a:hlink>
        <a:srgbClr val="000000"/>
      </a:hlink>
      <a:folHlink>
        <a:srgbClr val="800080"/>
      </a:folHlink>
    </a:clrScheme>
    <a:fontScheme name="SMHI - V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Vi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Vi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Vi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MHI-PPT-vit">
  <a:themeElements>
    <a:clrScheme name="SMHI">
      <a:dk1>
        <a:sysClr val="windowText" lastClr="000000"/>
      </a:dk1>
      <a:lt1>
        <a:sysClr val="window" lastClr="FFFFFF"/>
      </a:lt1>
      <a:dk2>
        <a:srgbClr val="1F497D"/>
      </a:dk2>
      <a:lt2>
        <a:srgbClr val="EEECE1"/>
      </a:lt2>
      <a:accent1>
        <a:srgbClr val="3B9CDF"/>
      </a:accent1>
      <a:accent2>
        <a:srgbClr val="72CA34"/>
      </a:accent2>
      <a:accent3>
        <a:srgbClr val="FDEB1B"/>
      </a:accent3>
      <a:accent4>
        <a:srgbClr val="F82B37"/>
      </a:accent4>
      <a:accent5>
        <a:srgbClr val="000000"/>
      </a:accent5>
      <a:accent6>
        <a:srgbClr val="7F7F7F"/>
      </a:accent6>
      <a:hlink>
        <a:srgbClr val="0000FF"/>
      </a:hlink>
      <a:folHlink>
        <a:srgbClr val="800080"/>
      </a:folHlink>
    </a:clrScheme>
    <a:fontScheme name="SMHI - V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Vi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Vi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Vi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10447</TotalTime>
  <Words>688</Words>
  <Application>Microsoft Macintosh PowerPoint</Application>
  <PresentationFormat>Bildspel på skärmen (16:9)</PresentationFormat>
  <Paragraphs>85</Paragraphs>
  <Slides>13</Slides>
  <Notes>13</Notes>
  <HiddenSlides>0</HiddenSlides>
  <MMClips>0</MMClips>
  <ScaleCrop>false</ScaleCrop>
  <HeadingPairs>
    <vt:vector size="6" baseType="variant">
      <vt:variant>
        <vt:lpstr>Använt teckensnitt</vt:lpstr>
      </vt:variant>
      <vt:variant>
        <vt:i4>4</vt:i4>
      </vt:variant>
      <vt:variant>
        <vt:lpstr>Tema</vt:lpstr>
      </vt:variant>
      <vt:variant>
        <vt:i4>4</vt:i4>
      </vt:variant>
      <vt:variant>
        <vt:lpstr>Bildrubriker</vt:lpstr>
      </vt:variant>
      <vt:variant>
        <vt:i4>13</vt:i4>
      </vt:variant>
    </vt:vector>
  </HeadingPairs>
  <TitlesOfParts>
    <vt:vector size="21" baseType="lpstr">
      <vt:lpstr>Arial</vt:lpstr>
      <vt:lpstr>Arial Black</vt:lpstr>
      <vt:lpstr>Calibri</vt:lpstr>
      <vt:lpstr>Wingdings</vt:lpstr>
      <vt:lpstr>Default Theme</vt:lpstr>
      <vt:lpstr>SMHI - Svart</vt:lpstr>
      <vt:lpstr>SMHI-PPT-vit</vt:lpstr>
      <vt:lpstr>1_SMHI - Svart</vt:lpstr>
      <vt:lpstr>Ett förnyat arbetssätt Utbildningsmodul 4</vt:lpstr>
      <vt:lpstr>Om modulen</vt:lpstr>
      <vt:lpstr>Om modulen</vt:lpstr>
      <vt:lpstr>Syfte och innehåll</vt:lpstr>
      <vt:lpstr>A1 – Beslutsprocess med integrerad samverkan</vt:lpstr>
      <vt:lpstr>A2 – Beslutsprocess med integrerad  samverkan – påskyndad process</vt:lpstr>
      <vt:lpstr>B – Beslutsprocess utan integrerad samverkan</vt:lpstr>
      <vt:lpstr>A1 – Beslutsprocess med integrerad samverkan</vt:lpstr>
      <vt:lpstr>A1 – Beslutsprocess med integrerad samverkan</vt:lpstr>
      <vt:lpstr>A2 – Beslutsprocess med integrerad  samverkan – påskyndad process</vt:lpstr>
      <vt:lpstr>B – Beslutsprocess utan integrerad samverkan</vt:lpstr>
      <vt:lpstr>Några avslutande ord</vt:lpstr>
      <vt:lpstr>Nu?</vt:lpstr>
    </vt:vector>
  </TitlesOfParts>
  <Company>SMHI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Veronica S Wärn</dc:creator>
  <cp:lastModifiedBy>Camilla Palmer</cp:lastModifiedBy>
  <cp:revision>56</cp:revision>
  <dcterms:created xsi:type="dcterms:W3CDTF">2019-04-25T08:32:38Z</dcterms:created>
  <dcterms:modified xsi:type="dcterms:W3CDTF">2020-06-15T11:54:41Z</dcterms:modified>
</cp:coreProperties>
</file>