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24" r:id="rId4"/>
    <p:sldMasterId id="2147483737" r:id="rId5"/>
    <p:sldMasterId id="2147483750" r:id="rId6"/>
    <p:sldMasterId id="2147483776" r:id="rId7"/>
    <p:sldMasterId id="2147483802" r:id="rId8"/>
    <p:sldMasterId id="2147483815" r:id="rId9"/>
    <p:sldMasterId id="2147483854" r:id="rId10"/>
    <p:sldMasterId id="2147483867" r:id="rId11"/>
    <p:sldMasterId id="2147483886" r:id="rId12"/>
  </p:sldMasterIdLst>
  <p:notesMasterIdLst>
    <p:notesMasterId r:id="rId42"/>
  </p:notesMasterIdLst>
  <p:handoutMasterIdLst>
    <p:handoutMasterId r:id="rId43"/>
  </p:handoutMasterIdLst>
  <p:sldIdLst>
    <p:sldId id="330" r:id="rId13"/>
    <p:sldId id="379" r:id="rId14"/>
    <p:sldId id="38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2" r:id="rId25"/>
    <p:sldId id="343" r:id="rId26"/>
    <p:sldId id="344" r:id="rId27"/>
    <p:sldId id="346" r:id="rId28"/>
    <p:sldId id="347" r:id="rId29"/>
    <p:sldId id="348" r:id="rId30"/>
    <p:sldId id="350" r:id="rId31"/>
    <p:sldId id="349" r:id="rId32"/>
    <p:sldId id="351" r:id="rId33"/>
    <p:sldId id="352" r:id="rId34"/>
    <p:sldId id="353" r:id="rId35"/>
    <p:sldId id="355" r:id="rId36"/>
    <p:sldId id="356" r:id="rId37"/>
    <p:sldId id="357" r:id="rId38"/>
    <p:sldId id="358" r:id="rId39"/>
    <p:sldId id="359" r:id="rId40"/>
    <p:sldId id="382" r:id="rId41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776" autoAdjust="0"/>
  </p:normalViewPr>
  <p:slideViewPr>
    <p:cSldViewPr>
      <p:cViewPr>
        <p:scale>
          <a:sx n="100" d="100"/>
          <a:sy n="100" d="100"/>
        </p:scale>
        <p:origin x="-194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8827A-2451-4F4F-9553-859F0D9570E1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3425-5785-46C4-BC4D-0E6A4AF5EF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61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10FF-98D2-4FFF-B9D1-3CFB2BE73F07}" type="datetimeFigureOut">
              <a:rPr lang="sv-SE" smtClean="0"/>
              <a:t>2018-09-25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E971-0195-4393-B188-E5083C8FCF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100-årstillrinning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total dygnsmedeltillrinning med återkomsttid 100 år och kan vara till hjälp vid bedömningar av översvämningsrisker längs sjöar och vattendrag.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33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Medeltemperatur vintertid</a:t>
            </a:r>
          </a:p>
          <a:p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</a:t>
            </a:r>
            <a:r>
              <a:rPr lang="sv-SE" dirty="0"/>
              <a:t> 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vintertid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200" b="0" smtClean="0"/>
              <a:t>Länsvisa</a:t>
            </a:r>
            <a:r>
              <a:rPr lang="sv-SE" sz="1200" b="0" baseline="0" smtClean="0"/>
              <a:t> väderrekord bygger på mätningar från</a:t>
            </a:r>
            <a:r>
              <a:rPr lang="sv-SE" sz="1200" b="0" smtClean="0"/>
              <a:t> slutet av år 1858 till 2018-01-31.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45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Medelnederbörd vintertid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Vinter </a:t>
            </a:r>
            <a:r>
              <a:rPr lang="sv-SE" dirty="0"/>
              <a:t>definieras här som perioden december-februari.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34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5 mm – Sverige</a:t>
            </a:r>
          </a:p>
          <a:p>
            <a:endParaRPr lang="sv-SE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5 mm vatteninnehåll.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dagar med snötäcke, minst 20 mm – Sverige</a:t>
            </a:r>
            <a:br>
              <a:rPr lang="sv-SE" sz="1200" b="1" dirty="0"/>
            </a:b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kartbilderna visas antal dagar med snötäcke med minst 20 mm vatteninnehåll. 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OBS! Visar EJ snödjup.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ger en uppfattning om hur länge marken är snötäckt i medeltal och kan vara av intresse för planering av infrastruktur, turism och friluftsanläggningar, rennäring, naturvårdsinsatser och miljöövervakning.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vintertid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vintern, här definierad som perioden december-februari.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vintertid 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vår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Detta är del 2 av en presentation uppdelad i tre delar.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vår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våren</a:t>
            </a:r>
            <a:r>
              <a:rPr lang="sv-SE" baseline="0" dirty="0"/>
              <a:t> (mars</a:t>
            </a:r>
            <a:r>
              <a:rPr lang="sv-SE" dirty="0"/>
              <a:t>-maj).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Medeltemperatur 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</a:t>
            </a:r>
            <a:r>
              <a:rPr lang="sv-SE" dirty="0"/>
              <a:t> 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Kartorna visar medelvärdet för temperaturen sommartid beräknat utifrån dygnsmedeltemperatur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02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Sommartid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1" dirty="0"/>
              <a:t>Sommar </a:t>
            </a:r>
            <a:r>
              <a:rPr lang="sv-SE" dirty="0"/>
              <a:t>definieras här som perioden juni-augusti.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medelvärdet av varje periods summerade dygnsnederbörd.</a:t>
            </a:r>
            <a:br>
              <a:rPr lang="sv-SE" dirty="0"/>
            </a:br>
            <a:endParaRPr lang="sv-SE" sz="1200" b="1" dirty="0"/>
          </a:p>
          <a:p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Värmebölja är vanligen ett begrepp för en längre period med höga</a:t>
            </a:r>
            <a:r>
              <a:rPr lang="sv-SE" baseline="0" dirty="0"/>
              <a:t> </a:t>
            </a:r>
            <a:r>
              <a:rPr lang="sv-SE" dirty="0"/>
              <a:t>dagstemperaturer. </a:t>
            </a:r>
            <a:br>
              <a:rPr lang="sv-SE" dirty="0"/>
            </a:br>
            <a:r>
              <a:rPr lang="sv-SE" dirty="0"/>
              <a:t>Här </a:t>
            </a:r>
            <a:r>
              <a:rPr lang="sv-SE" b="1" dirty="0"/>
              <a:t>definieras</a:t>
            </a:r>
            <a:r>
              <a:rPr lang="sv-SE" b="1" baseline="0" dirty="0"/>
              <a:t> </a:t>
            </a:r>
            <a:r>
              <a:rPr lang="sv-SE" b="1" dirty="0"/>
              <a:t>värmebölja som årets längsta sammanhängande period med</a:t>
            </a:r>
            <a:r>
              <a:rPr lang="sv-SE" b="1" baseline="0" dirty="0"/>
              <a:t> </a:t>
            </a:r>
            <a:r>
              <a:rPr lang="sv-SE" b="1" dirty="0"/>
              <a:t>dygnsmedeltemperatur över 20°C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/>
              <a:t>Indexet belyser behovet av</a:t>
            </a:r>
            <a:r>
              <a:rPr lang="sv-SE" baseline="0" dirty="0"/>
              <a:t> </a:t>
            </a:r>
            <a:r>
              <a:rPr lang="sv-SE" dirty="0"/>
              <a:t>anpassning till perioder med höga temperaturer för t.ex. byggnader och</a:t>
            </a:r>
            <a:r>
              <a:rPr lang="sv-SE" baseline="0" dirty="0"/>
              <a:t> </a:t>
            </a:r>
            <a:r>
              <a:rPr lang="sv-SE" dirty="0"/>
              <a:t>vård- och omsorgssektorn.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Medeltillrinning sommartid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sommaren, här definierad som perioden juni-augusti.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Medeltillrinning</a:t>
            </a:r>
            <a:r>
              <a:rPr lang="sv-SE" b="1" baseline="0" dirty="0"/>
              <a:t> höst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Indexet avser 30-årsmedelvärden av tillrinning under hösten</a:t>
            </a:r>
            <a:r>
              <a:rPr lang="sv-SE" baseline="0" dirty="0"/>
              <a:t> (september</a:t>
            </a:r>
            <a:r>
              <a:rPr lang="sv-SE" dirty="0"/>
              <a:t>-november).</a:t>
            </a:r>
            <a:endParaRPr lang="sv-SE" baseline="0" dirty="0"/>
          </a:p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61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Antal nollgenomgångar höst</a:t>
            </a:r>
            <a:r>
              <a:rPr lang="sv-SE" sz="1200" b="1" baseline="0" dirty="0"/>
              <a:t> </a:t>
            </a:r>
            <a:r>
              <a:rPr lang="sv-SE" sz="1200" b="1" dirty="0"/>
              <a:t>- Sverige</a:t>
            </a: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När temperaturen ofta växlar omkring noll grader får det konsekvenser för bland annat vinterväghållning och för jordbruk.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Begreppet nollgenomgångar är ett mått på antalet dygn med denna temperaturväxling.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Nollgenomgångarna ser generellt ut att minska i landet till kommande sekelskifte, utom i mellersta och norra Sverige där de kan komma att öka.</a:t>
            </a:r>
            <a:endParaRPr lang="sv-SE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Generellt för landet sker det flest nollgenomgångar på våren, men de är nästan lika talrika under både hösten och vintern. Under sommaren är dock detta fenomen ovanligt i större delen av landet.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28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8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ÅRSMEDELTEMPERATUR</a:t>
            </a:r>
            <a:br>
              <a:rPr lang="sv-SE" b="1" dirty="0"/>
            </a:b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Både RCP4.5 och RCP8.5 visar på en temperaturökning för alla årstider fram till slutet av seklet.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Temperaturökningen kan indikera (om medeltemperaturer används för att definiera årstiderna):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Hösten håller i sig längre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Våren kommer tidigare än idag.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Vinterperioden blir kortare och sommaren längre.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Den största temperaturökningen sker under vintermånaderna.</a:t>
            </a:r>
            <a:r>
              <a:rPr lang="sv-SE" baseline="0" dirty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u="none" baseline="0" dirty="0"/>
              <a:t>VEGETATIONSPERIODENS LÄNGD </a:t>
            </a:r>
            <a:r>
              <a:rPr lang="sv-SE" b="0" u="none" dirty="0"/>
              <a:t>(indexet baseras enbart på temperatur och tar inte hänsyn till solinstrålning)</a:t>
            </a:r>
            <a:endParaRPr lang="sv-SE" b="0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="0" dirty="0"/>
              <a:t>Klimatscenarierna visar tydligt att vegetationsperioden kan bli väsentligt längre vid seklets slut.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Längden på vegetationsperioden är definierad som skillnaden mellan sluttidpunkt och starttidpunkt.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Vegetationsperiodens</a:t>
            </a:r>
            <a:r>
              <a:rPr lang="sv-SE" baseline="0" dirty="0"/>
              <a:t> längd mäts </a:t>
            </a:r>
            <a:r>
              <a:rPr lang="sv-SE" b="1" i="0" baseline="0" dirty="0"/>
              <a:t>från</a:t>
            </a:r>
            <a:r>
              <a:rPr lang="sv-SE" i="1" baseline="0" dirty="0"/>
              <a:t> första dagen på året då dygnsmedeltemperaturen övertigit </a:t>
            </a:r>
            <a:r>
              <a:rPr lang="sv-SE" b="0" i="1" dirty="0"/>
              <a:t>5°C fyra dygn i följd  </a:t>
            </a:r>
            <a:r>
              <a:rPr lang="sv-SE" b="1" dirty="0"/>
              <a:t>(starttid)</a:t>
            </a:r>
            <a:r>
              <a:rPr lang="sv-SE" b="1" baseline="0" dirty="0"/>
              <a:t> </a:t>
            </a:r>
            <a:r>
              <a:rPr lang="sv-SE" b="1" dirty="0"/>
              <a:t>till</a:t>
            </a:r>
            <a:r>
              <a:rPr lang="sv-SE" b="1" baseline="0" dirty="0"/>
              <a:t>s</a:t>
            </a:r>
            <a:r>
              <a:rPr lang="sv-SE" b="0" baseline="0" dirty="0"/>
              <a:t> sista dagen i årets sista fyradygnsperiod som dygnmedeltemperaturen överstigit </a:t>
            </a:r>
            <a:r>
              <a:rPr lang="sv-SE" b="1" dirty="0"/>
              <a:t>5°C (sluttid).</a:t>
            </a:r>
            <a:endParaRPr lang="sv-SE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2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baseline="0" dirty="0"/>
              <a:t>ANTAL DAGAR MED LÅG MARKFUKTIGHET </a:t>
            </a:r>
            <a:r>
              <a:rPr lang="sv-SE" b="0" baseline="0" dirty="0"/>
              <a:t>(</a:t>
            </a:r>
            <a:r>
              <a:rPr lang="sv-SE" dirty="0"/>
              <a:t>baseras på</a:t>
            </a:r>
            <a:r>
              <a:rPr lang="sv-SE" baseline="0" dirty="0"/>
              <a:t> </a:t>
            </a:r>
            <a:r>
              <a:rPr lang="sv-SE" dirty="0"/>
              <a:t>referensperiodens medelvärde av varje års lägsta markfuktighet)</a:t>
            </a:r>
            <a:r>
              <a:rPr lang="sv-SE" b="1" baseline="0" dirty="0"/>
              <a:t/>
            </a:r>
            <a:br>
              <a:rPr lang="sv-SE" b="1" baseline="0" dirty="0"/>
            </a:br>
            <a:endParaRPr lang="sv-SE" b="1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Kartorna visar antalet dagar per år med låg markfuktighet.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Markfuktighet är av </a:t>
            </a:r>
            <a:r>
              <a:rPr lang="sv-SE" baseline="0" dirty="0" smtClean="0"/>
              <a:t>intresse </a:t>
            </a:r>
            <a:r>
              <a:rPr lang="sv-SE" baseline="0" dirty="0"/>
              <a:t>framförallt för långtidsplanering av </a:t>
            </a:r>
            <a:r>
              <a:rPr lang="sv-SE" dirty="0"/>
              <a:t>bevattningsbehov och</a:t>
            </a:r>
            <a:r>
              <a:rPr lang="sv-SE" baseline="0" dirty="0"/>
              <a:t> val av grödor </a:t>
            </a:r>
            <a:r>
              <a:rPr lang="sv-SE" dirty="0"/>
              <a:t>samt skogsbrandriskbedömning och skogsvårdsinsatser.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TILLRINNINGENS ÅRSDYNAMIK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Svart linje representerar referensperioden 1963-1992 och de två övriga linjerna representerar framtidsperioden 2069-2098. Blå linje avser medelvärden av beräkningar enligt RCP4.5 och röd linje representerar motsvarande för RCP8.5.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Tillrinningen </a:t>
            </a:r>
            <a:r>
              <a:rPr lang="sv-SE" dirty="0"/>
              <a:t>varierar mellan år och under året beroende på hur nederbörd, temperatur, snötäcke, markfuktighet och avdunstning varierar och samspelar.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vattendragen ses dock vanligen en återkommande dynamik under året.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Förändringar i årstidsförloppen kan ha stor betydelse för vattenförsörjning, miljö och biologisk mångfald, översvämningsrisker och vattenkraftsproduktion. </a:t>
            </a:r>
            <a:endParaRPr lang="sv-SE" sz="1600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8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kern="0" dirty="0"/>
              <a:t>Förändrad (%) total 10-årstillrinning</a:t>
            </a:r>
            <a:endParaRPr lang="sv-SE" sz="1200" kern="0" dirty="0"/>
          </a:p>
          <a:p>
            <a:endParaRPr lang="sv-SE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kern="0" dirty="0"/>
              <a:t>Indexet</a:t>
            </a:r>
            <a:r>
              <a:rPr lang="sv-SE" sz="1200" b="0" kern="0" baseline="0" dirty="0"/>
              <a:t> avser total dygnsmedeltillrinning med återkomstid 10 år. 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Kartorna visar den procentuella förändringen jämfört med medelvärdet för referensperioden.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Kartor och diagram ger en uppfattning om hur relativt vanliga högflöden kommer att öka eller minska och var det sker.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Det är speciellt intressant för områden som idag lätt översvämmas.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BDBB-1BDE-4CCE-8F96-74E85E4E005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6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1C8AA-2DE0-421A-A544-97FA7A74092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40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83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836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149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193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63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1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9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04343280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EFD2-B02F-4C21-AD77-57A440F595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73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81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2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58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664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40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00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0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31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8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E4404-330E-456E-8CBB-EB5330A10EF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91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dirty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dirty="0"/>
              <a:t>Klicka här för att ändra format på underrubrik i bakgrunden</a:t>
            </a:r>
          </a:p>
        </p:txBody>
      </p:sp>
      <p:pic>
        <p:nvPicPr>
          <p:cNvPr id="6" name="Bildobjekt 5" descr="SMHI v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1908000" cy="7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12" name="Bildobjekt 11" descr="SMHI v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66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667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7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15978616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12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85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8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04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304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03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7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59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95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FB00-2178-4D00-9ADA-21C893FE73E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000E-39A1-4923-AE07-4670EB3F8A9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5FAD57-9079-47BF-A05A-1414C5AA17A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D65EF-29C7-411D-8FF6-59A8B8F5AC8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90E7-AE6F-419E-8FF5-9F77C2F9413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F631C-01BA-4B97-AF55-3CB558369B7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1DFAD-9567-4DC5-89A9-67B34AE3CACF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3A220-2E95-42C2-94D8-A280A341D4B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34162-B0D6-4C96-8316-03E247CF548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02ED-89FF-4D41-8A95-2F7A88D4EAC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18D25-A1B4-4424-B007-DCCEA11C4731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5C3EB585-5D92-47AC-B9A8-FD201A9310F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AE32-6CBF-4519-BCF1-4DC24F8CB259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48D74-F8FF-4F3D-B5FA-CA6C1E697818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FE246-A187-4C32-83D8-408BB2994D5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E4AF4-2BFE-4D7C-9F95-8D28180D95E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FEECE-CF59-4FB2-B0B6-CF26F6FA3244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02859-3FFC-4A83-8A4D-F5CA0D78B8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77C0A-2E15-4EC0-8994-F9953B56EC7D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54F5-0BD3-4DDB-96CE-ED1F0B8FA553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780D1-0F11-4825-B0A5-5E045D8B55A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A128B-518D-487D-8E65-FC888AC07D02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C868D-760A-45F6-A52C-82EE5C024017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32E5-D47E-4BC2-B369-E612F8C2ED5A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518024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6C72C-8EEC-40CC-8E61-01681377D7D4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8470-7254-4BB6-8B7E-9FEF697CE78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6DE5-8AC3-44EB-9060-3BE435D794BD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A3406-CFCC-4E71-93F9-8EA9712BD127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87782-55BE-4E01-98C9-7A2AFA81BE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021D-92AD-478A-B95D-14EB6B4478BE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F016C-DB6A-4BCE-BE35-0B7775B9435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3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E2BC-E5A0-459E-9174-AA387440CD09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06349-3B25-456D-9146-2F1CB9E9798A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409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0055-6DEB-42BD-9651-2667B6F4E1C6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3BCC8-08DE-4BF1-8924-FAA1D1996B0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6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1867-C8B4-4B2B-AFE4-D4EA6979A5B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B149A-A734-4DF2-8EA2-169F6948FC02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54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6AC6-1874-4291-8C9A-82E3EB7B4B87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357C-1601-4074-84FD-BCFDCF85CCF4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62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37DA-EE7A-4590-AC01-B121396E2CF1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4C18-D83A-4DDB-BC53-AA96231F83E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05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5403-AB56-4110-85EA-58767273ABCC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475C-C090-44B9-B32E-7FC3854C30DF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7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B2F8-0BEA-4A99-9E19-C03017F44E72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67E63-7B9C-4BCC-AEC8-CC2D611C7DEE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249D2-C16D-4EC5-908A-7E3E61BCC7E3}" type="slidenum">
              <a:rPr lang="sv-SE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D057D9E4-74B8-4BCC-8B99-973424BB9469}" type="datetime1">
              <a:rPr lang="sv-SE" smtClean="0">
                <a:solidFill>
                  <a:prstClr val="black"/>
                </a:solidFill>
              </a:rPr>
              <a:pPr/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6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17075711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754CE-4382-42E1-B619-19ED7C85ABFC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422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0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4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83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4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496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229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5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3D05D-39BB-45A5-9E85-EB07930861C0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296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9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994698089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71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1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0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472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30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19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2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2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4778A-2325-4381-9B2D-4D34AB677B7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670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78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6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496457457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99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29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272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13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678BF-2AB1-4219-9CB2-AD3A72521C45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3859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279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55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62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69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83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220434880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92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9FEA4-DB22-4626-8FFC-EB01539D7D82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38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74490-842F-4C9A-BE5F-EAD00145F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9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1DC90-BD6B-4058-A716-7928C1CAEE3B}" type="datetime1">
              <a:rPr lang="sv-SE" smtClean="0"/>
              <a:t>2018-09-25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787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EC938-8167-44FA-884A-A715EA914D40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4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3BDA-11B3-4263-9602-1E09A044A5C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02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E89E3-4AD0-40BD-B899-81ADB1C7C661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76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dirty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FC0236-D46E-4F1F-8FA0-31761CE636B4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66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9C5C6-5542-454F-916A-2670A0D93C95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1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42E1-51F8-40B3-9897-A7C1D4DF958D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11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9529641F-83AB-4E9D-BAC6-48AB68F2E59B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808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209174764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71668-C997-4848-8157-F7BC85107F2A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34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93C5-136A-44BC-9E8B-21D608924048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3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7CEB098E-B7C7-432A-8134-995F5A04D27F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0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</a:t>
            </a:r>
            <a:br>
              <a:rPr lang="sv-SE" dirty="0"/>
            </a:br>
            <a:r>
              <a:rPr lang="sv-SE" dirty="0"/>
              <a:t>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340000"/>
            <a:ext cx="7634287" cy="371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  <a:p>
            <a:pPr lvl="4"/>
            <a:endParaRPr lang="sv-SE" dirty="0"/>
          </a:p>
        </p:txBody>
      </p:sp>
      <p:pic>
        <p:nvPicPr>
          <p:cNvPr id="2" name="Bildobjekt 1" descr="SMHI vit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9" y="291600"/>
            <a:ext cx="9208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5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bg1"/>
          </a:solidFill>
          <a:latin typeface="Futura Book"/>
          <a:ea typeface="+mj-ea"/>
          <a:cs typeface="Futura Boo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ea typeface="+mn-ea"/>
          <a:cs typeface="Futura Book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2400" b="0" i="0">
          <a:solidFill>
            <a:schemeClr val="bg1"/>
          </a:solidFill>
          <a:latin typeface="Futura Book"/>
          <a:cs typeface="Futura Book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55457E0-9F86-4C48-8666-7F07D04CA469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CE33E8E0-22D2-4220-8135-B28441937F9C}" type="datetime1">
              <a:rPr lang="sv-SE" smtClean="0"/>
              <a:t>2018-09-25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>
                <a:solidFill>
                  <a:prstClr val="black"/>
                </a:solidFill>
              </a:rPr>
              <a:t>FEG 20151010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893D-36DC-4BEA-9D04-FEC2CD6254CF}" type="slidenum">
              <a:rPr lang="sv-S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3C481-FFEF-42F9-8CDB-D804A6DABBAA}" type="datetime1">
              <a:rPr lang="sv-S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2018-09-25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en-GB"/>
          </a:p>
          <a:p>
            <a:pPr lvl="4"/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r>
              <a:rPr lang="sv-SE" dirty="0">
                <a:solidFill>
                  <a:srgbClr val="000000"/>
                </a:solidFill>
              </a:rPr>
              <a:t>Exempel på sidhuvud - ÅÅÅÅ MM DD (Välj Visa, Sidhuvud sidfot för att ändra)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10FAA7C-B237-4748-BE38-63A50014E226}" type="datetime1">
              <a:rPr lang="sv-SE">
                <a:solidFill>
                  <a:srgbClr val="000000"/>
                </a:solidFill>
              </a:rPr>
              <a:pPr/>
              <a:t>2018-09-25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3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 smtClean="0"/>
              <a:t>Klimatförändringar</a:t>
            </a:r>
            <a:r>
              <a:rPr lang="sv-SE" sz="4800" dirty="0"/>
              <a:t/>
            </a:r>
            <a:br>
              <a:rPr lang="sv-SE" sz="4800" dirty="0"/>
            </a:br>
            <a:r>
              <a:rPr lang="sv-SE" sz="4800" dirty="0"/>
              <a:t>i </a:t>
            </a:r>
            <a:r>
              <a:rPr lang="sv-SE" sz="4800" dirty="0" smtClean="0"/>
              <a:t>Gävleborgs län</a:t>
            </a:r>
            <a:br>
              <a:rPr lang="sv-SE" sz="4800" dirty="0" smtClean="0"/>
            </a:br>
            <a:r>
              <a:rPr lang="sv-SE" sz="4000" dirty="0">
                <a:latin typeface="+mn-lt"/>
              </a:rPr>
              <a:t>Del 2 (3)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24475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8" name="textruta 7"/>
          <p:cNvSpPr txBox="1"/>
          <p:nvPr/>
        </p:nvSpPr>
        <p:spPr>
          <a:xfrm rot="16200000">
            <a:off x="1332933" y="3715739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7" y="2183628"/>
            <a:ext cx="1152128" cy="3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100-årstillrinning 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911" y="2199109"/>
            <a:ext cx="5899395" cy="345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a002138\AppData\Local\Microsoft\Windows\Temporary Internet Files\Content.IE5\X42QTJX4\winter-20042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37030" cy="54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1"/>
          <p:cNvSpPr txBox="1">
            <a:spLocks/>
          </p:cNvSpPr>
          <p:nvPr/>
        </p:nvSpPr>
        <p:spPr bwMode="auto">
          <a:xfrm>
            <a:off x="1907704" y="1772816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/>
              <a:t>Vinterklimatindex</a:t>
            </a:r>
            <a:br>
              <a:rPr lang="sv-SE" sz="3600" b="1" kern="0" dirty="0" smtClean="0"/>
            </a:br>
            <a:r>
              <a:rPr lang="sv-SE" sz="3600" b="1" kern="0" dirty="0" smtClean="0">
                <a:latin typeface="+mn-lt"/>
              </a:rPr>
              <a:t>(december-februari)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3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56" y="2203301"/>
            <a:ext cx="22479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08" y="2212826"/>
            <a:ext cx="2247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Medeltemperatur vintertid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880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02027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26270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076074" y="5301208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+4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76388" y="5301208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+6 grader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37" y="1988840"/>
            <a:ext cx="1253735" cy="31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26543"/>
            <a:ext cx="21812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ruta 12"/>
          <p:cNvSpPr txBox="1"/>
          <p:nvPr/>
        </p:nvSpPr>
        <p:spPr>
          <a:xfrm>
            <a:off x="2230963" y="513802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Köld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Finneby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1979-01-01   -40,1°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Rak pil 13"/>
          <p:cNvCxnSpPr/>
          <p:nvPr/>
        </p:nvCxnSpPr>
        <p:spPr>
          <a:xfrm flipH="1" flipV="1">
            <a:off x="2843808" y="2708920"/>
            <a:ext cx="504057" cy="247199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4400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02667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Medelnederbörd vintertid</a:t>
            </a:r>
            <a:endParaRPr lang="sv-SE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89584"/>
            <a:ext cx="2190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33" y="2184251"/>
            <a:ext cx="2238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55" y="2208634"/>
            <a:ext cx="2409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6611"/>
            <a:ext cx="1313169" cy="332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5 mm - Sverige</a:t>
            </a:r>
            <a:endParaRPr lang="sv-SE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576045" cy="39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16" y="2151782"/>
            <a:ext cx="2551564" cy="39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000" b="1" dirty="0"/>
              <a:t>Antal dagar med snötäcke, minst 20 mm - Sverige</a:t>
            </a:r>
            <a:endParaRPr lang="sv-SE" sz="2000" dirty="0"/>
          </a:p>
        </p:txBody>
      </p:sp>
      <p:sp>
        <p:nvSpPr>
          <p:cNvPr id="12" name="textruta 11"/>
          <p:cNvSpPr txBox="1"/>
          <p:nvPr/>
        </p:nvSpPr>
        <p:spPr>
          <a:xfrm>
            <a:off x="377991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118762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62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50" y="2204864"/>
            <a:ext cx="2669190" cy="41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k pil 9"/>
          <p:cNvCxnSpPr/>
          <p:nvPr/>
        </p:nvCxnSpPr>
        <p:spPr>
          <a:xfrm flipH="1" flipV="1">
            <a:off x="1580128" y="4635212"/>
            <a:ext cx="936104" cy="1512168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389197" y="6290156"/>
            <a:ext cx="2225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Lokala snömängder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Rimsbo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1966-04-02  160 cm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24063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07640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244752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vintertid</a:t>
            </a:r>
            <a:endParaRPr lang="sv-SE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87" y="2231132"/>
            <a:ext cx="6256229" cy="32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6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81795"/>
            <a:ext cx="2135989" cy="414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7" y="2381795"/>
            <a:ext cx="2128365" cy="41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vintertid - Sverige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918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72" name="Picture 24" descr="C:\Users\a002138\AppData\Local\Microsoft\Windows\Temporary Internet Files\Content.IE5\D20QHD26\wood-anemone-333381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8" y="95201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ubrik 1"/>
          <p:cNvSpPr txBox="1">
            <a:spLocks/>
          </p:cNvSpPr>
          <p:nvPr/>
        </p:nvSpPr>
        <p:spPr bwMode="auto">
          <a:xfrm>
            <a:off x="525463" y="2780928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err="1" smtClean="0">
                <a:solidFill>
                  <a:schemeClr val="bg1"/>
                </a:solidFill>
              </a:rPr>
              <a:t>Vårklimatindex</a:t>
            </a:r>
            <a:r>
              <a:rPr lang="sv-SE" sz="3600" b="1" kern="0" dirty="0" smtClean="0">
                <a:solidFill>
                  <a:schemeClr val="bg1"/>
                </a:solidFill>
              </a:rPr>
              <a:t/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(mars-maj)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9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vår - Sverige</a:t>
            </a:r>
            <a:endParaRPr lang="sv-SE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4110"/>
            <a:ext cx="2304256" cy="43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14" y="2276872"/>
            <a:ext cx="2378333" cy="45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xmlns="" id="{C9076905-A131-4947-8F6F-D70ED6BF022A}"/>
              </a:ext>
            </a:extLst>
          </p:cNvPr>
          <p:cNvSpPr txBox="1">
            <a:spLocks/>
          </p:cNvSpPr>
          <p:nvPr/>
        </p:nvSpPr>
        <p:spPr bwMode="auto">
          <a:xfrm>
            <a:off x="653555" y="828674"/>
            <a:ext cx="7634287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sv-SE" sz="4800" kern="0" dirty="0">
                <a:solidFill>
                  <a:schemeClr val="tx1"/>
                </a:solidFill>
              </a:rPr>
              <a:t>Innehåll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xmlns="" id="{21164E12-64FE-4D3E-9BD7-E367DE2080AF}"/>
              </a:ext>
            </a:extLst>
          </p:cNvPr>
          <p:cNvSpPr txBox="1">
            <a:spLocks/>
          </p:cNvSpPr>
          <p:nvPr/>
        </p:nvSpPr>
        <p:spPr bwMode="auto">
          <a:xfrm>
            <a:off x="763117" y="3717032"/>
            <a:ext cx="7415162" cy="24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sv-SE" sz="2000" kern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1: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Väder och klimat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Klimatförändringar </a:t>
            </a:r>
          </a:p>
          <a:p>
            <a:r>
              <a:rPr lang="sv-SE" sz="2000" kern="0" dirty="0">
                <a:solidFill>
                  <a:schemeClr val="tx1"/>
                </a:solidFill>
                <a:latin typeface="+mj-lt"/>
              </a:rPr>
              <a:t>Del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2:</a:t>
            </a:r>
          </a:p>
          <a:p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Klimatförändringar </a:t>
            </a:r>
            <a:r>
              <a:rPr lang="sv-SE" sz="2000" kern="0" dirty="0">
                <a:solidFill>
                  <a:schemeClr val="tx1"/>
                </a:solidFill>
                <a:latin typeface="+mj-lt"/>
              </a:rPr>
              <a:t>i </a:t>
            </a:r>
            <a:r>
              <a:rPr lang="sv-SE" sz="2000" kern="0" dirty="0" smtClean="0">
                <a:solidFill>
                  <a:schemeClr val="tx1"/>
                </a:solidFill>
                <a:latin typeface="+mj-lt"/>
              </a:rPr>
              <a:t>Gävleborgs län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Årsklimatindex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Vinterklimatindex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tx1"/>
                </a:solidFill>
              </a:rPr>
              <a:t>Vårklimatindex</a:t>
            </a:r>
            <a:endParaRPr lang="sv-S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Sommarklimatindex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tx1"/>
                </a:solidFill>
              </a:rPr>
              <a:t>Höstklimatindex</a:t>
            </a:r>
            <a:endParaRPr lang="sv-SE" sz="2000" kern="0" dirty="0">
              <a:solidFill>
                <a:schemeClr val="tx1"/>
              </a:solidFill>
              <a:latin typeface="+mj-lt"/>
            </a:endParaRP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Del 3: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Konsekvenser</a:t>
            </a:r>
          </a:p>
          <a:p>
            <a:r>
              <a:rPr lang="sv-SE" sz="1800" kern="0" dirty="0">
                <a:solidFill>
                  <a:schemeClr val="tx1"/>
                </a:solidFill>
                <a:latin typeface="+mn-lt"/>
              </a:rPr>
              <a:t>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20166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564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316760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Medeltillrinning vår</a:t>
            </a:r>
            <a:endParaRPr lang="sv-SE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60" y="2291308"/>
            <a:ext cx="6387956" cy="336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3083" name="Picture 11" descr="C:\Users\a002138\AppData\Local\Microsoft\Windows\Temporary Internet Files\Content.IE5\KIU5RM1V\BLOMST1-1440x8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65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1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Sommarklimatindex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b="1" kern="0" dirty="0" smtClean="0">
                <a:solidFill>
                  <a:schemeClr val="bg1"/>
                </a:solidFill>
                <a:latin typeface="+mn-lt"/>
              </a:rPr>
              <a:t>(juni-augusti)</a:t>
            </a:r>
            <a:endParaRPr lang="sv-SE" sz="3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1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20018"/>
            <a:ext cx="12492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66023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974675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Medeltemperatur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4972132" y="520945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204380" y="5209455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14550"/>
            <a:ext cx="21621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00" y="2309217"/>
            <a:ext cx="23241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64" y="2271117"/>
            <a:ext cx="23622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flipV="1">
            <a:off x="3059832" y="4514820"/>
            <a:ext cx="578583" cy="91124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1953735" y="549806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Värme Gävle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1947-06-30  36,4°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4999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02735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830659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Mängden nederbörd sommartid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62175"/>
            <a:ext cx="22383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62175"/>
            <a:ext cx="2228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55" y="2348458"/>
            <a:ext cx="2333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9254"/>
            <a:ext cx="1450131" cy="36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ak pil 11"/>
          <p:cNvCxnSpPr/>
          <p:nvPr/>
        </p:nvCxnSpPr>
        <p:spPr>
          <a:xfrm flipH="1" flipV="1">
            <a:off x="3350245" y="3605366"/>
            <a:ext cx="213643" cy="1695842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1936397" y="5301208"/>
            <a:ext cx="1888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Nederbörd </a:t>
            </a:r>
            <a:r>
              <a:rPr lang="sv-SE" sz="14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Söderala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2017-08-04  130,3 mm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681132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Värmeböljans längd i dagar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4829757" y="5137447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5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213101" y="5137447"/>
            <a:ext cx="1048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10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2165461" y="5137447"/>
            <a:ext cx="957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2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0012"/>
            <a:ext cx="927980" cy="306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data.smhi.se/met/scenariodata/rcp/lansanalyser/rapporter_kartor/21_Gavleborg/Kartor/png/t2m_maxHWaveGT20/t2m_maxHWaveGT20_OBS_Abs_ANN_p1_nolegend.png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2178918"/>
            <a:ext cx="2088230" cy="257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ata.smhi.se/met/scenariodata/rcp/lansanalyser/rapporter_kartor/21_Gavleborg/Kartor/png/t2m_maxHWaveGT20/t2m_maxHWaveGT20_rcp45_ensembleMean_Abs_ANN_p4_nolegend.png-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78918"/>
            <a:ext cx="2088232" cy="25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ata.smhi.se/met/scenariodata/rcp/lansanalyser/rapporter_kartor/21_Gavleborg/Kartor/png/t2m_maxHWaveGT20/t2m_maxHWaveGT20_rcp85_ensembleMean_Abs_ANN_p4_nolegend.png-thu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19" y="2178918"/>
            <a:ext cx="2088233" cy="25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27585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7220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sommar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6" y="2053977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001" y="2425799"/>
            <a:ext cx="5924792" cy="31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a002138\AppData\Local\Microsoft\Windows\Temporary Internet Files\Content.IE5\KIU5RM1V\autumn-279408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827584" y="1196752"/>
            <a:ext cx="7634287" cy="26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3600" b="1" kern="0" dirty="0" smtClean="0">
                <a:solidFill>
                  <a:schemeClr val="bg1"/>
                </a:solidFill>
              </a:rPr>
              <a:t>Höstklimatindex</a:t>
            </a:r>
            <a:br>
              <a:rPr lang="sv-SE" sz="3600" b="1" kern="0" dirty="0" smtClean="0">
                <a:solidFill>
                  <a:schemeClr val="bg1"/>
                </a:solidFill>
              </a:rPr>
            </a:br>
            <a:r>
              <a:rPr lang="sv-SE" sz="3600" kern="0" dirty="0" smtClean="0">
                <a:solidFill>
                  <a:schemeClr val="bg1"/>
                </a:solidFill>
                <a:latin typeface="+mn-lt"/>
              </a:rPr>
              <a:t>(september-november</a:t>
            </a:r>
            <a:r>
              <a:rPr lang="sv-SE" sz="3600" kern="0" dirty="0" smtClean="0">
                <a:latin typeface="+mn-lt"/>
              </a:rPr>
              <a:t>)</a:t>
            </a:r>
            <a:endParaRPr lang="sv-SE" sz="36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8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5" y="2132856"/>
            <a:ext cx="12411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2860376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956720" y="1825079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kern="0" dirty="0">
                <a:solidFill>
                  <a:srgbClr val="000000"/>
                </a:solidFill>
              </a:rPr>
              <a:t/>
            </a:r>
            <a:br>
              <a:rPr lang="sv-SE" sz="2400" kern="0" dirty="0">
                <a:solidFill>
                  <a:srgbClr val="000000"/>
                </a:solidFill>
              </a:rPr>
            </a:br>
            <a:r>
              <a:rPr lang="sv-SE" sz="2400" b="1" kern="0" dirty="0">
                <a:solidFill>
                  <a:srgbClr val="000000"/>
                </a:solidFill>
              </a:rPr>
              <a:t>Medeltillrinning höst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70" y="2516857"/>
            <a:ext cx="5920506" cy="314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9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71600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RCP4,5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860032" y="1510625"/>
            <a:ext cx="34841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Beräknad förändring av vinterns antal dagar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med nollgenomgångar (dagar) för perioden 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2071-2100 jämfört med 1971-2000. RCP 8,5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/>
            </a:r>
            <a:br>
              <a:rPr lang="sv-SE" sz="2400" dirty="0"/>
            </a:br>
            <a:r>
              <a:rPr lang="sv-SE" sz="2400" b="1" dirty="0"/>
              <a:t>Antal nollgenomgångar höst - Sverige</a:t>
            </a:r>
            <a:endParaRPr lang="sv-S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57" y="2348880"/>
            <a:ext cx="217175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424" y="2348880"/>
            <a:ext cx="221790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791580" y="2420888"/>
            <a:ext cx="756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>
                <a:solidFill>
                  <a:prstClr val="white"/>
                </a:solidFill>
                <a:latin typeface="Arial Black"/>
              </a:rPr>
              <a:t>TACK!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37299" y="5938247"/>
            <a:ext cx="756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solidFill>
                  <a:schemeClr val="bg1"/>
                </a:solidFill>
              </a:rPr>
              <a:t>Gävleborgs</a:t>
            </a:r>
            <a:r>
              <a:rPr lang="sv-SE" sz="3200" b="1" dirty="0" smtClean="0">
                <a:solidFill>
                  <a:prstClr val="white"/>
                </a:solidFill>
              </a:rPr>
              <a:t> </a:t>
            </a:r>
            <a:r>
              <a:rPr lang="sv-SE" sz="3200" b="1" dirty="0">
                <a:solidFill>
                  <a:prstClr val="white"/>
                </a:solidFill>
              </a:rPr>
              <a:t>län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56DE7AE-F62E-4133-9478-E32E84384345}"/>
              </a:ext>
            </a:extLst>
          </p:cNvPr>
          <p:cNvSpPr/>
          <p:nvPr/>
        </p:nvSpPr>
        <p:spPr>
          <a:xfrm>
            <a:off x="3993187" y="5445224"/>
            <a:ext cx="124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prstClr val="white"/>
                </a:solidFill>
              </a:rPr>
              <a:t>Del 2 av 3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88730" cy="12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479058" cy="1160165"/>
          </a:xfrm>
        </p:spPr>
        <p:txBody>
          <a:bodyPr/>
          <a:lstStyle/>
          <a:p>
            <a:r>
              <a:rPr lang="sv-SE" dirty="0"/>
              <a:t>Denna presentation baseras </a:t>
            </a:r>
            <a:r>
              <a:rPr lang="sv-SE" dirty="0" smtClean="0"/>
              <a:t>på </a:t>
            </a:r>
            <a:r>
              <a:rPr lang="sv-SE" dirty="0"/>
              <a:t>SMHI:s scenarioanalyser per län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4680519" cy="3859833"/>
          </a:xfrm>
        </p:spPr>
        <p:txBody>
          <a:bodyPr/>
          <a:lstStyle/>
          <a:p>
            <a:r>
              <a:rPr lang="sv-SE" sz="1800" dirty="0"/>
              <a:t>Visar hur klimatet kan förändras i Sveriges län beroende på hur stora utsläppen av växthusgaser kommer att bli.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Kan användas för klimatanpassning av t.ex. byggande, naturvård, dricksvattenfrågor, krisberedskap, turism, jord- och skogsbruk</a:t>
            </a:r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u="sng" dirty="0">
                <a:solidFill>
                  <a:srgbClr val="0000FF"/>
                </a:solidFill>
              </a:rPr>
              <a:t>https://www.smhi.se/klimat/framtidens-klimat/lansanalyser#00_Sverige,t2m_meanAnnual,ANN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892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634287" cy="2617763"/>
          </a:xfrm>
        </p:spPr>
        <p:txBody>
          <a:bodyPr/>
          <a:lstStyle/>
          <a:p>
            <a:pPr algn="ctr"/>
            <a:r>
              <a:rPr lang="sv-SE" sz="3600" b="1" dirty="0"/>
              <a:t>Årsklimatindex</a:t>
            </a:r>
            <a:endParaRPr lang="sv-SE" sz="36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Årsmedeltemperatur</a:t>
            </a:r>
            <a:endParaRPr lang="sv-SE" sz="240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>
          <a:xfrm>
            <a:off x="8234363" y="6561410"/>
            <a:ext cx="511175" cy="107950"/>
          </a:xfrm>
        </p:spPr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139952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76256" y="1628800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830659" y="1628800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3" y="2276872"/>
            <a:ext cx="127340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4735396" y="5661248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+3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7471700" y="5661248"/>
            <a:ext cx="115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grader </a:t>
            </a:r>
          </a:p>
        </p:txBody>
      </p:sp>
      <p:pic>
        <p:nvPicPr>
          <p:cNvPr id="3" name="Picture 2" descr="https://data.smhi.se/met/scenariodata/rcp/lansanalyser/rapporter_kartor/21_Gavleborg/Kartor/png/t2m_meanAnnual/t2m_meanAnnual_OBS_Abs_ANN_p1_nolegend.png-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94409"/>
            <a:ext cx="2122217" cy="26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ata.smhi.se/met/scenariodata/rcp/lansanalyser/rapporter_kartor/21_Gavleborg/Kartor/png/t2m_meanAnnual/t2m_meanAnnual_rcp45_ensembleMean_Abs_ANN_p4_nolegend.png-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16" y="2594409"/>
            <a:ext cx="2108168" cy="26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ata.smhi.se/met/scenariodata/rcp/lansanalyser/rapporter_kartor/21_Gavleborg/Kartor/png/t2m_meanAnnual/t2m_meanAnnual_rcp85_ensembleMean_Abs_ANN_p4_nolegend.png-thu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94409"/>
            <a:ext cx="2119590" cy="261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3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35" y="2276872"/>
            <a:ext cx="2143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11960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300192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758651" y="1556792"/>
            <a:ext cx="187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Observerat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Vegetationsperiodens längd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4837194" y="5085184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+1 månad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6941420" y="5085184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+2 månader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9501"/>
            <a:ext cx="2181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74" y="2346176"/>
            <a:ext cx="2190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04864"/>
            <a:ext cx="1109666" cy="33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8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84" y="2348880"/>
            <a:ext cx="22479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8396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RCP4,5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6804248" y="1556792"/>
            <a:ext cx="1721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2069- 2098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på RCP8,5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946716" y="1556792"/>
            <a:ext cx="176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Calibri" panose="020F0502020204030204" pitchFamily="34" charset="0"/>
              </a:rPr>
              <a:t>Beräknat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1961- 1990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6831"/>
            <a:ext cx="111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757238" y="739229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Antal dagar med låg markfuktighet</a:t>
            </a:r>
            <a:endParaRPr lang="sv-SE" sz="2400" dirty="0"/>
          </a:p>
        </p:txBody>
      </p:sp>
      <p:sp>
        <p:nvSpPr>
          <p:cNvPr id="12" name="textruta 11"/>
          <p:cNvSpPr txBox="1"/>
          <p:nvPr/>
        </p:nvSpPr>
        <p:spPr>
          <a:xfrm>
            <a:off x="4680750" y="5281463"/>
            <a:ext cx="132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20-30 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7177835" y="5281463"/>
            <a:ext cx="1286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smtClean="0">
                <a:solidFill>
                  <a:srgbClr val="000000"/>
                </a:solidFill>
                <a:latin typeface="Calibri" panose="020F0502020204030204" pitchFamily="34" charset="0"/>
              </a:rPr>
              <a:t>35-45 </a:t>
            </a: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dagar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4467"/>
            <a:ext cx="22288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2955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ruta 13"/>
          <p:cNvSpPr txBox="1"/>
          <p:nvPr/>
        </p:nvSpPr>
        <p:spPr>
          <a:xfrm>
            <a:off x="2555776" y="5281463"/>
            <a:ext cx="1088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>
                <a:solidFill>
                  <a:srgbClr val="000000"/>
                </a:solidFill>
                <a:latin typeface="Calibri" panose="020F0502020204030204" pitchFamily="34" charset="0"/>
              </a:rPr>
              <a:t>Ca </a:t>
            </a:r>
            <a:r>
              <a:rPr lang="sv-SE" sz="1400" b="1" smtClean="0">
                <a:solidFill>
                  <a:srgbClr val="000000"/>
                </a:solidFill>
                <a:latin typeface="Calibri" panose="020F0502020204030204" pitchFamily="34" charset="0"/>
              </a:rPr>
              <a:t>15 </a:t>
            </a:r>
            <a:r>
              <a:rPr lang="sv-SE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dagar </a:t>
            </a:r>
            <a:endParaRPr lang="sv-SE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325436" y="764704"/>
            <a:ext cx="7634287" cy="601539"/>
          </a:xfrm>
        </p:spPr>
        <p:txBody>
          <a:bodyPr/>
          <a:lstStyle/>
          <a:p>
            <a:pPr algn="ctr"/>
            <a:r>
              <a:rPr lang="sv-SE" sz="2400" b="1" dirty="0"/>
              <a:t>Tillrinningens årsdynamik</a:t>
            </a:r>
            <a:endParaRPr lang="sv-S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4446634" cy="359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6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CDCE4B-3FB5-40D5-A1A1-C5287EDCB786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sv-SE" dirty="0">
              <a:solidFill>
                <a:srgbClr val="00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148408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RCP4,5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172744" y="1681063"/>
            <a:ext cx="1639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Beräknat på RCP8,5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4" y="2156816"/>
            <a:ext cx="1113316" cy="335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/>
          <p:cNvSpPr txBox="1"/>
          <p:nvPr/>
        </p:nvSpPr>
        <p:spPr>
          <a:xfrm rot="16200000">
            <a:off x="1332933" y="3643731"/>
            <a:ext cx="181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Förändring 2069-2098</a:t>
            </a:r>
            <a:b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jmf 1963-1992</a:t>
            </a:r>
          </a:p>
        </p:txBody>
      </p:sp>
      <p:sp>
        <p:nvSpPr>
          <p:cNvPr id="10" name="Rubrik 1"/>
          <p:cNvSpPr txBox="1">
            <a:spLocks/>
          </p:cNvSpPr>
          <p:nvPr/>
        </p:nvSpPr>
        <p:spPr bwMode="auto">
          <a:xfrm>
            <a:off x="757238" y="739229"/>
            <a:ext cx="7634287" cy="60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sv-SE" sz="2400" b="1" kern="0" dirty="0">
                <a:solidFill>
                  <a:srgbClr val="000000"/>
                </a:solidFill>
              </a:rPr>
              <a:t>Förändrad (%) total 10-årstillrinning</a:t>
            </a:r>
            <a:endParaRPr lang="sv-SE" sz="2400" kern="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61" y="2253208"/>
            <a:ext cx="5265415" cy="327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vart bakgrund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HI - Svar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2922</TotalTime>
  <Words>1164</Words>
  <Application>Microsoft Office PowerPoint</Application>
  <PresentationFormat>Bildspel på skärmen (4:3)</PresentationFormat>
  <Paragraphs>270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Bildrubriker</vt:lpstr>
      </vt:variant>
      <vt:variant>
        <vt:i4>29</vt:i4>
      </vt:variant>
    </vt:vector>
  </HeadingPairs>
  <TitlesOfParts>
    <vt:vector size="41" baseType="lpstr">
      <vt:lpstr>Default Theme</vt:lpstr>
      <vt:lpstr>SMHI - Svart</vt:lpstr>
      <vt:lpstr>SMHI-PPT-vit</vt:lpstr>
      <vt:lpstr>3_SMHI - Svart</vt:lpstr>
      <vt:lpstr>2_SMHI - Svart</vt:lpstr>
      <vt:lpstr>4_SMHI - Svart</vt:lpstr>
      <vt:lpstr>6_SMHI - Svart</vt:lpstr>
      <vt:lpstr>8_SMHI - Svart</vt:lpstr>
      <vt:lpstr>9_SMHI - Svart</vt:lpstr>
      <vt:lpstr>12_SMHI - Svart</vt:lpstr>
      <vt:lpstr>Svart bakgrund</vt:lpstr>
      <vt:lpstr>14_SMHI - Svart</vt:lpstr>
      <vt:lpstr>Klimatförändringar i Gävleborgs län Del 2 (3)</vt:lpstr>
      <vt:lpstr>PowerPoint-presentation</vt:lpstr>
      <vt:lpstr>Denna presentation baseras på SMHI:s scenarioanalyser per län</vt:lpstr>
      <vt:lpstr>Årsklimatindex</vt:lpstr>
      <vt:lpstr>Årsmedeltemperatur</vt:lpstr>
      <vt:lpstr>Vegetationsperiodens längd</vt:lpstr>
      <vt:lpstr>Antal dagar med låg markfuktighet</vt:lpstr>
      <vt:lpstr>Tillrinningens årsdynamik</vt:lpstr>
      <vt:lpstr>PowerPoint-presentation</vt:lpstr>
      <vt:lpstr>PowerPoint-presentation</vt:lpstr>
      <vt:lpstr>PowerPoint-presentation</vt:lpstr>
      <vt:lpstr>  Medeltemperatur vintertid</vt:lpstr>
      <vt:lpstr>  Medelnederbörd vintertid</vt:lpstr>
      <vt:lpstr>Antal dagar med snötäcke, minst 5 mm - Sverige</vt:lpstr>
      <vt:lpstr>Antal dagar med snötäcke, minst 20 mm - Sverige</vt:lpstr>
      <vt:lpstr>  Medeltillrinning vintertid</vt:lpstr>
      <vt:lpstr>  Antal nollgenomgångar vintertid - Sverige</vt:lpstr>
      <vt:lpstr>PowerPoint-presentation</vt:lpstr>
      <vt:lpstr>  Antal nollgenomgångar vår - Sverige</vt:lpstr>
      <vt:lpstr>  Medeltillrinning vår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 Antal nollgenomgångar höst - Sverige</vt:lpstr>
      <vt:lpstr>PowerPoint-presentation</vt:lpstr>
    </vt:vector>
  </TitlesOfParts>
  <Company>SMHI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Klimatet förändras och det påverkar dig</dc:title>
  <dc:creator>Persson Gunn</dc:creator>
  <cp:lastModifiedBy>Weidbo Caroline</cp:lastModifiedBy>
  <cp:revision>178</cp:revision>
  <cp:lastPrinted>2017-05-04T09:23:18Z</cp:lastPrinted>
  <dcterms:created xsi:type="dcterms:W3CDTF">2017-03-14T12:15:57Z</dcterms:created>
  <dcterms:modified xsi:type="dcterms:W3CDTF">2018-09-25T06:05:30Z</dcterms:modified>
</cp:coreProperties>
</file>