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723" r:id="rId3"/>
  </p:sldMasterIdLst>
  <p:notesMasterIdLst>
    <p:notesMasterId r:id="rId26"/>
  </p:notesMasterIdLst>
  <p:sldIdLst>
    <p:sldId id="394" r:id="rId4"/>
    <p:sldId id="413" r:id="rId5"/>
    <p:sldId id="404" r:id="rId6"/>
    <p:sldId id="414" r:id="rId7"/>
    <p:sldId id="415" r:id="rId8"/>
    <p:sldId id="419" r:id="rId9"/>
    <p:sldId id="420" r:id="rId10"/>
    <p:sldId id="421" r:id="rId11"/>
    <p:sldId id="422" r:id="rId12"/>
    <p:sldId id="429" r:id="rId13"/>
    <p:sldId id="430" r:id="rId14"/>
    <p:sldId id="405" r:id="rId15"/>
    <p:sldId id="423" r:id="rId16"/>
    <p:sldId id="401" r:id="rId17"/>
    <p:sldId id="425" r:id="rId18"/>
    <p:sldId id="424" r:id="rId19"/>
    <p:sldId id="426" r:id="rId20"/>
    <p:sldId id="427" r:id="rId21"/>
    <p:sldId id="428" r:id="rId22"/>
    <p:sldId id="411" r:id="rId23"/>
    <p:sldId id="412" r:id="rId24"/>
    <p:sldId id="398" r:id="rId25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8F8F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86" y="-66"/>
      </p:cViewPr>
      <p:guideLst>
        <p:guide orient="horz" pos="2160"/>
        <p:guide orient="horz" pos="1798"/>
        <p:guide orient="horz" pos="1914"/>
        <p:guide pos="339"/>
        <p:guide pos="55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3952047-B28C-40DA-B602-8A3E290D145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953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78294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42F39-0D44-41D0-B77E-5303F11DCF0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5F96B-F86C-40CB-864F-F98EE5C03AD9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20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5CDDA-219C-4AE6-8F5A-D945DD9498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F8D52-EB53-48C0-B659-D35D8EEF82AB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95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7C2AC-2524-4403-9997-5EC9A309BF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8021F-ADAD-4C99-ABFD-8976C421A39B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4051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2486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7340-55CE-4B32-B849-9E3EC9BF9A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F507-1BD6-4DC9-952C-D7500B064CC6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04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D769-738B-4CBD-89C5-AF5F56B20D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54C10-5516-4F8F-94AC-3D5471B31E8B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33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B8D9-ED00-4242-A657-0A3EFC4252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60B84-A286-4610-BDFE-80D822B6AC92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47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A0048-BDC6-4B55-BA4A-BA67C27AF9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F5D3D-2C00-4F94-B622-ED6336DAF364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09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CE18B-AEEE-4C6B-8B16-B87439774F0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0789F-9C0D-4A7B-9E9E-D9920F1238F9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715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FD79F-0E00-4159-B45B-E4E84F99CA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15BC-E5D8-4D11-9436-E54E917413D1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74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D490-0BF6-4B4B-9DDB-29D4C949F4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FB4B-6C48-4EE9-8F54-991792332850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852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4B4F-56AE-4152-A591-0008EC531ED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1B48A-4B26-4C76-BEE3-AE457239DD32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184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8AAEF-136B-4AD0-8A74-2112A66661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3E36-4DAE-48F0-93D7-BB5A5471A708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92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E40E-38C8-4606-859B-6E311C63F6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022B-1671-4F39-862E-33F1BAFFACF8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223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77E81-1E55-4D3B-9F5F-36EEB765FE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8EEB-4CC4-4E91-9016-D2A8BCD96D99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23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794989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A118-6AE0-4CC3-A929-3A76BD995C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7E80-8FB5-4A71-B4BA-62C452121F09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804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08F9A-B623-41CB-91EC-3AF3CA8AFA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541F-BE4B-4943-A010-20A421FC8187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758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F89-F51B-4C55-8286-6D12015F3A7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EA8B-F4B2-4B2E-9373-CC4E50124850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180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D8CEE-374E-4459-9648-5640C0EA05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741E-A903-46BF-A545-BFAC64930F70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7784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B46B-425C-40F6-87B0-B75697C894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24B8-176E-47F3-A881-78C4F9F48CB5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71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A5327-85BB-40D7-AAB0-2F94BDEEF5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841D-484C-4DE5-8606-5B53A47FC558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4627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FEDB-F0B2-4054-A640-05722B00F6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3DD88-7688-402B-A988-83FC292E78D7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3619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9E835-7A35-4E2D-964C-65D70E5254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8A609-925E-4D5B-AE7E-A445071A53D5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544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4D050-F07F-4017-B479-2AC9551B9C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95B6-AAD1-43C5-A21C-D1624119CC93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211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3DB8-B6D9-479C-A7E8-ED266FD298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CFE7A-7825-40EE-A6F8-08CBD4177E04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399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8A50D-1ECD-4FB5-9B70-770A88D666B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8DD43-6D03-40FB-BB7A-15344AAE832B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056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5060-B7DC-41A1-B4C0-36CFAF2CFE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E288-3285-49F1-8F8B-F923D13CE704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20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43B40-6BA2-4389-8E5C-76A9E800502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30E0-62B9-477A-9D44-D7019F567607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62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3A029-6723-4967-B90A-92B6AA7EA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C011-73F7-4662-918C-4C2849BBCD3C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19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5FDA-1002-4EA3-9E0F-A2E5C96F5D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4527-8DB4-461D-99B6-D7BA6C10F198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44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5F597-CE5B-4EC0-9EAC-D6452628C9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3032-CC5A-4C1C-967E-2FA7F825C11F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2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B0FD-B905-44A6-8B10-0652C79D4C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8463-198E-49A2-850D-CE46A19B4E5B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64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215F7-9E46-4BC6-B0FA-4397BEFEED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5565-7C0E-45CA-9F97-7D2056B37FF5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23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sv-SE" alt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63189315-6811-461A-8007-ECC5A30C7B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v-SE" altLang="sv-SE" smtClean="0"/>
          </a:p>
        </p:txBody>
      </p:sp>
      <p:pic>
        <p:nvPicPr>
          <p:cNvPr id="1031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>
              <a:defRPr/>
            </a:pPr>
            <a:fld id="{E05F0F1F-05C1-4305-A7E0-296A6A8AA10E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sv-SE" alt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CBD3322-0CA8-41FD-9BCD-378FF43A89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054" name="Rectangle 9"/>
          <p:cNvSpPr>
            <a:spLocks noChangeArrowheads="1"/>
          </p:cNvSpPr>
          <p:nvPr userDrawn="1"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v-SE" altLang="sv-SE" smtClean="0"/>
          </a:p>
        </p:txBody>
      </p:sp>
      <p:pic>
        <p:nvPicPr>
          <p:cNvPr id="2055" name="Picture 10" descr="SMHI Logotype_svart_ne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>
              <a:defRPr/>
            </a:pPr>
            <a:fld id="{390A168D-B7F3-42D4-BEC9-3BD98B518F7D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sv-SE" alt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sv-SE"/>
              <a:t>Laboration i SIMAIR, Uppsala universitet - 2012-04-17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F5899639-C2D2-4B39-8E19-14B4C5A065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v-SE" altLang="sv-SE" smtClean="0">
              <a:solidFill>
                <a:srgbClr val="000000"/>
              </a:solidFill>
            </a:endParaRPr>
          </a:p>
        </p:txBody>
      </p:sp>
      <p:pic>
        <p:nvPicPr>
          <p:cNvPr id="3079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E803EBF2-710D-4075-9DC3-031F7091DB4F}" type="datetime1">
              <a:rPr lang="sv-SE"/>
              <a:pPr>
                <a:defRPr/>
              </a:pPr>
              <a:t>2016-10-25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9113" y="1295400"/>
            <a:ext cx="8226425" cy="7667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v-SE" altLang="sv-SE" dirty="0" smtClean="0"/>
              <a:t>Vad är på gång i SIMAIR under 2017?</a:t>
            </a:r>
            <a:r>
              <a:rPr lang="sv-SE" altLang="sv-SE" sz="800" dirty="0" smtClean="0"/>
              <a:t> </a:t>
            </a:r>
            <a:endParaRPr lang="sv-SE" altLang="sv-SE" sz="1800" dirty="0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558800" y="1974850"/>
            <a:ext cx="52212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v-SE" altLang="sv-SE" sz="1400" b="1" dirty="0" smtClean="0"/>
              <a:t>SIMAIR-användardag, 2016-10-26</a:t>
            </a:r>
            <a:endParaRPr lang="sv-SE" altLang="sv-SE" sz="1400" b="1" dirty="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514350" y="3376613"/>
            <a:ext cx="4852988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dirty="0">
                <a:latin typeface="Arial Black" pitchFamily="34" charset="0"/>
              </a:rPr>
              <a:t>Stefan </a:t>
            </a:r>
            <a:r>
              <a:rPr lang="sv-SE" altLang="sv-SE" dirty="0" smtClean="0">
                <a:latin typeface="Arial Black" pitchFamily="34" charset="0"/>
              </a:rPr>
              <a:t>Andersson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0225" y="3740150"/>
            <a:ext cx="51133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sv-SE" sz="1400" b="1" dirty="0" smtClean="0"/>
              <a:t>E-post: </a:t>
            </a:r>
            <a:r>
              <a:rPr lang="en-US" altLang="sv-SE" sz="1400" b="1" dirty="0"/>
              <a:t>Stefan.Andersson@smhi.se</a:t>
            </a:r>
          </a:p>
          <a:p>
            <a:pPr>
              <a:buFont typeface="Wingdings" pitchFamily="2" charset="2"/>
              <a:buNone/>
            </a:pPr>
            <a:r>
              <a:rPr lang="en-US" altLang="sv-SE" sz="1400" b="1" dirty="0" smtClean="0"/>
              <a:t>Tel: 011 </a:t>
            </a:r>
            <a:r>
              <a:rPr lang="en-US" altLang="sv-SE" sz="1400" b="1" dirty="0"/>
              <a:t>– 495 8251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2447710"/>
            <a:ext cx="4582177" cy="32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om Geografisk fördelning av utsläpp till luft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4294967295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</p:spPr>
        <p:txBody>
          <a:bodyPr/>
          <a:lstStyle/>
          <a:p>
            <a:fld id="{E560AB44-2D2E-436A-A514-8534E37AF1DB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594918" y="2739724"/>
            <a:ext cx="3986373" cy="298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sz="2000" b="1" dirty="0" smtClean="0"/>
              <a:t>Metod- och kvalitetsbeskrivning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b="1" dirty="0" smtClean="0"/>
              <a:t>Tillgänglig via RUS webbsida: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sv-SE" altLang="sv-SE" sz="1200" dirty="0"/>
              <a:t>http://extra.lansstyrelsen.se/rus/SiteCollectionDocuments/Statistik%20och%20data/Nationell%20emissionsdatabas/Metod_och_kvalitetsbeskrivning_Geografisk_f%C3%B6rdelning_sub2016.pdf</a:t>
            </a:r>
            <a:endParaRPr lang="sv-SE" altLang="sv-SE" sz="12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47" y="1874542"/>
            <a:ext cx="3388205" cy="47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4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Publik presentation av Geografisk fördelning av utsläpp till luft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4294967295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</p:spPr>
        <p:txBody>
          <a:bodyPr/>
          <a:lstStyle/>
          <a:p>
            <a:fld id="{E560AB44-2D2E-436A-A514-8534E37AF1DB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6" name="Platshållare för bildnummer 11"/>
          <p:cNvSpPr>
            <a:spLocks noGrp="1"/>
          </p:cNvSpPr>
          <p:nvPr>
            <p:ph type="sldNum" sz="quarter" idx="4294967295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</p:spPr>
        <p:txBody>
          <a:bodyPr/>
          <a:lstStyle/>
          <a:p>
            <a:fld id="{E560AB44-2D2E-436A-A514-8534E37AF1DB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9" name="Rectangle 32"/>
          <p:cNvSpPr txBox="1">
            <a:spLocks noChangeArrowheads="1"/>
          </p:cNvSpPr>
          <p:nvPr/>
        </p:nvSpPr>
        <p:spPr bwMode="auto">
          <a:xfrm>
            <a:off x="323528" y="1916832"/>
            <a:ext cx="398637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sz="1800" b="1" dirty="0" smtClean="0"/>
              <a:t>Utsläpp i siffror (Naturvårdsverket)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sv-SE" altLang="sv-SE" sz="1200" dirty="0" smtClean="0"/>
              <a:t>http</a:t>
            </a:r>
            <a:r>
              <a:rPr lang="sv-SE" altLang="sv-SE" sz="1200" dirty="0"/>
              <a:t>://utslappisiffror.naturvardsverket.se/Alla-utslapp-till-luft</a:t>
            </a:r>
            <a:r>
              <a:rPr lang="sv-SE" altLang="sv-SE" sz="1200" dirty="0" smtClean="0"/>
              <a:t>/</a:t>
            </a:r>
          </a:p>
        </p:txBody>
      </p:sp>
      <p:sp>
        <p:nvSpPr>
          <p:cNvPr id="11" name="Rectangle 32"/>
          <p:cNvSpPr txBox="1">
            <a:spLocks noChangeArrowheads="1"/>
          </p:cNvSpPr>
          <p:nvPr/>
        </p:nvSpPr>
        <p:spPr bwMode="auto">
          <a:xfrm>
            <a:off x="4860032" y="1935057"/>
            <a:ext cx="398637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sz="1800" b="1" dirty="0" smtClean="0"/>
              <a:t>RUS webbsida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sv-SE" altLang="sv-SE" sz="1200" dirty="0"/>
              <a:t>http://projektwebbar.lansstyrelsen.se/rus/Sv/statistik-och-data/nationell-emissionsdatabas/Pages/default.aspx/</a:t>
            </a:r>
            <a:endParaRPr lang="sv-SE" altLang="sv-SE" sz="12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01" y="2943151"/>
            <a:ext cx="2973139" cy="204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2"/>
          <p:cNvSpPr txBox="1">
            <a:spLocks noChangeArrowheads="1"/>
          </p:cNvSpPr>
          <p:nvPr/>
        </p:nvSpPr>
        <p:spPr bwMode="auto">
          <a:xfrm>
            <a:off x="5821734" y="5000918"/>
            <a:ext cx="2448272" cy="51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b="1" dirty="0" smtClean="0"/>
              <a:t>Kartpresentation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6" y="2856579"/>
            <a:ext cx="4595546" cy="305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2"/>
          <p:cNvSpPr txBox="1">
            <a:spLocks noChangeArrowheads="1"/>
          </p:cNvSpPr>
          <p:nvPr/>
        </p:nvSpPr>
        <p:spPr bwMode="auto">
          <a:xfrm>
            <a:off x="1092578" y="5793006"/>
            <a:ext cx="2448272" cy="51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b="1" dirty="0" smtClean="0"/>
              <a:t>Tidsseriediagram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73" y="5301208"/>
            <a:ext cx="3584699" cy="10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2"/>
          <p:cNvSpPr txBox="1">
            <a:spLocks noChangeArrowheads="1"/>
          </p:cNvSpPr>
          <p:nvPr/>
        </p:nvSpPr>
        <p:spPr bwMode="auto">
          <a:xfrm>
            <a:off x="5379789" y="6440247"/>
            <a:ext cx="3342210" cy="3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b="1" dirty="0" smtClean="0"/>
              <a:t>Excel-filer (ner till kommunnivå)</a:t>
            </a:r>
          </a:p>
        </p:txBody>
      </p:sp>
    </p:spTree>
    <p:extLst>
      <p:ext uri="{BB962C8B-B14F-4D97-AF65-F5344CB8AC3E}">
        <p14:creationId xmlns:p14="http://schemas.microsoft.com/office/powerpoint/2010/main" val="1450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Ny funktionalitet: Källfördelning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C30B5-DFB9-4F28-8CAA-AB63EFE63D71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622300" y="5297067"/>
            <a:ext cx="78613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I </a:t>
            </a:r>
            <a:r>
              <a:rPr lang="sv-SE" sz="1800" kern="0" dirty="0" err="1"/>
              <a:t>SIMAIRs</a:t>
            </a:r>
            <a:r>
              <a:rPr lang="sv-SE" sz="1800" kern="0" dirty="0"/>
              <a:t> </a:t>
            </a:r>
            <a:r>
              <a:rPr lang="sv-SE" sz="1800" kern="0" dirty="0" smtClean="0"/>
              <a:t>visualisering </a:t>
            </a:r>
            <a:r>
              <a:rPr lang="sv-SE" sz="1800" kern="0" dirty="0"/>
              <a:t>kommer det vara möjligt att visa urbant haltbidrag över tätorten (1 km x 1 km) för olika källbidrag.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/>
              <a:t>I </a:t>
            </a:r>
            <a:r>
              <a:rPr lang="sv-SE" sz="1800" kern="0" dirty="0" smtClean="0"/>
              <a:t>PDF-rapporterna </a:t>
            </a:r>
            <a:r>
              <a:rPr lang="sv-SE" sz="1800" kern="0" dirty="0"/>
              <a:t>kommer det även finnas en bilaga där det urbana bidraget redovisas för olika källbidrag.</a:t>
            </a:r>
          </a:p>
          <a:p>
            <a:pPr>
              <a:spcBef>
                <a:spcPts val="1200"/>
              </a:spcBef>
              <a:defRPr/>
            </a:pPr>
            <a:endParaRPr lang="sv-SE" sz="1800" kern="0" dirty="0" smtClean="0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5148064" y="2041279"/>
            <a:ext cx="3600400" cy="210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kern="0" dirty="0" smtClean="0">
                <a:sym typeface="Wingdings" panose="05000000000000000000" pitchFamily="2" charset="2"/>
              </a:rPr>
              <a:t> </a:t>
            </a:r>
            <a:r>
              <a:rPr lang="sv-SE" kern="0" dirty="0" smtClean="0"/>
              <a:t>Vi gör separata körningar med BUM för olika källbidrag.</a:t>
            </a:r>
          </a:p>
          <a:p>
            <a:pPr marL="0" indent="0">
              <a:buNone/>
            </a:pPr>
            <a:endParaRPr lang="sv-SE" kern="0" dirty="0"/>
          </a:p>
          <a:p>
            <a:pPr marL="0" indent="0">
              <a:buNone/>
            </a:pPr>
            <a:r>
              <a:rPr lang="sv-SE" kern="0" dirty="0" smtClean="0"/>
              <a:t>Exempel på källor:</a:t>
            </a:r>
          </a:p>
          <a:p>
            <a:pPr marL="0" indent="0">
              <a:buNone/>
            </a:pPr>
            <a:endParaRPr lang="sv-SE" kern="0" dirty="0" smtClean="0"/>
          </a:p>
          <a:p>
            <a:r>
              <a:rPr lang="sv-SE" kern="0" dirty="0" smtClean="0"/>
              <a:t>Vägtrafik, avgas</a:t>
            </a:r>
          </a:p>
          <a:p>
            <a:r>
              <a:rPr lang="sv-SE" kern="0" dirty="0" smtClean="0"/>
              <a:t>Vägtrafik, slitagepartiklar</a:t>
            </a:r>
          </a:p>
          <a:p>
            <a:r>
              <a:rPr lang="sv-SE" kern="0" dirty="0" smtClean="0"/>
              <a:t>Småskalig uppvärmning</a:t>
            </a:r>
          </a:p>
          <a:p>
            <a:r>
              <a:rPr lang="sv-SE" kern="0" dirty="0" smtClean="0"/>
              <a:t>Sjöfart</a:t>
            </a:r>
          </a:p>
          <a:p>
            <a:r>
              <a:rPr lang="sv-SE" kern="0" dirty="0" smtClean="0"/>
              <a:t>Industri</a:t>
            </a:r>
            <a:endParaRPr lang="sv-SE" kern="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38494"/>
            <a:ext cx="4038600" cy="28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4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Ny funktionalitet: Källfördelning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C30B5-DFB9-4F28-8CAA-AB63EFE63D71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5076966" y="2161326"/>
            <a:ext cx="3406633" cy="144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sv-SE" sz="1800" b="1" kern="0" dirty="0" smtClean="0"/>
              <a:t>Tidplan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Lanseras med basår 2016 (nästa år i april)</a:t>
            </a:r>
            <a:endParaRPr lang="sv-SE" sz="1800" kern="0" dirty="0"/>
          </a:p>
          <a:p>
            <a:pPr>
              <a:spcBef>
                <a:spcPts val="1200"/>
              </a:spcBef>
              <a:defRPr/>
            </a:pPr>
            <a:endParaRPr lang="sv-SE" sz="1800" kern="0" dirty="0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2142"/>
            <a:ext cx="4038600" cy="28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0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Ny emissionsmodell för vägdamm och slitagepartiklar: NORTRIP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C30B5-DFB9-4F28-8CAA-AB63EFE63D71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791571" y="1947818"/>
            <a:ext cx="7861110" cy="342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sv-SE" sz="1800" b="1" kern="0" dirty="0" err="1" smtClean="0"/>
              <a:t>SIMAIRs</a:t>
            </a:r>
            <a:r>
              <a:rPr lang="sv-SE" sz="1800" b="1" kern="0" dirty="0" smtClean="0"/>
              <a:t> nuvarande </a:t>
            </a:r>
            <a:r>
              <a:rPr lang="sv-SE" sz="1800" b="1" kern="0" dirty="0" err="1" smtClean="0"/>
              <a:t>resuspensionsmodell</a:t>
            </a:r>
            <a:endParaRPr lang="sv-SE" sz="1800" b="1" kern="0" dirty="0" smtClean="0"/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Utvecklad av </a:t>
            </a:r>
            <a:r>
              <a:rPr lang="sv-SE" sz="1800" kern="0" dirty="0" err="1" smtClean="0"/>
              <a:t>Omstedt</a:t>
            </a:r>
            <a:r>
              <a:rPr lang="sv-SE" sz="1800" kern="0" dirty="0" smtClean="0"/>
              <a:t> et al. (2005)</a:t>
            </a:r>
          </a:p>
          <a:p>
            <a:pPr>
              <a:spcBef>
                <a:spcPts val="1800"/>
              </a:spcBef>
              <a:defRPr/>
            </a:pPr>
            <a:r>
              <a:rPr lang="sv-SE" sz="1800" b="1" kern="0" dirty="0" smtClean="0"/>
              <a:t>Fördelar:</a:t>
            </a:r>
            <a:r>
              <a:rPr lang="sv-SE" sz="1800" kern="0" dirty="0" smtClean="0"/>
              <a:t> Enkel, intuitiv, går att tillämpa nationellt i Sverige, har visat god överensstämmelse med mätdata</a:t>
            </a:r>
          </a:p>
          <a:p>
            <a:pPr>
              <a:spcBef>
                <a:spcPts val="1200"/>
              </a:spcBef>
              <a:defRPr/>
            </a:pPr>
            <a:endParaRPr lang="sv-SE" sz="1800" kern="0" dirty="0" smtClean="0"/>
          </a:p>
        </p:txBody>
      </p:sp>
      <p:pic>
        <p:nvPicPr>
          <p:cNvPr id="2050" name="Picture 2" descr="D:\Jobb_Apl\SIMAIR_kurs\SMHI_Norrköping\2016_oktober_SIMAIR2\Kungsgatan_Norrköping_1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84" y="3961790"/>
            <a:ext cx="4979084" cy="24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Ny emissionsmodell för vägdamm och slitagepartiklar: NORTRIP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C30B5-DFB9-4F28-8CAA-AB63EFE63D71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791571" y="1947818"/>
            <a:ext cx="7861110" cy="342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sv-SE" sz="1800" b="1" kern="0" dirty="0" err="1" smtClean="0"/>
              <a:t>SIMAIRs</a:t>
            </a:r>
            <a:r>
              <a:rPr lang="sv-SE" sz="1800" b="1" kern="0" dirty="0" smtClean="0"/>
              <a:t> nuvarande </a:t>
            </a:r>
            <a:r>
              <a:rPr lang="sv-SE" sz="1800" b="1" kern="0" dirty="0" err="1" smtClean="0"/>
              <a:t>resuspensionsmodell</a:t>
            </a:r>
            <a:endParaRPr lang="sv-SE" sz="1800" b="1" kern="0" dirty="0" smtClean="0"/>
          </a:p>
          <a:p>
            <a:pPr>
              <a:spcBef>
                <a:spcPts val="1800"/>
              </a:spcBef>
              <a:defRPr/>
            </a:pPr>
            <a:r>
              <a:rPr lang="sv-SE" sz="1800" b="1" kern="0" dirty="0" smtClean="0"/>
              <a:t>Några nackdelar: </a:t>
            </a:r>
            <a:r>
              <a:rPr lang="sv-SE" sz="1800" kern="0" dirty="0" smtClean="0"/>
              <a:t>Empirisk modell, tar enbart hänsyn till slitagepartiklar från personbilar, inget hastighetsberoende, delar ej upp i olika processer och därmed kan man inte studera olika åtgärders effekter</a:t>
            </a:r>
          </a:p>
          <a:p>
            <a:pPr>
              <a:spcBef>
                <a:spcPts val="1200"/>
              </a:spcBef>
              <a:defRPr/>
            </a:pPr>
            <a:endParaRPr lang="sv-SE" sz="1800" kern="0" dirty="0" smtClean="0"/>
          </a:p>
        </p:txBody>
      </p:sp>
      <p:pic>
        <p:nvPicPr>
          <p:cNvPr id="2050" name="Picture 2" descr="D:\Jobb_Apl\SIMAIR_kurs\SMHI_Norrköping\2016_oktober_SIMAIR2\Kungsgatan_Norrköping_1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84" y="3961790"/>
            <a:ext cx="4979084" cy="24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0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Ny emissionsmodell för vägdamm och slitagepartiklar: NORTRIP</a:t>
            </a:r>
            <a:endParaRPr lang="sv-SE" altLang="sv-SE" dirty="0" smtClean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C30B5-DFB9-4F28-8CAA-AB63EFE63D71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4429124" y="2193469"/>
            <a:ext cx="4029075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sv-SE" sz="1800" b="1" kern="0" dirty="0" smtClean="0"/>
              <a:t>Ny emissionsmodell håller på att implementeras i SIMAIR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Nordiskt forskningssamarbete där SMHI ingår har lett fram till en ny förbättrad modell för vägtrafikens slitagepartiklar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Håller på att implementeras i SIMAIR (projekt på uppdrag av Trafikverket och </a:t>
            </a:r>
            <a:r>
              <a:rPr lang="sv-SE" sz="1800" kern="0" dirty="0"/>
              <a:t>Naturvårdsverket</a:t>
            </a:r>
            <a:r>
              <a:rPr lang="sv-SE" sz="1800" kern="0" dirty="0" smtClean="0"/>
              <a:t>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" y="2291642"/>
            <a:ext cx="4318867" cy="279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Ny emissionsmodell för vägdamm och slitagepartiklar: NORTRIP</a:t>
            </a:r>
            <a:endParaRPr lang="sv-SE" altLang="sv-SE" dirty="0" smtClean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C30B5-DFB9-4F28-8CAA-AB63EFE63D71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832514" y="2125230"/>
            <a:ext cx="4244453" cy="292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sv-SE" sz="1800" b="1" kern="0" dirty="0" smtClean="0"/>
              <a:t>Exempel på åtgärder/processer: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Användning av dammbindningsmedel t.ex. CMA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Minskad dubbdäcksanvändning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Städning/sopning av gator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Olika asfaltsbeläggning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Hastighetsberoende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mm</a:t>
            </a:r>
          </a:p>
          <a:p>
            <a:pPr>
              <a:spcBef>
                <a:spcPts val="1800"/>
              </a:spcBef>
              <a:defRPr/>
            </a:pPr>
            <a:endParaRPr lang="sv-SE" sz="1800" kern="0" dirty="0" smtClean="0"/>
          </a:p>
          <a:p>
            <a:pPr>
              <a:spcBef>
                <a:spcPts val="1200"/>
              </a:spcBef>
              <a:defRPr/>
            </a:pPr>
            <a:endParaRPr lang="sv-SE" sz="1800" kern="0" dirty="0" smtClean="0"/>
          </a:p>
        </p:txBody>
      </p:sp>
      <p:sp>
        <p:nvSpPr>
          <p:cNvPr id="6" name="Rectangle 32"/>
          <p:cNvSpPr txBox="1">
            <a:spLocks noChangeArrowheads="1"/>
          </p:cNvSpPr>
          <p:nvPr/>
        </p:nvSpPr>
        <p:spPr bwMode="auto">
          <a:xfrm>
            <a:off x="5431806" y="2125230"/>
            <a:ext cx="3057098" cy="361304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80000" tIns="180000" rIns="180000" bIns="180000"/>
          <a:lstStyle>
            <a:lvl1pPr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r>
              <a:rPr lang="sv-SE" altLang="sv-SE" sz="1800" b="1" dirty="0" smtClean="0"/>
              <a:t>Indata</a:t>
            </a:r>
            <a:endParaRPr lang="sv-SE" altLang="sv-SE" b="1" dirty="0" smtClean="0"/>
          </a:p>
          <a:p>
            <a:pPr marL="285750" indent="-285750">
              <a:spcAft>
                <a:spcPts val="600"/>
              </a:spcAft>
            </a:pPr>
            <a:r>
              <a:rPr lang="sv-SE" altLang="sv-SE" dirty="0" smtClean="0"/>
              <a:t>Möjlighet att ändra indata för den avancerade användaren.</a:t>
            </a:r>
          </a:p>
          <a:p>
            <a:pPr marL="285750" indent="-285750">
              <a:spcAft>
                <a:spcPts val="600"/>
              </a:spcAft>
            </a:pPr>
            <a:r>
              <a:rPr lang="sv-SE" altLang="sv-SE" dirty="0" smtClean="0"/>
              <a:t>Det ska även finnas förinställningar och defaultvärden tillgängliga där man i stort sett kan slå på och av funktionaliteter (”by </a:t>
            </a:r>
            <a:r>
              <a:rPr lang="sv-SE" altLang="sv-SE" dirty="0" err="1" smtClean="0"/>
              <a:t>rule</a:t>
            </a:r>
            <a:r>
              <a:rPr lang="sv-SE" altLang="sv-SE" dirty="0" smtClean="0"/>
              <a:t>” tillämpas, t.ex. så att det kan styras av meteorologi)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2826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Ny emissionsmodell för vägdamm och slitagepartiklar: NORTRIP</a:t>
            </a:r>
            <a:endParaRPr lang="sv-SE" altLang="sv-SE" dirty="0" smtClean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C30B5-DFB9-4F28-8CAA-AB63EFE63D71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4429124" y="2125230"/>
            <a:ext cx="4029075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sv-SE" sz="1800" b="1" kern="0" dirty="0" smtClean="0"/>
              <a:t>Tidplan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Lanseras preliminärt i början av 2017</a:t>
            </a:r>
          </a:p>
          <a:p>
            <a:pPr>
              <a:spcBef>
                <a:spcPts val="1200"/>
              </a:spcBef>
              <a:defRPr/>
            </a:pPr>
            <a:endParaRPr lang="sv-SE" sz="1800" kern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" y="2291642"/>
            <a:ext cx="4318867" cy="279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Uppdatering av PDF-rapport i SIMAIR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C30B5-DFB9-4F28-8CAA-AB63EFE63D71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832514" y="2125230"/>
            <a:ext cx="4067031" cy="292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sv-SE" sz="1800" b="1" kern="0" dirty="0" smtClean="0"/>
              <a:t>Kommer uppdateras när Källfördelning och </a:t>
            </a:r>
            <a:r>
              <a:rPr lang="sv-SE" sz="1800" b="1" kern="0" dirty="0" smtClean="0"/>
              <a:t>NORTRIP </a:t>
            </a:r>
            <a:r>
              <a:rPr lang="sv-SE" sz="1800" b="1" kern="0" dirty="0" smtClean="0"/>
              <a:t>är klart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Urbant haltbidrag visas källfördelat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NORTRIP-parametrar (i synnerhet Excel-tidsserier)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Egen bilaga för indata, så dessa blir spårbara!</a:t>
            </a:r>
          </a:p>
          <a:p>
            <a:pPr>
              <a:spcBef>
                <a:spcPts val="1800"/>
              </a:spcBef>
              <a:defRPr/>
            </a:pPr>
            <a:endParaRPr lang="sv-SE" sz="1800" kern="0" dirty="0" smtClean="0"/>
          </a:p>
          <a:p>
            <a:pPr>
              <a:spcBef>
                <a:spcPts val="1800"/>
              </a:spcBef>
              <a:defRPr/>
            </a:pPr>
            <a:endParaRPr lang="sv-SE" sz="1800" kern="0" dirty="0" smtClean="0"/>
          </a:p>
          <a:p>
            <a:pPr>
              <a:spcBef>
                <a:spcPts val="1200"/>
              </a:spcBef>
              <a:defRPr/>
            </a:pPr>
            <a:endParaRPr lang="sv-SE" sz="1800" kern="0" dirty="0" smtClean="0"/>
          </a:p>
        </p:txBody>
      </p:sp>
      <p:pic>
        <p:nvPicPr>
          <p:cNvPr id="7" name="Bildobjekt 6" descr="D:\Jobb_Apl\Produktansvar\SIMAIR2\Användarmanual\Bilder\15_PDF-rapport_NO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02" y="1880292"/>
            <a:ext cx="3576320" cy="459867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22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Innehåll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C30B5-DFB9-4F28-8CAA-AB63EFE63D71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736600" y="2049463"/>
            <a:ext cx="7861300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Ny funktionalitet: Källfördelning för urbant haltbidrag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Ny emissionsmodell för vägtrafikens slitagepartiklar: NORTRIP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PDF-rapporten kommer uppdateras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Validering mot mätdata för basår 2014 och 2015</a:t>
            </a:r>
            <a:endParaRPr lang="sv-SE" sz="1800" kern="0" dirty="0"/>
          </a:p>
          <a:p>
            <a:pPr>
              <a:spcBef>
                <a:spcPts val="1200"/>
              </a:spcBef>
              <a:defRPr/>
            </a:pPr>
            <a:endParaRPr lang="sv-SE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7376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Ny validering av SIMAIR mot mätdata för basår 2014 och 2015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C30B5-DFB9-4F28-8CAA-AB63EFE63D71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736600" y="2049463"/>
            <a:ext cx="4130676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sv-SE" sz="1800" b="1" kern="0" dirty="0" smtClean="0"/>
              <a:t>Syfte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SIMAIR har validerats mot mätdata för 30-talet tätorter för basåren 2005-2009.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Det finns ett behov av att utvärdera SIMAIR mot mätdata för senare basår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Säkerställa kvalitet i beräkningarna i SIMAIR och identifiera områden där förbättringar behövs. Detta tar vi sedan med oss och kommer jobba med i kommande utveckling.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Projekt finansierat av Trafikverket, Naturvårdsverket och SMHI</a:t>
            </a:r>
          </a:p>
          <a:p>
            <a:pPr>
              <a:spcBef>
                <a:spcPts val="1200"/>
              </a:spcBef>
              <a:defRPr/>
            </a:pPr>
            <a:endParaRPr lang="sv-SE" sz="1800" kern="0" dirty="0" smtClean="0"/>
          </a:p>
        </p:txBody>
      </p:sp>
      <p:pic>
        <p:nvPicPr>
          <p:cNvPr id="11" name="Picture 39" descr="Jönköping_Hoppetst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7" y="3178175"/>
            <a:ext cx="1470025" cy="25368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http://goteborg.se/wps/wcm/connect/88ba3f68-c1cc-4a73-aefe-7f005c1960d0/Luftovervakning_SvanteSjostedt.jpg?MOD=AJPE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2" y="2058987"/>
            <a:ext cx="1755775" cy="2314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ruta 13"/>
          <p:cNvSpPr txBox="1">
            <a:spLocks noChangeArrowheads="1"/>
          </p:cNvSpPr>
          <p:nvPr/>
        </p:nvSpPr>
        <p:spPr bwMode="auto">
          <a:xfrm>
            <a:off x="5294312" y="3895725"/>
            <a:ext cx="1755775" cy="523875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400" dirty="0"/>
              <a:t>Femmanhusets tak,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400" dirty="0"/>
              <a:t>Göteborg</a:t>
            </a:r>
          </a:p>
        </p:txBody>
      </p:sp>
      <p:sp>
        <p:nvSpPr>
          <p:cNvPr id="15" name="textruta 10"/>
          <p:cNvSpPr txBox="1">
            <a:spLocks noChangeArrowheads="1"/>
          </p:cNvSpPr>
          <p:nvPr/>
        </p:nvSpPr>
        <p:spPr bwMode="auto">
          <a:xfrm>
            <a:off x="6923087" y="5191125"/>
            <a:ext cx="1470025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400"/>
              <a:t>Hoppets torg,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400"/>
              <a:t>Jönköping</a:t>
            </a:r>
          </a:p>
        </p:txBody>
      </p:sp>
    </p:spTree>
    <p:extLst>
      <p:ext uri="{BB962C8B-B14F-4D97-AF65-F5344CB8AC3E}">
        <p14:creationId xmlns:p14="http://schemas.microsoft.com/office/powerpoint/2010/main" val="5407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Ny validering av SIMAIR mot mätdata för basår 2014 och 2015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C30B5-DFB9-4F28-8CAA-AB63EFE63D71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736599" y="2049463"/>
            <a:ext cx="7521575" cy="375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sv-SE" sz="1800" b="1" kern="0" dirty="0" smtClean="0"/>
              <a:t>Omfattning och genomförande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Projektet utförs under hösten 2016 och rapport tillgängliggörs under våren 2017.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Sammanlagt kommer validering göras för ca 15-20 orter, både i gaturum och urban bakgrund.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Ni är välkommen att delta!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Det vi behöver är indata i form av trafikdata och gaturumsdimensioner – resten utför SMHI.</a:t>
            </a:r>
          </a:p>
          <a:p>
            <a:pPr>
              <a:spcBef>
                <a:spcPts val="1800"/>
              </a:spcBef>
              <a:defRPr/>
            </a:pPr>
            <a:endParaRPr lang="sv-SE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625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 för uppmärksamheten!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5BD76B-D3DB-4431-A620-0624D192ACE4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  <p:pic>
        <p:nvPicPr>
          <p:cNvPr id="5" name="Picture 3" descr="C:\Users\a001807\Pictures\luftkvalitet\sverkers bilder\_MG_4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93913"/>
            <a:ext cx="4427984" cy="16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2"/>
          <p:cNvSpPr txBox="1">
            <a:spLocks noChangeArrowheads="1"/>
          </p:cNvSpPr>
          <p:nvPr/>
        </p:nvSpPr>
        <p:spPr bwMode="auto">
          <a:xfrm>
            <a:off x="1619672" y="2047984"/>
            <a:ext cx="6400378" cy="130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sv-SE" altLang="sv-SE" sz="1800" b="1" i="1" dirty="0" smtClean="0"/>
              <a:t>Frågor?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altLang="sv-SE" sz="1800" b="1" i="1" dirty="0" smtClean="0"/>
              <a:t>Kommentarer?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altLang="sv-SE" sz="1800" b="1" i="1" dirty="0" smtClean="0"/>
              <a:t>Framtida möjligheter och era behov?</a:t>
            </a:r>
            <a:endParaRPr lang="sv-SE" altLang="sv-SE" sz="1800" i="1" dirty="0"/>
          </a:p>
        </p:txBody>
      </p:sp>
    </p:spTree>
    <p:extLst>
      <p:ext uri="{BB962C8B-B14F-4D97-AF65-F5344CB8AC3E}">
        <p14:creationId xmlns:p14="http://schemas.microsoft.com/office/powerpoint/2010/main" val="11531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Ny funktionalitet: Källfördelning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C30B5-DFB9-4F28-8CAA-AB63EFE63D71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736600" y="2049463"/>
            <a:ext cx="7861300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Det finns ett behov av att dela upp haltbidrag i olika källor, exempelvis vid åtgärdsprogram.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På </a:t>
            </a:r>
            <a:r>
              <a:rPr lang="sv-SE" sz="1800" kern="0" dirty="0"/>
              <a:t>regional skala - nationella, gränsöverskridande och naturliga källor. 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/>
              <a:t>Urbana och lokala halter - vägtrafik, industri, jordbruk, uppvärmning, sjöfart, arbetsmaskiner, naturliga källor, gränsöverskridande källor och övriga källor. </a:t>
            </a:r>
            <a:endParaRPr lang="sv-SE" sz="1800" kern="0" dirty="0" smtClean="0"/>
          </a:p>
          <a:p>
            <a:pPr>
              <a:spcBef>
                <a:spcPts val="1200"/>
              </a:spcBef>
              <a:defRPr/>
            </a:pPr>
            <a:endParaRPr lang="sv-SE" sz="1800" kern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73" y="4200525"/>
            <a:ext cx="2952328" cy="24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1000125" y="4497542"/>
            <a:ext cx="4683299" cy="91281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80000" tIns="180000" rIns="180000" bIns="180000"/>
          <a:lstStyle>
            <a:lvl1pPr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sv-SE" altLang="sv-SE" b="1" dirty="0" smtClean="0"/>
              <a:t>Källfördelning av urbant haltbidrag i SIMAIR</a:t>
            </a:r>
          </a:p>
          <a:p>
            <a:pPr>
              <a:buFontTx/>
              <a:buNone/>
            </a:pPr>
            <a:r>
              <a:rPr lang="sv-SE" altLang="sv-SE" dirty="0" smtClean="0"/>
              <a:t>Projekt med finansiering från Naturvårdsverket</a:t>
            </a:r>
            <a:endParaRPr lang="sv-SE" altLang="sv-SE" dirty="0"/>
          </a:p>
        </p:txBody>
      </p:sp>
      <p:sp>
        <p:nvSpPr>
          <p:cNvPr id="9" name="Rektangel 8"/>
          <p:cNvSpPr/>
          <p:nvPr/>
        </p:nvSpPr>
        <p:spPr>
          <a:xfrm>
            <a:off x="1000125" y="3344863"/>
            <a:ext cx="866775" cy="280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1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60C94-8BE5-47CB-84FB-B04E18E10D7F}" type="slidenum">
              <a:rPr lang="sv-SE"/>
              <a:pPr>
                <a:defRPr/>
              </a:pPr>
              <a:t>4</a:t>
            </a:fld>
            <a:endParaRPr lang="sv-SE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altLang="sv-SE" dirty="0" err="1" smtClean="0"/>
              <a:t>SIMAIRs</a:t>
            </a:r>
            <a:r>
              <a:rPr lang="sv-SE" altLang="sv-SE" dirty="0" smtClean="0"/>
              <a:t> spridningsmodell för urbant haltbidrag (1 km × 1 km)</a:t>
            </a:r>
          </a:p>
        </p:txBody>
      </p:sp>
      <p:sp>
        <p:nvSpPr>
          <p:cNvPr id="28676" name="Rectangle 32"/>
          <p:cNvSpPr txBox="1">
            <a:spLocks noChangeArrowheads="1"/>
          </p:cNvSpPr>
          <p:nvPr/>
        </p:nvSpPr>
        <p:spPr bwMode="auto">
          <a:xfrm>
            <a:off x="3254375" y="1837741"/>
            <a:ext cx="236061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v-SE" altLang="sv-SE" sz="2000" b="1" dirty="0"/>
              <a:t>BUM-modellen</a:t>
            </a:r>
            <a:endParaRPr lang="sv-SE" altLang="sv-SE" sz="2000" dirty="0"/>
          </a:p>
          <a:p>
            <a:endParaRPr lang="sv-SE" altLang="sv-SE" sz="1400" dirty="0"/>
          </a:p>
        </p:txBody>
      </p:sp>
      <p:pic>
        <p:nvPicPr>
          <p:cNvPr id="28677" name="Picture 5" descr="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9" b="2"/>
          <a:stretch>
            <a:fillRect/>
          </a:stretch>
        </p:blipFill>
        <p:spPr bwMode="auto">
          <a:xfrm>
            <a:off x="944563" y="2303659"/>
            <a:ext cx="2309812" cy="1881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Rectangle 32"/>
          <p:cNvSpPr txBox="1">
            <a:spLocks noChangeArrowheads="1"/>
          </p:cNvSpPr>
          <p:nvPr/>
        </p:nvSpPr>
        <p:spPr bwMode="auto">
          <a:xfrm>
            <a:off x="466725" y="4388641"/>
            <a:ext cx="4262438" cy="146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v-SE" altLang="sv-SE" b="1" dirty="0"/>
              <a:t>1. Marknära utsläpp</a:t>
            </a:r>
          </a:p>
          <a:p>
            <a:r>
              <a:rPr lang="sv-SE" altLang="sv-SE" sz="1400" dirty="0"/>
              <a:t>Beräkningar på 1 km x 1 km upplösning</a:t>
            </a:r>
          </a:p>
          <a:p>
            <a:r>
              <a:rPr lang="sv-SE" altLang="sv-SE" sz="1400" dirty="0" err="1"/>
              <a:t>Trajektoriemodell</a:t>
            </a:r>
            <a:endParaRPr lang="sv-SE" altLang="sv-SE" sz="1400" dirty="0"/>
          </a:p>
          <a:p>
            <a:r>
              <a:rPr lang="sv-SE" altLang="sv-SE" sz="1400" dirty="0"/>
              <a:t>Emissioner i ett uppströms influensområde läggs samman för att beräkna halten i en receptorpunkt.</a:t>
            </a:r>
          </a:p>
          <a:p>
            <a:endParaRPr lang="sv-SE" altLang="sv-SE" sz="1400" dirty="0"/>
          </a:p>
          <a:p>
            <a:endParaRPr lang="sv-SE" altLang="sv-SE" sz="1400" dirty="0"/>
          </a:p>
          <a:p>
            <a:endParaRPr lang="sv-SE" altLang="sv-SE" sz="1400" dirty="0"/>
          </a:p>
        </p:txBody>
      </p:sp>
      <p:sp>
        <p:nvSpPr>
          <p:cNvPr id="28679" name="Rectangle 32"/>
          <p:cNvSpPr txBox="1">
            <a:spLocks noChangeArrowheads="1"/>
          </p:cNvSpPr>
          <p:nvPr/>
        </p:nvSpPr>
        <p:spPr bwMode="auto">
          <a:xfrm>
            <a:off x="4918075" y="4388641"/>
            <a:ext cx="4048125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v-SE" altLang="sv-SE" b="1" dirty="0"/>
              <a:t>2. Höga punktkällor</a:t>
            </a:r>
          </a:p>
          <a:p>
            <a:r>
              <a:rPr lang="sv-SE" altLang="sv-SE" sz="1400" dirty="0" err="1"/>
              <a:t>Gaussisk</a:t>
            </a:r>
            <a:r>
              <a:rPr lang="sv-SE" altLang="sv-SE" sz="1400" dirty="0"/>
              <a:t> spridningsmodell</a:t>
            </a:r>
          </a:p>
          <a:p>
            <a:r>
              <a:rPr lang="sv-SE" altLang="sv-SE" sz="1400" dirty="0"/>
              <a:t>Baseras på SMHIs spridningsmodell Dispersion (</a:t>
            </a:r>
            <a:r>
              <a:rPr lang="sv-SE" altLang="sv-SE" sz="1400" dirty="0" err="1"/>
              <a:t>Omstedt</a:t>
            </a:r>
            <a:r>
              <a:rPr lang="sv-SE" altLang="sv-SE" sz="1400" dirty="0"/>
              <a:t>, 1988).</a:t>
            </a:r>
          </a:p>
          <a:p>
            <a:endParaRPr lang="sv-SE" altLang="sv-SE" sz="1400" dirty="0"/>
          </a:p>
          <a:p>
            <a:endParaRPr lang="sv-SE" altLang="sv-SE" sz="1400" dirty="0"/>
          </a:p>
          <a:p>
            <a:endParaRPr lang="sv-SE" altLang="sv-SE" sz="1400" dirty="0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39" y="2234992"/>
            <a:ext cx="3153912" cy="1949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287338" y="5872163"/>
            <a:ext cx="797083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175" indent="14288" eaLnBrk="0" hangingPunct="0">
              <a:spcBef>
                <a:spcPct val="20000"/>
              </a:spcBef>
              <a:buSzPct val="120000"/>
              <a:buFont typeface="Wingdings" pitchFamily="2" charset="2"/>
              <a:buNone/>
              <a:defRPr/>
            </a:pPr>
            <a:r>
              <a:rPr lang="sv-SE" sz="1000" b="1" dirty="0"/>
              <a:t>Referenser:</a:t>
            </a:r>
          </a:p>
          <a:p>
            <a:pPr marL="174625" indent="-17145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sv-SE" sz="1000" dirty="0">
                <a:cs typeface="Arial" charset="0"/>
                <a:sym typeface="Wingdings" pitchFamily="2" charset="2"/>
              </a:rPr>
              <a:t>Andersson, S., </a:t>
            </a:r>
            <a:r>
              <a:rPr lang="sv-SE" sz="1000" dirty="0" err="1">
                <a:cs typeface="Arial" charset="0"/>
                <a:sym typeface="Wingdings" pitchFamily="2" charset="2"/>
              </a:rPr>
              <a:t>Omstedt</a:t>
            </a:r>
            <a:r>
              <a:rPr lang="sv-SE" sz="1000" dirty="0">
                <a:cs typeface="Arial" charset="0"/>
                <a:sym typeface="Wingdings" pitchFamily="2" charset="2"/>
              </a:rPr>
              <a:t>, G. och Robertson, L., 2010: Känslighetsanalys, vidareutveckling och validering av </a:t>
            </a:r>
            <a:r>
              <a:rPr lang="sv-SE" sz="1000" dirty="0" err="1">
                <a:cs typeface="Arial" charset="0"/>
                <a:sym typeface="Wingdings" pitchFamily="2" charset="2"/>
              </a:rPr>
              <a:t>SIMAIRs</a:t>
            </a:r>
            <a:r>
              <a:rPr lang="sv-SE" sz="1000" dirty="0">
                <a:cs typeface="Arial" charset="0"/>
                <a:sym typeface="Wingdings" pitchFamily="2" charset="2"/>
              </a:rPr>
              <a:t> urbana spridningsmodell BUM. SMHI Meteorologi, Nr. 142, 37 </a:t>
            </a:r>
            <a:r>
              <a:rPr lang="sv-SE" sz="1000" dirty="0" err="1">
                <a:cs typeface="Arial" charset="0"/>
                <a:sym typeface="Wingdings" pitchFamily="2" charset="2"/>
              </a:rPr>
              <a:t>pp</a:t>
            </a:r>
            <a:r>
              <a:rPr lang="sv-SE" sz="1000" dirty="0">
                <a:cs typeface="Arial" charset="0"/>
                <a:sym typeface="Wingdings" pitchFamily="2" charset="2"/>
              </a:rPr>
              <a:t>.</a:t>
            </a:r>
          </a:p>
          <a:p>
            <a:pPr marL="174625" indent="-17145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sv-SE" sz="1000" dirty="0" err="1">
                <a:cs typeface="Arial" charset="0"/>
                <a:sym typeface="Wingdings" pitchFamily="2" charset="2"/>
              </a:rPr>
              <a:t>Berkowicz</a:t>
            </a:r>
            <a:r>
              <a:rPr lang="sv-SE" sz="1000" dirty="0">
                <a:cs typeface="Arial" charset="0"/>
                <a:sym typeface="Wingdings" pitchFamily="2" charset="2"/>
              </a:rPr>
              <a:t>, R., 2000: A simple </a:t>
            </a:r>
            <a:r>
              <a:rPr lang="sv-SE" sz="1000" dirty="0" err="1">
                <a:cs typeface="Arial" charset="0"/>
                <a:sym typeface="Wingdings" pitchFamily="2" charset="2"/>
              </a:rPr>
              <a:t>model</a:t>
            </a:r>
            <a:r>
              <a:rPr lang="sv-SE" sz="1000" dirty="0">
                <a:cs typeface="Arial" charset="0"/>
                <a:sym typeface="Wingdings" pitchFamily="2" charset="2"/>
              </a:rPr>
              <a:t> for urban </a:t>
            </a:r>
            <a:r>
              <a:rPr lang="sv-SE" sz="1000" dirty="0" err="1">
                <a:cs typeface="Arial" charset="0"/>
                <a:sym typeface="Wingdings" pitchFamily="2" charset="2"/>
              </a:rPr>
              <a:t>background</a:t>
            </a:r>
            <a:r>
              <a:rPr lang="sv-SE" sz="1000" dirty="0">
                <a:cs typeface="Arial" charset="0"/>
                <a:sym typeface="Wingdings" pitchFamily="2" charset="2"/>
              </a:rPr>
              <a:t> pollution. Environment </a:t>
            </a:r>
            <a:r>
              <a:rPr lang="sv-SE" sz="1000" dirty="0" err="1">
                <a:cs typeface="Arial" charset="0"/>
                <a:sym typeface="Wingdings" pitchFamily="2" charset="2"/>
              </a:rPr>
              <a:t>Monitoring</a:t>
            </a:r>
            <a:r>
              <a:rPr lang="sv-SE" sz="1000" dirty="0">
                <a:cs typeface="Arial" charset="0"/>
                <a:sym typeface="Wingdings" pitchFamily="2" charset="2"/>
              </a:rPr>
              <a:t> and </a:t>
            </a:r>
            <a:r>
              <a:rPr lang="sv-SE" sz="1000" dirty="0" err="1">
                <a:cs typeface="Arial" charset="0"/>
                <a:sym typeface="Wingdings" pitchFamily="2" charset="2"/>
              </a:rPr>
              <a:t>Assessement</a:t>
            </a:r>
            <a:r>
              <a:rPr lang="sv-SE" sz="1000" dirty="0">
                <a:cs typeface="Arial" charset="0"/>
                <a:sym typeface="Wingdings" pitchFamily="2" charset="2"/>
              </a:rPr>
              <a:t>, Vol. 65, pp.259–267.</a:t>
            </a:r>
          </a:p>
        </p:txBody>
      </p:sp>
    </p:spTree>
    <p:extLst>
      <p:ext uri="{BB962C8B-B14F-4D97-AF65-F5344CB8AC3E}">
        <p14:creationId xmlns:p14="http://schemas.microsoft.com/office/powerpoint/2010/main" val="2217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Vilka emissioner används?</a:t>
            </a: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D937F7-5B00-4D30-A85E-CD9071F2980F}" type="slidenum">
              <a:rPr lang="sv-SE"/>
              <a:pPr>
                <a:defRPr/>
              </a:pPr>
              <a:t>5</a:t>
            </a:fld>
            <a:endParaRPr lang="sv-SE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795839"/>
            <a:ext cx="23701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4258101" y="2103488"/>
            <a:ext cx="40617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sv-SE" sz="1800" kern="0" dirty="0" err="1" smtClean="0"/>
              <a:t>SMEDs</a:t>
            </a:r>
            <a:r>
              <a:rPr lang="sv-SE" sz="1800" kern="0" dirty="0" smtClean="0"/>
              <a:t> Geografisk fördelade emissioner till luft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Upplösning: 1 km x 1 km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Sveriges nationella emissionsdatabas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Rapporteras internationellt, används för regional miljömåls- och klimatuppföljning</a:t>
            </a:r>
          </a:p>
          <a:p>
            <a:pPr>
              <a:spcBef>
                <a:spcPts val="1800"/>
              </a:spcBef>
              <a:defRPr/>
            </a:pPr>
            <a:r>
              <a:rPr lang="sv-SE" sz="1800" kern="0" dirty="0" smtClean="0"/>
              <a:t>Användbart för spridningsmodellering på urban skala och uppåt</a:t>
            </a:r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984909" y="6204961"/>
            <a:ext cx="3082120" cy="46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sv-SE" sz="1800" kern="0" dirty="0" smtClean="0"/>
              <a:t>Emissioner av </a:t>
            </a:r>
            <a:r>
              <a:rPr lang="sv-SE" sz="1800" kern="0" dirty="0" err="1" smtClean="0"/>
              <a:t>NOx</a:t>
            </a:r>
            <a:r>
              <a:rPr lang="sv-SE" sz="1800" kern="0" dirty="0" smtClean="0"/>
              <a:t> för 2014</a:t>
            </a:r>
          </a:p>
        </p:txBody>
      </p:sp>
    </p:spTree>
    <p:extLst>
      <p:ext uri="{BB962C8B-B14F-4D97-AF65-F5344CB8AC3E}">
        <p14:creationId xmlns:p14="http://schemas.microsoft.com/office/powerpoint/2010/main" val="36470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gör vi en geografisk fördelning inom SMED?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4294967295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</p:spPr>
        <p:txBody>
          <a:bodyPr/>
          <a:lstStyle/>
          <a:p>
            <a:fld id="{E560AB44-2D2E-436A-A514-8534E37AF1DB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6677" y="3724997"/>
            <a:ext cx="2149475" cy="8969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Nationell totalemission</a:t>
            </a: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/år]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628727" y="3929785"/>
            <a:ext cx="447675" cy="519112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v-SE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627784" y="1916832"/>
            <a:ext cx="3141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9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Fördelningsnyckel</a:t>
            </a:r>
            <a:endParaRPr lang="sv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40" y="2521672"/>
            <a:ext cx="1644650" cy="36226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12" descr="Storrutigt"/>
          <p:cNvSpPr txBox="1">
            <a:spLocks noChangeArrowheads="1"/>
          </p:cNvSpPr>
          <p:nvPr/>
        </p:nvSpPr>
        <p:spPr bwMode="auto">
          <a:xfrm>
            <a:off x="3347864" y="2496271"/>
            <a:ext cx="1655763" cy="3673475"/>
          </a:xfrm>
          <a:prstGeom prst="rect">
            <a:avLst/>
          </a:prstGeom>
          <a:pattFill prst="lgGrid">
            <a:fgClr>
              <a:schemeClr val="tx1">
                <a:alpha val="62000"/>
              </a:schemeClr>
            </a:fgClr>
            <a:bgClr>
              <a:schemeClr val="bg1">
                <a:alpha val="62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sv-SE" sz="1200" b="0" dirty="0">
              <a:latin typeface="Times New Roman" pitchFamily="18" charset="0"/>
            </a:endParaRPr>
          </a:p>
          <a:p>
            <a:pPr algn="ctr"/>
            <a:endParaRPr lang="sv-SE" sz="1200" b="0" dirty="0">
              <a:latin typeface="Times New Roman" pitchFamily="18" charset="0"/>
            </a:endParaRPr>
          </a:p>
          <a:p>
            <a:pPr algn="ctr"/>
            <a:endParaRPr lang="sv-SE" sz="1200" dirty="0">
              <a:solidFill>
                <a:srgbClr val="000000"/>
              </a:solidFill>
            </a:endParaRPr>
          </a:p>
          <a:p>
            <a:endParaRPr lang="sv-SE" sz="1200" b="0" dirty="0">
              <a:latin typeface="Times New Roman" pitchFamily="18" charset="0"/>
            </a:endParaRPr>
          </a:p>
          <a:p>
            <a:pPr algn="ctr"/>
            <a:endParaRPr lang="sv-SE" dirty="0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90" y="2521672"/>
            <a:ext cx="1644650" cy="36226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16" descr="Storrutigt"/>
          <p:cNvSpPr txBox="1">
            <a:spLocks noChangeArrowheads="1"/>
          </p:cNvSpPr>
          <p:nvPr/>
        </p:nvSpPr>
        <p:spPr bwMode="auto">
          <a:xfrm>
            <a:off x="6532390" y="2521672"/>
            <a:ext cx="1655762" cy="3673475"/>
          </a:xfrm>
          <a:prstGeom prst="rect">
            <a:avLst/>
          </a:prstGeom>
          <a:pattFill prst="lgGrid">
            <a:fgClr>
              <a:schemeClr val="tx1">
                <a:alpha val="62000"/>
              </a:schemeClr>
            </a:fgClr>
            <a:bgClr>
              <a:schemeClr val="bg1">
                <a:alpha val="62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sv-SE" sz="1200" b="0">
              <a:latin typeface="Times New Roman" pitchFamily="18" charset="0"/>
            </a:endParaRPr>
          </a:p>
          <a:p>
            <a:pPr algn="ctr"/>
            <a:endParaRPr lang="sv-SE" sz="1200" b="0">
              <a:latin typeface="Times New Roman" pitchFamily="18" charset="0"/>
            </a:endParaRPr>
          </a:p>
          <a:p>
            <a:pPr algn="ctr"/>
            <a:endParaRPr lang="sv-SE" sz="1200">
              <a:solidFill>
                <a:srgbClr val="000000"/>
              </a:solidFill>
            </a:endParaRPr>
          </a:p>
          <a:p>
            <a:endParaRPr lang="sv-SE" sz="1200" b="0">
              <a:latin typeface="Times New Roman" pitchFamily="18" charset="0"/>
            </a:endParaRPr>
          </a:p>
          <a:p>
            <a:pPr algn="ctr"/>
            <a:endParaRPr lang="sv-SE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956251" y="1916831"/>
            <a:ext cx="27922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9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sv-S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Emissionsraster</a:t>
            </a:r>
            <a:endParaRPr lang="sv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004965" y="6338022"/>
            <a:ext cx="2447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8629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Summa = 1.0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5308427" y="4034560"/>
            <a:ext cx="863600" cy="71437"/>
          </a:xfrm>
          <a:prstGeom prst="rect">
            <a:avLst/>
          </a:prstGeom>
          <a:solidFill>
            <a:srgbClr val="0000FF"/>
          </a:solidFill>
          <a:ln w="9525">
            <a:solidFill>
              <a:srgbClr val="0862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sv-SE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5308427" y="4250460"/>
            <a:ext cx="863600" cy="71437"/>
          </a:xfrm>
          <a:prstGeom prst="rect">
            <a:avLst/>
          </a:prstGeom>
          <a:solidFill>
            <a:srgbClr val="0000FF"/>
          </a:solidFill>
          <a:ln w="9525">
            <a:solidFill>
              <a:srgbClr val="0862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sv-SE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193889" y="6338022"/>
            <a:ext cx="2447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8629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Summa = X 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sv-S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/år]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 animBg="1"/>
      <p:bldP spid="16" grpId="0" animBg="1"/>
      <p:bldP spid="17" grpId="0"/>
      <p:bldP spid="18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tar vi fram fördelningsnyckeln?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4294967295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</p:spPr>
        <p:txBody>
          <a:bodyPr/>
          <a:lstStyle/>
          <a:p>
            <a:fld id="{E560AB44-2D2E-436A-A514-8534E37AF1DB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90" y="2521672"/>
            <a:ext cx="1644650" cy="36226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16" descr="Storrutigt"/>
          <p:cNvSpPr txBox="1">
            <a:spLocks noChangeArrowheads="1"/>
          </p:cNvSpPr>
          <p:nvPr/>
        </p:nvSpPr>
        <p:spPr bwMode="auto">
          <a:xfrm>
            <a:off x="6532390" y="2521672"/>
            <a:ext cx="1655762" cy="3673475"/>
          </a:xfrm>
          <a:prstGeom prst="rect">
            <a:avLst/>
          </a:prstGeom>
          <a:pattFill prst="lgGrid">
            <a:fgClr>
              <a:schemeClr val="tx1">
                <a:alpha val="62000"/>
              </a:schemeClr>
            </a:fgClr>
            <a:bgClr>
              <a:schemeClr val="bg1">
                <a:alpha val="62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sv-SE" sz="1200" b="0">
              <a:latin typeface="Times New Roman" pitchFamily="18" charset="0"/>
            </a:endParaRPr>
          </a:p>
          <a:p>
            <a:pPr algn="ctr"/>
            <a:endParaRPr lang="sv-SE" sz="1200" b="0">
              <a:latin typeface="Times New Roman" pitchFamily="18" charset="0"/>
            </a:endParaRPr>
          </a:p>
          <a:p>
            <a:pPr algn="ctr"/>
            <a:endParaRPr lang="sv-SE" sz="1200">
              <a:solidFill>
                <a:srgbClr val="000000"/>
              </a:solidFill>
            </a:endParaRPr>
          </a:p>
          <a:p>
            <a:endParaRPr lang="sv-SE" sz="1200" b="0">
              <a:latin typeface="Times New Roman" pitchFamily="18" charset="0"/>
            </a:endParaRPr>
          </a:p>
          <a:p>
            <a:pPr algn="ctr"/>
            <a:endParaRPr lang="sv-SE"/>
          </a:p>
        </p:txBody>
      </p:sp>
      <p:sp>
        <p:nvSpPr>
          <p:cNvPr id="22" name="Rectangle 32"/>
          <p:cNvSpPr txBox="1">
            <a:spLocks noChangeArrowheads="1"/>
          </p:cNvSpPr>
          <p:nvPr/>
        </p:nvSpPr>
        <p:spPr bwMode="auto">
          <a:xfrm>
            <a:off x="801651" y="2061768"/>
            <a:ext cx="537805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sz="1800" b="1" dirty="0" smtClean="0"/>
              <a:t>Koordinatsatta källor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Exempelvis punktkällor, utsläpp från en viss industri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Sorteras direkt in i rätt rutor</a:t>
            </a:r>
          </a:p>
          <a:p>
            <a:pPr>
              <a:spcBef>
                <a:spcPts val="2400"/>
              </a:spcBef>
              <a:buNone/>
            </a:pPr>
            <a:r>
              <a:rPr lang="sv-SE" altLang="sv-SE" sz="1800" b="1" dirty="0" smtClean="0"/>
              <a:t>Geografiska data</a:t>
            </a:r>
            <a:endParaRPr lang="sv-SE" altLang="sv-SE" sz="1800" b="1" dirty="0"/>
          </a:p>
          <a:p>
            <a:pPr>
              <a:spcBef>
                <a:spcPts val="800"/>
              </a:spcBef>
            </a:pPr>
            <a:r>
              <a:rPr lang="sv-SE" altLang="sv-SE" dirty="0" smtClean="0"/>
              <a:t>Andel industrimark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Åkermark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Vägnät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sv-SE" altLang="sv-SE" sz="1800" b="1" dirty="0" smtClean="0"/>
              <a:t>Intensitetsdata (aktivitetsdata)</a:t>
            </a:r>
            <a:endParaRPr lang="sv-SE" altLang="sv-SE" sz="1800" b="1" dirty="0"/>
          </a:p>
          <a:p>
            <a:pPr>
              <a:spcBef>
                <a:spcPts val="1200"/>
              </a:spcBef>
            </a:pPr>
            <a:r>
              <a:rPr lang="sv-SE" altLang="sv-SE" dirty="0" smtClean="0"/>
              <a:t>Antal anställda inom järn- och stålindustrin</a:t>
            </a:r>
          </a:p>
          <a:p>
            <a:pPr>
              <a:spcBef>
                <a:spcPts val="1200"/>
              </a:spcBef>
            </a:pPr>
            <a:r>
              <a:rPr lang="sv-SE" altLang="sv-SE" dirty="0" smtClean="0"/>
              <a:t>Antal kor (djurplatser) per kommun</a:t>
            </a:r>
          </a:p>
          <a:p>
            <a:pPr>
              <a:spcBef>
                <a:spcPts val="1200"/>
              </a:spcBef>
            </a:pPr>
            <a:r>
              <a:rPr lang="sv-SE" altLang="sv-SE" dirty="0" smtClean="0"/>
              <a:t>Trafikarbete från TRV/SIMAIR</a:t>
            </a:r>
          </a:p>
          <a:p>
            <a:pPr>
              <a:spcBef>
                <a:spcPts val="1200"/>
              </a:spcBef>
            </a:pPr>
            <a:endParaRPr lang="sv-SE" altLang="sv-SE" dirty="0"/>
          </a:p>
          <a:p>
            <a:pPr marL="0" indent="0">
              <a:spcBef>
                <a:spcPts val="1200"/>
              </a:spcBef>
              <a:buNone/>
            </a:pPr>
            <a:endParaRPr lang="sv-SE" altLang="sv-SE" dirty="0" smtClean="0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4499992" y="3140968"/>
            <a:ext cx="4320480" cy="323900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80000" tIns="180000" rIns="180000" bIns="180000"/>
          <a:lstStyle>
            <a:lvl1pPr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sv-SE" altLang="sv-SE" sz="1800" b="1" dirty="0" smtClean="0"/>
              <a:t>Statisk från bland annat:</a:t>
            </a:r>
            <a:endParaRPr lang="sv-SE" altLang="sv-SE" sz="1800" b="1" dirty="0"/>
          </a:p>
          <a:p>
            <a:pPr marL="285750" indent="-285750">
              <a:spcBef>
                <a:spcPts val="800"/>
              </a:spcBef>
            </a:pPr>
            <a:r>
              <a:rPr lang="sv-SE" altLang="sv-SE" dirty="0" smtClean="0"/>
              <a:t>SCB</a:t>
            </a:r>
          </a:p>
          <a:p>
            <a:pPr marL="285750" indent="-285750">
              <a:spcBef>
                <a:spcPts val="800"/>
              </a:spcBef>
            </a:pPr>
            <a:r>
              <a:rPr lang="sv-SE" altLang="sv-SE" dirty="0" smtClean="0"/>
              <a:t>Jordbruksverket</a:t>
            </a:r>
          </a:p>
          <a:p>
            <a:pPr marL="285750" indent="-285750">
              <a:spcBef>
                <a:spcPts val="800"/>
              </a:spcBef>
            </a:pPr>
            <a:r>
              <a:rPr lang="sv-SE" altLang="sv-SE" dirty="0" smtClean="0"/>
              <a:t>Sjöfartsverket</a:t>
            </a:r>
          </a:p>
          <a:p>
            <a:pPr marL="285750" indent="-285750">
              <a:spcBef>
                <a:spcPts val="800"/>
              </a:spcBef>
            </a:pPr>
            <a:r>
              <a:rPr lang="sv-SE" altLang="sv-SE" dirty="0" smtClean="0"/>
              <a:t>Transportstyrelsen</a:t>
            </a:r>
          </a:p>
          <a:p>
            <a:pPr marL="285750" indent="-285750">
              <a:spcBef>
                <a:spcPts val="800"/>
              </a:spcBef>
            </a:pPr>
            <a:r>
              <a:rPr lang="sv-SE" altLang="sv-SE" dirty="0" smtClean="0"/>
              <a:t>Trafikverket</a:t>
            </a:r>
          </a:p>
          <a:p>
            <a:pPr marL="285750" indent="-285750">
              <a:spcBef>
                <a:spcPts val="800"/>
              </a:spcBef>
            </a:pPr>
            <a:r>
              <a:rPr lang="sv-SE" altLang="sv-SE" dirty="0" smtClean="0"/>
              <a:t>SGU</a:t>
            </a:r>
          </a:p>
          <a:p>
            <a:pPr marL="285750" indent="-285750">
              <a:spcBef>
                <a:spcPts val="800"/>
              </a:spcBef>
            </a:pPr>
            <a:r>
              <a:rPr lang="sv-SE" altLang="sv-SE" dirty="0" smtClean="0"/>
              <a:t>Handelssystemet för utsläppsrätter</a:t>
            </a:r>
          </a:p>
          <a:p>
            <a:pPr marL="285750" indent="-285750">
              <a:spcBef>
                <a:spcPts val="800"/>
              </a:spcBef>
            </a:pP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2924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tar vi fram fördelningsnyckeln?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4294967295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</p:spPr>
        <p:txBody>
          <a:bodyPr/>
          <a:lstStyle/>
          <a:p>
            <a:fld id="{E560AB44-2D2E-436A-A514-8534E37AF1DB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2" name="Rectangle 32"/>
          <p:cNvSpPr txBox="1">
            <a:spLocks noChangeArrowheads="1"/>
          </p:cNvSpPr>
          <p:nvPr/>
        </p:nvSpPr>
        <p:spPr bwMode="auto">
          <a:xfrm>
            <a:off x="801651" y="1761512"/>
            <a:ext cx="816283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sv-SE" altLang="sv-SE" dirty="0" smtClean="0"/>
              <a:t>Ofta kombinerar vi aktivitetsdata på t.ex. läns- eller kommunnivå med geografiska data</a:t>
            </a:r>
          </a:p>
          <a:p>
            <a:pPr>
              <a:spcBef>
                <a:spcPts val="2400"/>
              </a:spcBef>
              <a:buNone/>
            </a:pPr>
            <a:r>
              <a:rPr lang="sv-SE" altLang="sv-SE" sz="1800" b="1" dirty="0" smtClean="0"/>
              <a:t>Exempel: Arbetsmaskiner inom byggsektorn</a:t>
            </a:r>
            <a:endParaRPr lang="sv-SE" altLang="sv-SE" sz="1800" b="1" dirty="0"/>
          </a:p>
          <a:p>
            <a:pPr>
              <a:spcBef>
                <a:spcPts val="800"/>
              </a:spcBef>
            </a:pPr>
            <a:r>
              <a:rPr lang="sv-SE" altLang="sv-SE" dirty="0" smtClean="0"/>
              <a:t>Aktivitetsdata: Viktning efter antal bygglov per län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Geografisk data för fördelning inom län: Befolkningstäthet</a:t>
            </a:r>
            <a:endParaRPr lang="sv-SE" altLang="sv-SE" baseline="30000" dirty="0" smtClean="0"/>
          </a:p>
          <a:p>
            <a:pPr>
              <a:spcBef>
                <a:spcPts val="1200"/>
              </a:spcBef>
            </a:pPr>
            <a:endParaRPr lang="sv-SE" altLang="sv-SE" dirty="0"/>
          </a:p>
          <a:p>
            <a:pPr marL="0" indent="0">
              <a:spcBef>
                <a:spcPts val="1200"/>
              </a:spcBef>
              <a:buNone/>
            </a:pPr>
            <a:endParaRPr lang="sv-SE" altLang="sv-SE" dirty="0" smtClean="0"/>
          </a:p>
        </p:txBody>
      </p:sp>
      <p:sp>
        <p:nvSpPr>
          <p:cNvPr id="9" name="Rectangle 32"/>
          <p:cNvSpPr txBox="1">
            <a:spLocks noChangeArrowheads="1"/>
          </p:cNvSpPr>
          <p:nvPr/>
        </p:nvSpPr>
        <p:spPr bwMode="auto">
          <a:xfrm>
            <a:off x="5105214" y="6517808"/>
            <a:ext cx="256313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b="1" dirty="0" smtClean="0"/>
              <a:t>Befolkningstäthet, 2012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88" y="3277448"/>
            <a:ext cx="1551182" cy="321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arta med Sveriges lä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77448"/>
            <a:ext cx="1394098" cy="31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2"/>
          <p:cNvSpPr txBox="1">
            <a:spLocks noChangeArrowheads="1"/>
          </p:cNvSpPr>
          <p:nvPr/>
        </p:nvSpPr>
        <p:spPr bwMode="auto">
          <a:xfrm>
            <a:off x="2347648" y="6517808"/>
            <a:ext cx="256313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b="1" dirty="0" smtClean="0"/>
              <a:t>Antal bygglov per län</a:t>
            </a:r>
          </a:p>
        </p:txBody>
      </p:sp>
    </p:spTree>
    <p:extLst>
      <p:ext uri="{BB962C8B-B14F-4D97-AF65-F5344CB8AC3E}">
        <p14:creationId xmlns:p14="http://schemas.microsoft.com/office/powerpoint/2010/main" val="21750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Koderna aggregeras sedan till RUS-sektorer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4294967295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</p:spPr>
        <p:txBody>
          <a:bodyPr/>
          <a:lstStyle/>
          <a:p>
            <a:fld id="{E560AB44-2D2E-436A-A514-8534E37AF1DB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0" name="Rectangle 32"/>
          <p:cNvSpPr txBox="1">
            <a:spLocks noChangeArrowheads="1"/>
          </p:cNvSpPr>
          <p:nvPr/>
        </p:nvSpPr>
        <p:spPr bwMode="auto">
          <a:xfrm>
            <a:off x="801651" y="1993528"/>
            <a:ext cx="537805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sz="1800" b="1" dirty="0" smtClean="0"/>
              <a:t>8 huvudsektorer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Energiförsörjning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Industriprocesser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Transporter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Arbetsmaskiner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Produktanvändning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Jordbruk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Avfall och avlopp</a:t>
            </a:r>
          </a:p>
          <a:p>
            <a:pPr>
              <a:spcBef>
                <a:spcPts val="800"/>
              </a:spcBef>
            </a:pPr>
            <a:r>
              <a:rPr lang="sv-SE" altLang="sv-SE" dirty="0" smtClean="0"/>
              <a:t>Internationell luftfart och sjöfart</a:t>
            </a:r>
          </a:p>
          <a:p>
            <a:pPr>
              <a:spcBef>
                <a:spcPts val="800"/>
              </a:spcBef>
            </a:pPr>
            <a:endParaRPr lang="sv-SE" altLang="sv-SE" dirty="0" smtClean="0"/>
          </a:p>
          <a:p>
            <a:pPr>
              <a:spcBef>
                <a:spcPts val="800"/>
              </a:spcBef>
            </a:pPr>
            <a:endParaRPr lang="sv-SE" altLang="sv-SE" dirty="0" smtClean="0"/>
          </a:p>
        </p:txBody>
      </p:sp>
      <p:sp>
        <p:nvSpPr>
          <p:cNvPr id="23" name="Rectangle 32"/>
          <p:cNvSpPr txBox="1">
            <a:spLocks noChangeArrowheads="1"/>
          </p:cNvSpPr>
          <p:nvPr/>
        </p:nvSpPr>
        <p:spPr bwMode="auto">
          <a:xfrm>
            <a:off x="3995936" y="1993528"/>
            <a:ext cx="537805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sz="1800" b="1" dirty="0" smtClean="0"/>
              <a:t>55</a:t>
            </a:r>
            <a:r>
              <a:rPr lang="sv-SE" altLang="sv-SE" sz="1800" b="1" dirty="0" smtClean="0"/>
              <a:t> </a:t>
            </a:r>
            <a:r>
              <a:rPr lang="sv-SE" altLang="sv-SE" sz="1800" b="1" dirty="0" smtClean="0"/>
              <a:t>undersektorer</a:t>
            </a:r>
          </a:p>
          <a:p>
            <a:pPr>
              <a:spcBef>
                <a:spcPts val="800"/>
              </a:spcBef>
            </a:pPr>
            <a:endParaRPr lang="sv-SE" altLang="sv-SE" dirty="0" smtClean="0"/>
          </a:p>
          <a:p>
            <a:pPr>
              <a:spcBef>
                <a:spcPts val="800"/>
              </a:spcBef>
            </a:pPr>
            <a:endParaRPr lang="sv-SE" altLang="sv-SE" dirty="0" smtClean="0"/>
          </a:p>
        </p:txBody>
      </p:sp>
      <p:sp>
        <p:nvSpPr>
          <p:cNvPr id="24" name="Rectangle 32"/>
          <p:cNvSpPr txBox="1">
            <a:spLocks noChangeArrowheads="1"/>
          </p:cNvSpPr>
          <p:nvPr/>
        </p:nvSpPr>
        <p:spPr bwMode="auto">
          <a:xfrm>
            <a:off x="6917021" y="1993528"/>
            <a:ext cx="175943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sv-SE" altLang="sv-SE" sz="1800" b="1" dirty="0" smtClean="0"/>
              <a:t>197 koder</a:t>
            </a:r>
          </a:p>
          <a:p>
            <a:pPr>
              <a:spcBef>
                <a:spcPts val="800"/>
              </a:spcBef>
            </a:pPr>
            <a:endParaRPr lang="sv-SE" altLang="sv-SE" dirty="0" smtClean="0"/>
          </a:p>
          <a:p>
            <a:pPr>
              <a:spcBef>
                <a:spcPts val="800"/>
              </a:spcBef>
            </a:pPr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14686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I - Vit">
  <a:themeElements>
    <a:clrScheme name="SMHI - V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MHI - Vit">
  <a:themeElements>
    <a:clrScheme name="SMHI - V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6156</TotalTime>
  <Words>1005</Words>
  <Application>Microsoft Office PowerPoint</Application>
  <PresentationFormat>Bildspel på skärmen (4:3)</PresentationFormat>
  <Paragraphs>192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22</vt:i4>
      </vt:variant>
    </vt:vector>
  </HeadingPairs>
  <TitlesOfParts>
    <vt:vector size="25" baseType="lpstr">
      <vt:lpstr>SMHI - Vit</vt:lpstr>
      <vt:lpstr>SMHI - Svart</vt:lpstr>
      <vt:lpstr>1_SMHI - Vit</vt:lpstr>
      <vt:lpstr>Vad är på gång i SIMAIR under 2017? </vt:lpstr>
      <vt:lpstr>Innehåll</vt:lpstr>
      <vt:lpstr>Ny funktionalitet: Källfördelning</vt:lpstr>
      <vt:lpstr>SIMAIRs spridningsmodell för urbant haltbidrag (1 km × 1 km)</vt:lpstr>
      <vt:lpstr>Vilka emissioner används?</vt:lpstr>
      <vt:lpstr>Hur gör vi en geografisk fördelning inom SMED?</vt:lpstr>
      <vt:lpstr>Hur tar vi fram fördelningsnyckeln?</vt:lpstr>
      <vt:lpstr>Hur tar vi fram fördelningsnyckeln?</vt:lpstr>
      <vt:lpstr>Koderna aggregeras sedan till RUS-sektorer</vt:lpstr>
      <vt:lpstr>Mer om Geografisk fördelning av utsläpp till luft</vt:lpstr>
      <vt:lpstr>Publik presentation av Geografisk fördelning av utsläpp till luft</vt:lpstr>
      <vt:lpstr>Ny funktionalitet: Källfördelning</vt:lpstr>
      <vt:lpstr>Ny funktionalitet: Källfördelning</vt:lpstr>
      <vt:lpstr>Ny emissionsmodell för vägdamm och slitagepartiklar: NORTRIP</vt:lpstr>
      <vt:lpstr>Ny emissionsmodell för vägdamm och slitagepartiklar: NORTRIP</vt:lpstr>
      <vt:lpstr>Ny emissionsmodell för vägdamm och slitagepartiklar: NORTRIP</vt:lpstr>
      <vt:lpstr>Ny emissionsmodell för vägdamm och slitagepartiklar: NORTRIP</vt:lpstr>
      <vt:lpstr>Ny emissionsmodell för vägdamm och slitagepartiklar: NORTRIP</vt:lpstr>
      <vt:lpstr>Uppdatering av PDF-rapport i SIMAIR</vt:lpstr>
      <vt:lpstr>Ny validering av SIMAIR mot mätdata för basår 2014 och 2015</vt:lpstr>
      <vt:lpstr>Ny validering av SIMAIR mot mätdata för basår 2014 och 2015</vt:lpstr>
      <vt:lpstr>Tack för uppmärksamheten!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 </dc:creator>
  <cp:lastModifiedBy>Andersson Stefan</cp:lastModifiedBy>
  <cp:revision>225</cp:revision>
  <dcterms:created xsi:type="dcterms:W3CDTF">2009-02-14T17:41:52Z</dcterms:created>
  <dcterms:modified xsi:type="dcterms:W3CDTF">2016-10-25T17:46:58Z</dcterms:modified>
</cp:coreProperties>
</file>