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403" r:id="rId3"/>
    <p:sldId id="395" r:id="rId4"/>
    <p:sldId id="402" r:id="rId5"/>
    <p:sldId id="397" r:id="rId6"/>
    <p:sldId id="404" r:id="rId7"/>
    <p:sldId id="406" r:id="rId8"/>
    <p:sldId id="407" r:id="rId9"/>
    <p:sldId id="346" r:id="rId10"/>
    <p:sldId id="405" r:id="rId11"/>
    <p:sldId id="408" r:id="rId12"/>
    <p:sldId id="342" r:id="rId13"/>
    <p:sldId id="409" r:id="rId14"/>
    <p:sldId id="399" r:id="rId15"/>
    <p:sldId id="410" r:id="rId16"/>
  </p:sldIdLst>
  <p:sldSz cx="9144000" cy="6858000" type="screen4x3"/>
  <p:notesSz cx="7099300" cy="10234613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149" autoAdjust="0"/>
    <p:restoredTop sz="64243" autoAdjust="0"/>
  </p:normalViewPr>
  <p:slideViewPr>
    <p:cSldViewPr>
      <p:cViewPr>
        <p:scale>
          <a:sx n="79" d="100"/>
          <a:sy n="79" d="100"/>
        </p:scale>
        <p:origin x="-254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FFFE28D-3F0A-4CEF-AB87-67E2AE7A653F}" type="datetimeFigureOut">
              <a:rPr lang="sv-SE"/>
              <a:pPr>
                <a:defRPr/>
              </a:pPr>
              <a:t>2016-08-16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pPr lvl="0"/>
            <a:endParaRPr lang="sv-S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4768" tIns="47384" rIns="94768" bIns="4738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sv-S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5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B06EB9B-C0CF-4E45-A42E-940BA81E746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96153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06EB9B-C0CF-4E45-A42E-940BA81E7464}" type="slidenum">
              <a:rPr lang="sv-SE" smtClean="0"/>
              <a:pPr>
                <a:defRPr/>
              </a:pPr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62973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06EB9B-C0CF-4E45-A42E-940BA81E7464}" type="slidenum">
              <a:rPr lang="sv-SE" smtClean="0"/>
              <a:pPr>
                <a:defRPr/>
              </a:pPr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22261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06EB9B-C0CF-4E45-A42E-940BA81E7464}" type="slidenum">
              <a:rPr lang="sv-SE" smtClean="0"/>
              <a:pPr>
                <a:defRPr/>
              </a:pPr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350700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/>
              <a:t> </a:t>
            </a:r>
            <a:endParaRPr lang="sv-SE" i="1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06EB9B-C0CF-4E45-A42E-940BA81E7464}" type="slidenum">
              <a:rPr lang="sv-SE" smtClean="0"/>
              <a:pPr>
                <a:defRPr/>
              </a:pPr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20398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06EB9B-C0CF-4E45-A42E-940BA81E7464}" type="slidenum">
              <a:rPr lang="sv-SE" smtClean="0"/>
              <a:pPr>
                <a:defRPr/>
              </a:pPr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97888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22"/>
              </a:spcBef>
            </a:pPr>
            <a:endParaRPr lang="sv-SE" sz="15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06EB9B-C0CF-4E45-A42E-940BA81E7464}" type="slidenum">
              <a:rPr lang="sv-SE" smtClean="0"/>
              <a:pPr>
                <a:defRPr/>
              </a:pPr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44547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06EB9B-C0CF-4E45-A42E-940BA81E7464}" type="slidenum">
              <a:rPr lang="sv-SE" smtClean="0"/>
              <a:pPr>
                <a:defRPr/>
              </a:pPr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8458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06EB9B-C0CF-4E45-A42E-940BA81E7464}" type="slidenum">
              <a:rPr lang="sv-SE" smtClean="0"/>
              <a:pPr>
                <a:defRPr/>
              </a:pPr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739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</a:pPr>
            <a:r>
              <a:rPr lang="sv-SE" sz="1500" dirty="0">
                <a:latin typeface="Arial" panose="020B0604020202020204" pitchFamily="34" charset="0"/>
                <a:cs typeface="Arial" panose="020B0604020202020204" pitchFamily="34" charset="0"/>
              </a:rPr>
              <a:t>   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06EB9B-C0CF-4E45-A42E-940BA81E7464}" type="slidenum">
              <a:rPr lang="sv-SE" smtClean="0"/>
              <a:pPr>
                <a:defRPr/>
              </a:pPr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0546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</a:pPr>
            <a:endParaRPr lang="sv-SE" sz="15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06EB9B-C0CF-4E45-A42E-940BA81E7464}" type="slidenum">
              <a:rPr lang="sv-SE" smtClean="0"/>
              <a:pPr>
                <a:defRPr/>
              </a:pPr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5446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</a:pPr>
            <a:endParaRPr lang="sv-SE" sz="15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06EB9B-C0CF-4E45-A42E-940BA81E7464}" type="slidenum">
              <a:rPr lang="sv-SE" smtClean="0"/>
              <a:pPr>
                <a:defRPr/>
              </a:pPr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0988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06EB9B-C0CF-4E45-A42E-940BA81E7464}" type="slidenum">
              <a:rPr lang="sv-SE" smtClean="0"/>
              <a:pPr>
                <a:defRPr/>
              </a:pPr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4611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06EB9B-C0CF-4E45-A42E-940BA81E7464}" type="slidenum">
              <a:rPr lang="sv-SE" smtClean="0"/>
              <a:pPr>
                <a:defRPr/>
              </a:pPr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32965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06EB9B-C0CF-4E45-A42E-940BA81E7464}" type="slidenum">
              <a:rPr lang="sv-SE" smtClean="0"/>
              <a:pPr>
                <a:defRPr/>
              </a:pPr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059241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47684">
              <a:spcBef>
                <a:spcPts val="0"/>
              </a:spcBef>
              <a:defRPr/>
            </a:pPr>
            <a:endParaRPr lang="sv-SE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06EB9B-C0CF-4E45-A42E-940BA81E7464}" type="slidenum">
              <a:rPr lang="sv-SE" smtClean="0"/>
              <a:pPr>
                <a:defRPr/>
              </a:pPr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57380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9FFF2-6FB9-4143-8D6A-2F8AA7B43D3D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52881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EA466-02FB-4419-91F7-34A483546881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896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BAFA3-BF7E-44F7-884F-2B77E2E60E4E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09476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akta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00" y="396000"/>
            <a:ext cx="8229600" cy="1143000"/>
          </a:xfrm>
        </p:spPr>
        <p:txBody>
          <a:bodyPr>
            <a:noAutofit/>
          </a:bodyPr>
          <a:lstStyle>
            <a:lvl1pPr algn="l">
              <a:defRPr sz="36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00" y="1476000"/>
            <a:ext cx="8229600" cy="4525963"/>
          </a:xfrm>
        </p:spPr>
        <p:txBody>
          <a:bodyPr/>
          <a:lstStyle>
            <a:lvl1pPr marL="271463" indent="-271463">
              <a:defRPr sz="26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68313" y="5876925"/>
            <a:ext cx="2133600" cy="220663"/>
          </a:xfrm>
        </p:spPr>
        <p:txBody>
          <a:bodyPr/>
          <a:lstStyle>
            <a:lvl1pPr algn="l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719FCA7-7220-433D-BE81-A58DFE08384D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515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Paus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0"/>
            <a:ext cx="9144000" cy="5461200"/>
          </a:xfrm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8000" y="396000"/>
            <a:ext cx="5795988" cy="1448824"/>
          </a:xfrm>
        </p:spPr>
        <p:txBody>
          <a:bodyPr/>
          <a:lstStyle>
            <a:lvl1pPr>
              <a:defRPr sz="3400" b="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6000" y="396000"/>
            <a:ext cx="1871736" cy="1872000"/>
          </a:xfrm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3E938-F43E-45C9-A166-422E7184CEEF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40027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4A563-9D2B-4FEC-AFEC-BD5BFE044E4F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43243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0ABB8-C49C-456B-8F46-9C2F803A2C8A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13260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60EAB-324C-46CF-BBEE-1877029DDA3F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50551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843213" y="5732463"/>
            <a:ext cx="2133600" cy="365125"/>
          </a:xfrm>
          <a:prstGeom prst="rect">
            <a:avLst/>
          </a:prstGeom>
        </p:spPr>
        <p:txBody>
          <a:bodyPr anchor="ctr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FFD5C4A-203A-4169-A4C4-629E92B432E8}" type="datetimeFigureOut">
              <a:rPr lang="sv-SE"/>
              <a:pPr>
                <a:defRPr/>
              </a:pPr>
              <a:t>2016-08-16</a:t>
            </a:fld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132388" y="5732463"/>
            <a:ext cx="2176462" cy="365125"/>
          </a:xfrm>
          <a:prstGeom prst="rect">
            <a:avLst/>
          </a:prstGeom>
        </p:spPr>
        <p:txBody>
          <a:bodyPr anchor="ctr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99A65-7405-464C-9BE4-5D8BF253F34F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54007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728546B-0B66-45BB-BFB9-4B75DCBEEE1C}" type="datetimeFigureOut">
              <a:rPr lang="sv-SE"/>
              <a:pPr>
                <a:defRPr/>
              </a:pPr>
              <a:t>2016-08-16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6BC30-8729-4BFC-A256-B23D9726492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7279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smtClean="0"/>
              <a:t>Klicka på ikonen för att lägga till en bild</a:t>
            </a:r>
            <a:endParaRPr lang="sv-S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9D48F-601F-4657-91CD-3F74C1235CD1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16643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68313" y="3952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Klicka här för att ändra format på bakgrundsrubriken</a:t>
            </a:r>
            <a:endParaRPr lang="sv-SE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Klicka här för att ändra format på bakgrundstexten</a:t>
            </a:r>
          </a:p>
          <a:p>
            <a:pPr lvl="1"/>
            <a:r>
              <a:rPr lang="en-US" smtClean="0"/>
              <a:t>Nivå två</a:t>
            </a:r>
          </a:p>
          <a:p>
            <a:pPr lvl="2"/>
            <a:r>
              <a:rPr lang="en-US" smtClean="0"/>
              <a:t>Nivå tre</a:t>
            </a:r>
          </a:p>
          <a:p>
            <a:pPr lvl="3"/>
            <a:r>
              <a:rPr lang="en-US" smtClean="0"/>
              <a:t>Nivå fyra</a:t>
            </a:r>
          </a:p>
          <a:p>
            <a:pPr lvl="4"/>
            <a:r>
              <a:rPr lang="en-US" smtClean="0"/>
              <a:t>Nivå fem</a:t>
            </a:r>
            <a:endParaRPr lang="sv-SE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8313" y="57324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99C8BE8-9FF0-4B13-8A41-EF424B2D68FC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1029" name="Bildobjekt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9588"/>
            <a:ext cx="9139238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23" r:id="rId2"/>
    <p:sldLayoutId id="2147483916" r:id="rId3"/>
    <p:sldLayoutId id="2147483917" r:id="rId4"/>
    <p:sldLayoutId id="2147483918" r:id="rId5"/>
    <p:sldLayoutId id="2147483919" r:id="rId6"/>
    <p:sldLayoutId id="2147483924" r:id="rId7"/>
    <p:sldLayoutId id="2147483925" r:id="rId8"/>
    <p:sldLayoutId id="2147483920" r:id="rId9"/>
    <p:sldLayoutId id="2147483921" r:id="rId10"/>
    <p:sldLayoutId id="2147483922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Bildobjekt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Date Placeholder 5"/>
          <p:cNvSpPr>
            <a:spLocks noGrp="1"/>
          </p:cNvSpPr>
          <p:nvPr>
            <p:ph type="dt" sz="quarter" idx="4294967295"/>
          </p:nvPr>
        </p:nvSpPr>
        <p:spPr bwMode="auto">
          <a:xfrm>
            <a:off x="1475656" y="5085184"/>
            <a:ext cx="6769868" cy="65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sv-SE" sz="2400" dirty="0" smtClean="0">
                <a:solidFill>
                  <a:schemeClr val="bg1"/>
                </a:solidFill>
              </a:rPr>
              <a:t>Etablering av bostäder vid Nya Parken - Norrköping</a:t>
            </a:r>
            <a:endParaRPr lang="sv-SE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-12452" y="0"/>
            <a:ext cx="9144000" cy="1143000"/>
          </a:xfrm>
        </p:spPr>
        <p:txBody>
          <a:bodyPr/>
          <a:lstStyle/>
          <a:p>
            <a:r>
              <a:rPr lang="sv-SE" dirty="0" smtClean="0">
                <a:solidFill>
                  <a:srgbClr val="0070C0"/>
                </a:solidFill>
              </a:rPr>
              <a:t>Bilder från projektet - </a:t>
            </a:r>
            <a:r>
              <a:rPr lang="sv-SE" dirty="0">
                <a:solidFill>
                  <a:srgbClr val="0070C0"/>
                </a:solidFill>
              </a:rPr>
              <a:t>dagvattenkassetter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7128792" cy="534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12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792088"/>
          </a:xfrm>
        </p:spPr>
        <p:txBody>
          <a:bodyPr/>
          <a:lstStyle/>
          <a:p>
            <a:r>
              <a:rPr lang="sv-SE" dirty="0" smtClean="0">
                <a:solidFill>
                  <a:srgbClr val="0070C0"/>
                </a:solidFill>
              </a:rPr>
              <a:t>Bilder från projektet - </a:t>
            </a:r>
            <a:r>
              <a:rPr lang="sv-SE" dirty="0">
                <a:solidFill>
                  <a:srgbClr val="0070C0"/>
                </a:solidFill>
              </a:rPr>
              <a:t>dagvattenkassetter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692696"/>
            <a:ext cx="5544616" cy="5544616"/>
          </a:xfrm>
        </p:spPr>
      </p:pic>
    </p:spTree>
    <p:extLst>
      <p:ext uri="{BB962C8B-B14F-4D97-AF65-F5344CB8AC3E}">
        <p14:creationId xmlns:p14="http://schemas.microsoft.com/office/powerpoint/2010/main" val="403673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8312" y="190807"/>
            <a:ext cx="8229600" cy="745769"/>
          </a:xfrm>
        </p:spPr>
        <p:txBody>
          <a:bodyPr/>
          <a:lstStyle/>
          <a:p>
            <a:r>
              <a:rPr lang="sv-SE" dirty="0" smtClean="0">
                <a:solidFill>
                  <a:srgbClr val="0070C0"/>
                </a:solidFill>
              </a:rPr>
              <a:t>Bilder från projektet - Rörmagasin</a:t>
            </a:r>
            <a:endParaRPr lang="sv-SE" dirty="0">
              <a:solidFill>
                <a:srgbClr val="0070C0"/>
              </a:solidFill>
            </a:endParaRP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7" t="-476" r="1893" b="22369"/>
          <a:stretch/>
        </p:blipFill>
        <p:spPr>
          <a:xfrm>
            <a:off x="611560" y="935956"/>
            <a:ext cx="7623646" cy="496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47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rgbClr val="0070C0"/>
                </a:solidFill>
              </a:rPr>
              <a:t>Vidare arbete för att förbättra situationen ytterligare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79512" y="1551854"/>
            <a:ext cx="8229600" cy="1440160"/>
          </a:xfrm>
        </p:spPr>
        <p:txBody>
          <a:bodyPr/>
          <a:lstStyle/>
          <a:p>
            <a:r>
              <a:rPr lang="sv-SE" dirty="0">
                <a:solidFill>
                  <a:srgbClr val="0070C0"/>
                </a:solidFill>
              </a:rPr>
              <a:t>Vad kan vi ”</a:t>
            </a:r>
            <a:r>
              <a:rPr lang="sv-SE" dirty="0" smtClean="0">
                <a:solidFill>
                  <a:srgbClr val="0070C0"/>
                </a:solidFill>
              </a:rPr>
              <a:t>passa på” </a:t>
            </a:r>
            <a:r>
              <a:rPr lang="sv-SE" dirty="0">
                <a:solidFill>
                  <a:srgbClr val="0070C0"/>
                </a:solidFill>
              </a:rPr>
              <a:t>att göra samtidigt för att förbättra situationen?</a:t>
            </a:r>
          </a:p>
          <a:p>
            <a:r>
              <a:rPr lang="sv-SE" dirty="0">
                <a:solidFill>
                  <a:srgbClr val="0070C0"/>
                </a:solidFill>
              </a:rPr>
              <a:t>Utredning </a:t>
            </a:r>
            <a:r>
              <a:rPr lang="sv-SE" dirty="0" smtClean="0">
                <a:solidFill>
                  <a:srgbClr val="0070C0"/>
                </a:solidFill>
              </a:rPr>
              <a:t>av möjligheten att separera nätet nedströms med </a:t>
            </a:r>
            <a:r>
              <a:rPr lang="sv-SE" dirty="0">
                <a:solidFill>
                  <a:srgbClr val="0070C0"/>
                </a:solidFill>
              </a:rPr>
              <a:t>projekt som följd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3284984"/>
            <a:ext cx="3841372" cy="2828263"/>
          </a:xfrm>
          <a:prstGeom prst="rect">
            <a:avLst/>
          </a:prstGeom>
        </p:spPr>
      </p:pic>
      <p:cxnSp>
        <p:nvCxnSpPr>
          <p:cNvPr id="6" name="Rak pil 5"/>
          <p:cNvCxnSpPr/>
          <p:nvPr/>
        </p:nvCxnSpPr>
        <p:spPr>
          <a:xfrm flipH="1">
            <a:off x="3250196" y="4077072"/>
            <a:ext cx="1332604" cy="6183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ruta 7"/>
          <p:cNvSpPr txBox="1"/>
          <p:nvPr/>
        </p:nvSpPr>
        <p:spPr>
          <a:xfrm>
            <a:off x="4716016" y="3475739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Ytor som avlastas från reningsverket och </a:t>
            </a:r>
            <a:r>
              <a:rPr lang="sv-SE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minskar </a:t>
            </a:r>
            <a:r>
              <a:rPr lang="sv-SE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risken för källaröversvämningar nedströms</a:t>
            </a:r>
          </a:p>
        </p:txBody>
      </p:sp>
    </p:spTree>
    <p:extLst>
      <p:ext uri="{BB962C8B-B14F-4D97-AF65-F5344CB8AC3E}">
        <p14:creationId xmlns:p14="http://schemas.microsoft.com/office/powerpoint/2010/main" val="92253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rgbClr val="0070C0"/>
                </a:solidFill>
              </a:rPr>
              <a:t>Lärdomar</a:t>
            </a:r>
            <a:endParaRPr lang="sv-SE" dirty="0">
              <a:solidFill>
                <a:srgbClr val="0070C0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632" y="1124744"/>
            <a:ext cx="8229600" cy="4525963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sv-SE" dirty="0" smtClean="0">
                <a:solidFill>
                  <a:srgbClr val="0070C0"/>
                </a:solidFill>
              </a:rPr>
              <a:t>Arbetssätt = lärorikt. Samla olika parters kunskaper så tidigt som möjligt</a:t>
            </a:r>
          </a:p>
          <a:p>
            <a:pPr>
              <a:spcBef>
                <a:spcPts val="1800"/>
              </a:spcBef>
            </a:pPr>
            <a:r>
              <a:rPr lang="sv-SE" dirty="0" smtClean="0">
                <a:solidFill>
                  <a:srgbClr val="0070C0"/>
                </a:solidFill>
              </a:rPr>
              <a:t>Effektiv lösning på små ytor som går bra att kombinera med vägar och trafiklaster</a:t>
            </a:r>
          </a:p>
          <a:p>
            <a:pPr>
              <a:spcBef>
                <a:spcPts val="1800"/>
              </a:spcBef>
            </a:pPr>
            <a:r>
              <a:rPr lang="sv-SE" dirty="0" smtClean="0">
                <a:solidFill>
                  <a:srgbClr val="0070C0"/>
                </a:solidFill>
              </a:rPr>
              <a:t>Kostsamt att komma in sent i processen.</a:t>
            </a:r>
            <a:r>
              <a:rPr lang="sv-SE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</a:t>
            </a:r>
            <a:r>
              <a:rPr lang="sv-SE" dirty="0" smtClean="0">
                <a:solidFill>
                  <a:srgbClr val="0070C0"/>
                </a:solidFill>
              </a:rPr>
              <a:t> Bemanning i tidigare skeden i planprocessen för att kunna påverka utformning och höjdsättning av nya områden.</a:t>
            </a:r>
          </a:p>
          <a:p>
            <a:endParaRPr lang="sv-SE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1499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8000" y="396000"/>
            <a:ext cx="8229600" cy="800752"/>
          </a:xfrm>
        </p:spPr>
        <p:txBody>
          <a:bodyPr/>
          <a:lstStyle/>
          <a:p>
            <a:r>
              <a:rPr lang="sv-SE" dirty="0" smtClean="0">
                <a:solidFill>
                  <a:srgbClr val="0070C0"/>
                </a:solidFill>
              </a:rPr>
              <a:t>Förväntningar och slutresultat</a:t>
            </a:r>
            <a:endParaRPr lang="sv-SE" dirty="0">
              <a:solidFill>
                <a:srgbClr val="0070C0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>
                <a:solidFill>
                  <a:srgbClr val="0070C0"/>
                </a:solidFill>
              </a:rPr>
              <a:t>Prio</a:t>
            </a:r>
            <a:r>
              <a:rPr lang="sv-SE" dirty="0">
                <a:solidFill>
                  <a:srgbClr val="0070C0"/>
                </a:solidFill>
              </a:rPr>
              <a:t> 1: Säkerhetsställa att området får en tillräcklig säkerhet utifrån givna förutsättningar </a:t>
            </a:r>
          </a:p>
          <a:p>
            <a:r>
              <a:rPr lang="sv-SE" dirty="0" err="1">
                <a:solidFill>
                  <a:srgbClr val="0070C0"/>
                </a:solidFill>
              </a:rPr>
              <a:t>Prio</a:t>
            </a:r>
            <a:r>
              <a:rPr lang="sv-SE" dirty="0">
                <a:solidFill>
                  <a:srgbClr val="0070C0"/>
                </a:solidFill>
              </a:rPr>
              <a:t> 1: Se till att inte försämra situationen nedströms</a:t>
            </a:r>
          </a:p>
          <a:p>
            <a:r>
              <a:rPr lang="sv-SE" dirty="0" err="1">
                <a:solidFill>
                  <a:srgbClr val="0070C0"/>
                </a:solidFill>
              </a:rPr>
              <a:t>Prio</a:t>
            </a:r>
            <a:r>
              <a:rPr lang="sv-SE" dirty="0">
                <a:solidFill>
                  <a:srgbClr val="0070C0"/>
                </a:solidFill>
              </a:rPr>
              <a:t> 2: Försök att förbättra situation nedströms genom att undersöka vilka åtgärder som är lämpliga att utföra i anknytning till området.</a:t>
            </a:r>
          </a:p>
          <a:p>
            <a:r>
              <a:rPr lang="sv-SE" dirty="0">
                <a:solidFill>
                  <a:srgbClr val="0070C0"/>
                </a:solidFill>
              </a:rPr>
              <a:t>Nyttja olika parters kunskaper för att på ett så bra sätt som möjligt ta fram lösningar som vi inte testat tidigare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916832"/>
            <a:ext cx="488315" cy="451691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065" y="2342627"/>
            <a:ext cx="488315" cy="451691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00" y="3650895"/>
            <a:ext cx="488315" cy="451691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869160"/>
            <a:ext cx="488315" cy="45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487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7544" y="49287"/>
            <a:ext cx="8229600" cy="1143000"/>
          </a:xfrm>
        </p:spPr>
        <p:txBody>
          <a:bodyPr/>
          <a:lstStyle/>
          <a:p>
            <a:r>
              <a:rPr lang="sv-SE" dirty="0">
                <a:solidFill>
                  <a:srgbClr val="0070C0"/>
                </a:solidFill>
                <a:ea typeface="+mn-ea"/>
              </a:rPr>
              <a:t>Bakgrund</a:t>
            </a:r>
            <a:r>
              <a:rPr lang="sv-SE" dirty="0" smtClean="0"/>
              <a:t> </a:t>
            </a:r>
            <a:r>
              <a:rPr lang="sv-SE" dirty="0">
                <a:solidFill>
                  <a:srgbClr val="0070C0"/>
                </a:solidFill>
                <a:ea typeface="+mn-ea"/>
              </a:rPr>
              <a:t>- </a:t>
            </a:r>
            <a:r>
              <a:rPr lang="sv-SE" dirty="0" smtClean="0">
                <a:solidFill>
                  <a:srgbClr val="0070C0"/>
                </a:solidFill>
                <a:ea typeface="+mn-ea"/>
              </a:rPr>
              <a:t>Översvämningar</a:t>
            </a:r>
            <a:endParaRPr lang="sv-SE" dirty="0">
              <a:solidFill>
                <a:srgbClr val="0070C0"/>
              </a:solidFill>
              <a:ea typeface="+mn-ea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67544" y="643516"/>
            <a:ext cx="8604448" cy="1520952"/>
          </a:xfrm>
        </p:spPr>
        <p:txBody>
          <a:bodyPr/>
          <a:lstStyle/>
          <a:p>
            <a:pPr marL="633412" lvl="1" indent="-45720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rgbClr val="0070C0"/>
                </a:solidFill>
              </a:rPr>
              <a:t>Skyfall juli 2011</a:t>
            </a:r>
          </a:p>
          <a:p>
            <a:pPr marL="633412" lvl="1" indent="-45720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rgbClr val="0070C0"/>
                </a:solidFill>
              </a:rPr>
              <a:t>800 drabbade fastigheter i </a:t>
            </a:r>
            <a:r>
              <a:rPr lang="sv-SE" sz="2400" dirty="0" smtClean="0">
                <a:solidFill>
                  <a:srgbClr val="0070C0"/>
                </a:solidFill>
              </a:rPr>
              <a:t>Norrköping vid ett 27-års regn</a:t>
            </a:r>
            <a:endParaRPr lang="sv-SE" dirty="0">
              <a:latin typeface="Arial" charset="0"/>
              <a:cs typeface="Arial" charset="0"/>
            </a:endParaRPr>
          </a:p>
          <a:p>
            <a:endParaRPr lang="sv-SE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594768"/>
            <a:ext cx="6120680" cy="459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Rak pil 6"/>
          <p:cNvCxnSpPr/>
          <p:nvPr/>
        </p:nvCxnSpPr>
        <p:spPr>
          <a:xfrm flipV="1">
            <a:off x="2771800" y="4149080"/>
            <a:ext cx="360040" cy="288032"/>
          </a:xfrm>
          <a:prstGeom prst="straightConnector1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ruta 3"/>
          <p:cNvSpPr txBox="1"/>
          <p:nvPr/>
        </p:nvSpPr>
        <p:spPr>
          <a:xfrm>
            <a:off x="1043608" y="4581128"/>
            <a:ext cx="253508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dirty="0" smtClean="0"/>
              <a:t>Etablering av bostäder skulle ske i  anknytning till ett av de tidigare drabbade områdena</a:t>
            </a:r>
            <a:endParaRPr lang="sv-SE" dirty="0"/>
          </a:p>
        </p:txBody>
      </p:sp>
      <p:sp>
        <p:nvSpPr>
          <p:cNvPr id="8" name="textruta 7"/>
          <p:cNvSpPr txBox="1"/>
          <p:nvPr/>
        </p:nvSpPr>
        <p:spPr>
          <a:xfrm>
            <a:off x="5551264" y="5551847"/>
            <a:ext cx="179983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dirty="0" smtClean="0"/>
              <a:t>Tidigare översvämning</a:t>
            </a:r>
            <a:endParaRPr lang="sv-SE" dirty="0"/>
          </a:p>
        </p:txBody>
      </p:sp>
      <p:sp>
        <p:nvSpPr>
          <p:cNvPr id="6" name="5-udd 5"/>
          <p:cNvSpPr/>
          <p:nvPr/>
        </p:nvSpPr>
        <p:spPr>
          <a:xfrm>
            <a:off x="6660232" y="5623820"/>
            <a:ext cx="170002" cy="164239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182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auto">
          <a:xfrm>
            <a:off x="1871663" y="1409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sv-SE"/>
          </a:p>
        </p:txBody>
      </p:sp>
      <p:sp>
        <p:nvSpPr>
          <p:cNvPr id="6147" name="Rubrik 2"/>
          <p:cNvSpPr>
            <a:spLocks noGrp="1"/>
          </p:cNvSpPr>
          <p:nvPr>
            <p:ph type="ctrTitle"/>
          </p:nvPr>
        </p:nvSpPr>
        <p:spPr>
          <a:xfrm>
            <a:off x="503302" y="332125"/>
            <a:ext cx="7772400" cy="735013"/>
          </a:xfrm>
        </p:spPr>
        <p:txBody>
          <a:bodyPr/>
          <a:lstStyle/>
          <a:p>
            <a:r>
              <a:rPr lang="sv-SE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Bakgrund</a:t>
            </a:r>
          </a:p>
        </p:txBody>
      </p:sp>
      <p:sp>
        <p:nvSpPr>
          <p:cNvPr id="2" name="Underrubrik 1"/>
          <p:cNvSpPr>
            <a:spLocks noGrp="1"/>
          </p:cNvSpPr>
          <p:nvPr>
            <p:ph type="subTitle" idx="1"/>
          </p:nvPr>
        </p:nvSpPr>
        <p:spPr>
          <a:xfrm>
            <a:off x="4249649" y="1185129"/>
            <a:ext cx="4388025" cy="1008112"/>
          </a:xfrm>
        </p:spPr>
        <p:txBody>
          <a:bodyPr/>
          <a:lstStyle/>
          <a:p>
            <a:pPr algn="l"/>
            <a:r>
              <a:rPr lang="sv-SE" sz="2400" dirty="0" smtClean="0">
                <a:solidFill>
                  <a:srgbClr val="0070C0"/>
                </a:solidFill>
              </a:rPr>
              <a:t>Omvandling från gräsplaner och skog till bostadsbebyggelse </a:t>
            </a:r>
            <a:endParaRPr lang="sv-SE" sz="2400" dirty="0">
              <a:solidFill>
                <a:srgbClr val="0070C0"/>
              </a:solidFill>
            </a:endParaRP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55" y="1296169"/>
            <a:ext cx="3312368" cy="2362309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6589" y="2078958"/>
            <a:ext cx="3154146" cy="3921794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55" y="3984892"/>
            <a:ext cx="4206240" cy="202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3817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751" y="137349"/>
            <a:ext cx="3827782" cy="6130871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31691" y="135046"/>
            <a:ext cx="5012309" cy="1361938"/>
          </a:xfrm>
        </p:spPr>
        <p:txBody>
          <a:bodyPr/>
          <a:lstStyle/>
          <a:p>
            <a:r>
              <a:rPr lang="sv-SE" sz="2800" dirty="0" smtClean="0">
                <a:solidFill>
                  <a:srgbClr val="0070C0"/>
                </a:solidFill>
              </a:rPr>
              <a:t>Klimatanpassningsåtgärder inom ett kombiområde </a:t>
            </a:r>
            <a:r>
              <a:rPr lang="sv-SE" dirty="0" smtClean="0">
                <a:solidFill>
                  <a:srgbClr val="0070C0"/>
                </a:solidFill>
              </a:rPr>
              <a:t/>
            </a:r>
            <a:br>
              <a:rPr lang="sv-SE" dirty="0" smtClean="0">
                <a:solidFill>
                  <a:srgbClr val="0070C0"/>
                </a:solidFill>
              </a:rPr>
            </a:br>
            <a:r>
              <a:rPr lang="sv-SE" sz="2400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 </a:t>
            </a:r>
            <a:r>
              <a:rPr lang="sv-SE" sz="2400" dirty="0">
                <a:solidFill>
                  <a:srgbClr val="0070C0"/>
                </a:solidFill>
                <a:sym typeface="Wingdings" panose="05000000000000000000" pitchFamily="2" charset="2"/>
              </a:rPr>
              <a:t>E</a:t>
            </a:r>
            <a:r>
              <a:rPr lang="sv-SE" sz="2400" dirty="0" smtClean="0">
                <a:solidFill>
                  <a:srgbClr val="0070C0"/>
                </a:solidFill>
              </a:rPr>
              <a:t>tt projekt i tre delar</a:t>
            </a:r>
            <a:endParaRPr lang="sv-SE" sz="2400" dirty="0">
              <a:solidFill>
                <a:srgbClr val="0070C0"/>
              </a:solidFill>
            </a:endParaRPr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>
          <a:xfrm>
            <a:off x="4384171" y="1560407"/>
            <a:ext cx="4413632" cy="93610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sv-SE" dirty="0" smtClean="0">
                <a:solidFill>
                  <a:srgbClr val="FFC000"/>
                </a:solidFill>
              </a:rPr>
              <a:t>Utjämningsmagasin vid nybyggnation</a:t>
            </a:r>
            <a:endParaRPr lang="sv-SE" dirty="0">
              <a:solidFill>
                <a:srgbClr val="FFC000"/>
              </a:solidFill>
            </a:endParaRPr>
          </a:p>
        </p:txBody>
      </p:sp>
      <p:sp>
        <p:nvSpPr>
          <p:cNvPr id="6" name="Platshållare för innehåll 3"/>
          <p:cNvSpPr txBox="1">
            <a:spLocks/>
          </p:cNvSpPr>
          <p:nvPr/>
        </p:nvSpPr>
        <p:spPr bwMode="auto">
          <a:xfrm>
            <a:off x="4431029" y="2496511"/>
            <a:ext cx="4413632" cy="1093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1463" indent="-27146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2"/>
            </a:pPr>
            <a:r>
              <a:rPr lang="sv-SE" dirty="0" smtClean="0">
                <a:solidFill>
                  <a:srgbClr val="FF66FF"/>
                </a:solidFill>
              </a:rPr>
              <a:t>Omkoppling 2 serviser, kombi blir dag</a:t>
            </a:r>
          </a:p>
        </p:txBody>
      </p:sp>
      <p:sp>
        <p:nvSpPr>
          <p:cNvPr id="7" name="Platshållare för innehåll 3"/>
          <p:cNvSpPr txBox="1">
            <a:spLocks/>
          </p:cNvSpPr>
          <p:nvPr/>
        </p:nvSpPr>
        <p:spPr bwMode="auto">
          <a:xfrm>
            <a:off x="4380847" y="3326083"/>
            <a:ext cx="4413632" cy="637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1463" indent="-27146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3"/>
            </a:pPr>
            <a:r>
              <a:rPr lang="sv-SE" dirty="0" smtClean="0">
                <a:solidFill>
                  <a:srgbClr val="00B0F0"/>
                </a:solidFill>
              </a:rPr>
              <a:t>Nytt dagvattenutlopp</a:t>
            </a:r>
            <a:endParaRPr lang="sv-SE" dirty="0">
              <a:solidFill>
                <a:srgbClr val="00B0F0"/>
              </a:solidFill>
            </a:endParaRPr>
          </a:p>
        </p:txBody>
      </p:sp>
      <p:sp>
        <p:nvSpPr>
          <p:cNvPr id="8" name="Ellips 7"/>
          <p:cNvSpPr/>
          <p:nvPr/>
        </p:nvSpPr>
        <p:spPr>
          <a:xfrm>
            <a:off x="2135642" y="2888940"/>
            <a:ext cx="864096" cy="151216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Ellips 16"/>
          <p:cNvSpPr/>
          <p:nvPr/>
        </p:nvSpPr>
        <p:spPr>
          <a:xfrm rot="20636720">
            <a:off x="961462" y="180998"/>
            <a:ext cx="482882" cy="86133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Ellips 18"/>
          <p:cNvSpPr/>
          <p:nvPr/>
        </p:nvSpPr>
        <p:spPr>
          <a:xfrm>
            <a:off x="3131840" y="2496511"/>
            <a:ext cx="549058" cy="392429"/>
          </a:xfrm>
          <a:prstGeom prst="ellipse">
            <a:avLst/>
          </a:prstGeom>
          <a:noFill/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Ellips 19"/>
          <p:cNvSpPr/>
          <p:nvPr/>
        </p:nvSpPr>
        <p:spPr>
          <a:xfrm>
            <a:off x="1043608" y="2150012"/>
            <a:ext cx="510422" cy="256492"/>
          </a:xfrm>
          <a:prstGeom prst="ellipse">
            <a:avLst/>
          </a:prstGeom>
          <a:noFill/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356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8000" y="396000"/>
            <a:ext cx="8229600" cy="728744"/>
          </a:xfrm>
        </p:spPr>
        <p:txBody>
          <a:bodyPr/>
          <a:lstStyle/>
          <a:p>
            <a:r>
              <a:rPr lang="sv-SE" dirty="0" smtClean="0">
                <a:solidFill>
                  <a:srgbClr val="0070C0"/>
                </a:solidFill>
              </a:rPr>
              <a:t>Idrottsparken - process och projekt</a:t>
            </a:r>
            <a:endParaRPr lang="sv-SE" dirty="0">
              <a:solidFill>
                <a:srgbClr val="0070C0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68000" y="1268760"/>
            <a:ext cx="8229600" cy="4525963"/>
          </a:xfrm>
        </p:spPr>
        <p:txBody>
          <a:bodyPr/>
          <a:lstStyle/>
          <a:p>
            <a:r>
              <a:rPr lang="sv-SE" dirty="0" smtClean="0">
                <a:solidFill>
                  <a:srgbClr val="0070C0"/>
                </a:solidFill>
              </a:rPr>
              <a:t>Utmaning och förutsättningar </a:t>
            </a:r>
            <a:r>
              <a:rPr lang="sv-SE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 Hitta stora fördröjningsytor i en tätbebyggd miljö.</a:t>
            </a:r>
          </a:p>
          <a:p>
            <a:pPr>
              <a:spcBef>
                <a:spcPts val="1800"/>
              </a:spcBef>
            </a:pPr>
            <a:r>
              <a:rPr lang="sv-SE" dirty="0" smtClean="0">
                <a:solidFill>
                  <a:srgbClr val="0070C0"/>
                </a:solidFill>
                <a:sym typeface="Wingdings" panose="05000000000000000000" pitchFamily="2" charset="2"/>
              </a:rPr>
              <a:t>Vilja och behov att testa nya lösningar</a:t>
            </a:r>
          </a:p>
          <a:p>
            <a:pPr>
              <a:spcBef>
                <a:spcPts val="1800"/>
              </a:spcBef>
            </a:pPr>
            <a:r>
              <a:rPr lang="sv-SE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Partnering</a:t>
            </a:r>
            <a:r>
              <a:rPr lang="sv-SE" dirty="0" smtClean="0">
                <a:solidFill>
                  <a:srgbClr val="0070C0"/>
                </a:solidFill>
                <a:sym typeface="Wingdings" panose="05000000000000000000" pitchFamily="2" charset="2"/>
              </a:rPr>
              <a:t> – Hur gör vi det här på bästa sätt? </a:t>
            </a:r>
            <a:r>
              <a:rPr lang="sv-SE" sz="2000" dirty="0" smtClean="0">
                <a:solidFill>
                  <a:srgbClr val="0070C0"/>
                </a:solidFill>
                <a:sym typeface="Wingdings" panose="05000000000000000000" pitchFamily="2" charset="2"/>
              </a:rPr>
              <a:t>Projektledare 	</a:t>
            </a:r>
            <a:r>
              <a:rPr lang="sv-SE" sz="2000" dirty="0" smtClean="0">
                <a:solidFill>
                  <a:srgbClr val="00B0F0"/>
                </a:solidFill>
                <a:sym typeface="Wingdings" panose="05000000000000000000" pitchFamily="2" charset="2"/>
              </a:rPr>
              <a:t>Projektör</a:t>
            </a:r>
            <a:r>
              <a:rPr lang="sv-SE" sz="2000" dirty="0" smtClean="0">
                <a:solidFill>
                  <a:srgbClr val="0070C0"/>
                </a:solidFill>
                <a:sym typeface="Wingdings" panose="05000000000000000000" pitchFamily="2" charset="2"/>
              </a:rPr>
              <a:t>	</a:t>
            </a:r>
            <a:r>
              <a:rPr lang="sv-SE" sz="2000" dirty="0" smtClean="0">
                <a:solidFill>
                  <a:srgbClr val="00B0F0"/>
                </a:solidFill>
                <a:sym typeface="Wingdings" panose="05000000000000000000" pitchFamily="2" charset="2"/>
              </a:rPr>
              <a:t>Entreprenör</a:t>
            </a:r>
            <a:r>
              <a:rPr lang="sv-SE" sz="2000" dirty="0" smtClean="0">
                <a:solidFill>
                  <a:srgbClr val="0070C0"/>
                </a:solidFill>
                <a:sym typeface="Wingdings" panose="05000000000000000000" pitchFamily="2" charset="2"/>
              </a:rPr>
              <a:t>	Driftansvariga</a:t>
            </a:r>
            <a:endParaRPr lang="sv-SE" sz="1800" dirty="0" smtClean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pPr>
              <a:spcBef>
                <a:spcPts val="1800"/>
              </a:spcBef>
            </a:pPr>
            <a:r>
              <a:rPr lang="sv-SE" dirty="0">
                <a:solidFill>
                  <a:srgbClr val="0070C0"/>
                </a:solidFill>
                <a:sym typeface="Wingdings" panose="05000000000000000000" pitchFamily="2" charset="2"/>
              </a:rPr>
              <a:t>Gemensamma diskussioner om aspekter som dimensionering, montering och framtagande av underhållsplaner</a:t>
            </a:r>
            <a:endParaRPr lang="sv-SE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06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rgbClr val="0070C0"/>
                </a:solidFill>
              </a:rPr>
              <a:t>Dagvattenkassetter</a:t>
            </a:r>
            <a:endParaRPr lang="sv-SE" dirty="0">
              <a:solidFill>
                <a:srgbClr val="0070C0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71696" y="1007901"/>
            <a:ext cx="8229600" cy="2853148"/>
          </a:xfrm>
        </p:spPr>
        <p:txBody>
          <a:bodyPr/>
          <a:lstStyle/>
          <a:p>
            <a:r>
              <a:rPr lang="sv-SE" dirty="0">
                <a:solidFill>
                  <a:srgbClr val="0070C0"/>
                </a:solidFill>
              </a:rPr>
              <a:t>Fördröjningsmagasin utformade som modulbyggda dagvattenkassetter i plast.</a:t>
            </a:r>
          </a:p>
          <a:p>
            <a:r>
              <a:rPr lang="sv-SE" dirty="0">
                <a:solidFill>
                  <a:srgbClr val="0070C0"/>
                </a:solidFill>
              </a:rPr>
              <a:t>Upptagningsförmåga 96%</a:t>
            </a:r>
          </a:p>
          <a:p>
            <a:r>
              <a:rPr lang="sv-SE" dirty="0">
                <a:solidFill>
                  <a:srgbClr val="0070C0"/>
                </a:solidFill>
              </a:rPr>
              <a:t>Möjlig med trafiklast med enbart 450 mm överbyggnad</a:t>
            </a:r>
          </a:p>
          <a:p>
            <a:r>
              <a:rPr lang="sv-SE" dirty="0">
                <a:solidFill>
                  <a:srgbClr val="0070C0"/>
                </a:solidFill>
              </a:rPr>
              <a:t>Optimal användning av ytan</a:t>
            </a:r>
          </a:p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221088"/>
            <a:ext cx="1755744" cy="1941959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050" y="4237176"/>
            <a:ext cx="2570078" cy="1764787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858" y="4449117"/>
            <a:ext cx="245745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23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06569" y="174806"/>
            <a:ext cx="4680064" cy="1143000"/>
          </a:xfrm>
        </p:spPr>
        <p:txBody>
          <a:bodyPr/>
          <a:lstStyle/>
          <a:p>
            <a:pPr algn="ctr"/>
            <a:r>
              <a:rPr lang="sv-SE" dirty="0" smtClean="0">
                <a:solidFill>
                  <a:srgbClr val="0070C0"/>
                </a:solidFill>
              </a:rPr>
              <a:t>Bilder från </a:t>
            </a:r>
            <a:r>
              <a:rPr lang="sv-SE" dirty="0">
                <a:solidFill>
                  <a:srgbClr val="0070C0"/>
                </a:solidFill>
              </a:rPr>
              <a:t>projektet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35964" y="1700809"/>
            <a:ext cx="8384507" cy="4032448"/>
          </a:xfrm>
        </p:spPr>
        <p:txBody>
          <a:bodyPr/>
          <a:lstStyle/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904" y="793677"/>
            <a:ext cx="8456981" cy="4968552"/>
          </a:xfrm>
          <a:prstGeom prst="rect">
            <a:avLst/>
          </a:prstGeom>
        </p:spPr>
      </p:pic>
      <p:cxnSp>
        <p:nvCxnSpPr>
          <p:cNvPr id="6" name="Rak pil 5"/>
          <p:cNvCxnSpPr/>
          <p:nvPr/>
        </p:nvCxnSpPr>
        <p:spPr>
          <a:xfrm flipH="1">
            <a:off x="5868144" y="2420888"/>
            <a:ext cx="216024" cy="7157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ruta 7"/>
          <p:cNvSpPr txBox="1"/>
          <p:nvPr/>
        </p:nvSpPr>
        <p:spPr>
          <a:xfrm>
            <a:off x="5868143" y="2093972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Rörmagasin</a:t>
            </a:r>
            <a:endParaRPr lang="sv-SE" dirty="0"/>
          </a:p>
        </p:txBody>
      </p:sp>
      <p:cxnSp>
        <p:nvCxnSpPr>
          <p:cNvPr id="10" name="Rak pil 9"/>
          <p:cNvCxnSpPr/>
          <p:nvPr/>
        </p:nvCxnSpPr>
        <p:spPr>
          <a:xfrm flipH="1">
            <a:off x="4645434" y="3957630"/>
            <a:ext cx="221732" cy="2186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pil 11"/>
          <p:cNvCxnSpPr/>
          <p:nvPr/>
        </p:nvCxnSpPr>
        <p:spPr>
          <a:xfrm flipH="1">
            <a:off x="5580112" y="3957630"/>
            <a:ext cx="9616" cy="2880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pil 16"/>
          <p:cNvCxnSpPr/>
          <p:nvPr/>
        </p:nvCxnSpPr>
        <p:spPr>
          <a:xfrm>
            <a:off x="6425365" y="3969685"/>
            <a:ext cx="180790" cy="2160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ruta 21"/>
          <p:cNvSpPr txBox="1"/>
          <p:nvPr/>
        </p:nvSpPr>
        <p:spPr>
          <a:xfrm>
            <a:off x="4756300" y="3609816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Kassettmagasin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7210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8229600" cy="1143000"/>
          </a:xfrm>
        </p:spPr>
        <p:txBody>
          <a:bodyPr/>
          <a:lstStyle/>
          <a:p>
            <a:r>
              <a:rPr lang="sv-SE" dirty="0" smtClean="0">
                <a:solidFill>
                  <a:srgbClr val="0070C0"/>
                </a:solidFill>
              </a:rPr>
              <a:t>Bilder</a:t>
            </a:r>
            <a:r>
              <a:rPr lang="sv-SE" dirty="0" smtClean="0"/>
              <a:t> </a:t>
            </a:r>
            <a:r>
              <a:rPr lang="sv-SE" dirty="0">
                <a:solidFill>
                  <a:srgbClr val="0070C0"/>
                </a:solidFill>
              </a:rPr>
              <a:t>från projektet</a:t>
            </a: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55576" y="836712"/>
            <a:ext cx="7961754" cy="488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11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504" y="25400"/>
            <a:ext cx="9144000" cy="690044"/>
          </a:xfrm>
        </p:spPr>
        <p:txBody>
          <a:bodyPr/>
          <a:lstStyle/>
          <a:p>
            <a:r>
              <a:rPr lang="sv-SE" dirty="0">
                <a:solidFill>
                  <a:srgbClr val="0070C0"/>
                </a:solidFill>
              </a:rPr>
              <a:t>B</a:t>
            </a:r>
            <a:r>
              <a:rPr lang="sv-SE" dirty="0" smtClean="0">
                <a:solidFill>
                  <a:srgbClr val="0070C0"/>
                </a:solidFill>
              </a:rPr>
              <a:t>ilder från projektet - dagvattenkassetter</a:t>
            </a:r>
            <a:endParaRPr lang="sv-SE" dirty="0">
              <a:solidFill>
                <a:srgbClr val="0070C0"/>
              </a:solidFill>
            </a:endParaRPr>
          </a:p>
        </p:txBody>
      </p:sp>
      <p:pic>
        <p:nvPicPr>
          <p:cNvPr id="5" name="Picture 3" descr="L:\NRKVATTEN\Gemensam\Utveckling-Projekt\2. Projekt\V T N\Projekt\ES 250154  Idrottsparken+rondell Skarphleden förstudie\Dagvattenkassetter\IMG_029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1" t="10533" r="3031"/>
          <a:stretch/>
        </p:blipFill>
        <p:spPr bwMode="auto">
          <a:xfrm>
            <a:off x="539552" y="715444"/>
            <a:ext cx="6840760" cy="5163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515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rrkopingVatten_mall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4269</TotalTime>
  <Words>333</Words>
  <Application>Microsoft Office PowerPoint</Application>
  <PresentationFormat>Bildspel på skärmen (4:3)</PresentationFormat>
  <Paragraphs>60</Paragraphs>
  <Slides>15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16" baseType="lpstr">
      <vt:lpstr>NorrkopingVatten_mall 2</vt:lpstr>
      <vt:lpstr>PowerPoint-presentation</vt:lpstr>
      <vt:lpstr>Bakgrund - Översvämningar</vt:lpstr>
      <vt:lpstr>Bakgrund</vt:lpstr>
      <vt:lpstr>Klimatanpassningsåtgärder inom ett kombiområde   Ett projekt i tre delar</vt:lpstr>
      <vt:lpstr>Idrottsparken - process och projekt</vt:lpstr>
      <vt:lpstr>Dagvattenkassetter</vt:lpstr>
      <vt:lpstr>Bilder från projektet</vt:lpstr>
      <vt:lpstr>Bilder från projektet</vt:lpstr>
      <vt:lpstr>Bilder från projektet - dagvattenkassetter</vt:lpstr>
      <vt:lpstr>Bilder från projektet - dagvattenkassetter</vt:lpstr>
      <vt:lpstr>Bilder från projektet - dagvattenkassetter</vt:lpstr>
      <vt:lpstr>Bilder från projektet - Rörmagasin</vt:lpstr>
      <vt:lpstr>Vidare arbete för att förbättra situationen ytterligare</vt:lpstr>
      <vt:lpstr>Lärdomar</vt:lpstr>
      <vt:lpstr>Förväntningar och slutresultat</vt:lpstr>
    </vt:vector>
  </TitlesOfParts>
  <Company>Norrköpings Kommun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Anna Bellner</dc:creator>
  <cp:lastModifiedBy>Madeleine Tuomi</cp:lastModifiedBy>
  <cp:revision>236</cp:revision>
  <cp:lastPrinted>2016-02-25T13:59:39Z</cp:lastPrinted>
  <dcterms:created xsi:type="dcterms:W3CDTF">2015-11-25T07:33:41Z</dcterms:created>
  <dcterms:modified xsi:type="dcterms:W3CDTF">2016-08-16T09:35:55Z</dcterms:modified>
</cp:coreProperties>
</file>