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1" r:id="rId4"/>
  </p:sldMasterIdLst>
  <p:notesMasterIdLst>
    <p:notesMasterId r:id="rId22"/>
  </p:notesMasterIdLst>
  <p:sldIdLst>
    <p:sldId id="256" r:id="rId5"/>
    <p:sldId id="257" r:id="rId6"/>
    <p:sldId id="259" r:id="rId7"/>
    <p:sldId id="262" r:id="rId8"/>
    <p:sldId id="260" r:id="rId9"/>
    <p:sldId id="261" r:id="rId10"/>
    <p:sldId id="263" r:id="rId11"/>
    <p:sldId id="274" r:id="rId12"/>
    <p:sldId id="275" r:id="rId13"/>
    <p:sldId id="265" r:id="rId14"/>
    <p:sldId id="266" r:id="rId15"/>
    <p:sldId id="267" r:id="rId16"/>
    <p:sldId id="268" r:id="rId17"/>
    <p:sldId id="270" r:id="rId18"/>
    <p:sldId id="271" r:id="rId19"/>
    <p:sldId id="273" r:id="rId20"/>
    <p:sldId id="272" r:id="rId2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93" autoAdjust="0"/>
  </p:normalViewPr>
  <p:slideViewPr>
    <p:cSldViewPr showGuides="1">
      <p:cViewPr>
        <p:scale>
          <a:sx n="91" d="100"/>
          <a:sy n="91" d="100"/>
        </p:scale>
        <p:origin x="-1210" y="72"/>
      </p:cViewPr>
      <p:guideLst>
        <p:guide orient="horz" pos="2160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0E428-C4A9-4BCA-B582-DF42FEE81680}" type="datetimeFigureOut">
              <a:rPr lang="sv-SE" smtClean="0"/>
              <a:t>2020-05-11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9FFFB-67C6-4C80-8E4E-59F62D2E28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809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www.smhi.se/klimatanpassningsspelet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C6A6-7F53-4F06-9867-C493FC6283F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156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6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9D5-E59A-444C-BD10-52EA5CDCFCF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9E285-8C5F-4F90-A746-E99902CAF33B}" type="datetime1">
              <a:rPr lang="sv-SE" smtClean="0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4E01-B607-4627-96BD-879611A956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E6777-E126-4123-8A01-0D08418C9B72}" type="datetime1">
              <a:rPr lang="sv-SE" smtClean="0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817C-5447-4384-AE96-F064ACCCC36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BAC10-2457-43DB-BB62-9D08F5FD11D3}" type="datetime1">
              <a:rPr lang="sv-SE" smtClean="0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E30-EA9E-47C5-B1E4-159EC579DC0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61FD1-E8F9-4C2B-BB3E-515BC36455ED}" type="datetime1">
              <a:rPr lang="sv-SE" smtClean="0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AD83-103D-4CE9-928B-52F863B1BC4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5F327-38FF-498B-AE62-B55E07C7F10A}" type="datetime1">
              <a:rPr lang="sv-SE" smtClean="0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211-B8E2-4EB0-B03D-6DFACE2A9D1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BC6A4-A7A4-475E-8F37-C7212F325AA7}" type="datetime1">
              <a:rPr lang="sv-SE" smtClean="0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49F-5A01-4F87-9865-B16ED5D9F7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BC4AF-8631-4BF2-851B-3939AEF0F89C}" type="datetime1">
              <a:rPr lang="sv-SE" smtClean="0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1B13-CD46-4A6E-A33C-76E8E99E5A4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48ED4-0602-4A45-A0EB-BD14189ED3F6}" type="datetime1">
              <a:rPr lang="sv-SE" smtClean="0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F777-BB1B-45A8-BA87-DD5B1299A95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D0050-9FCF-409A-AA2C-C171E67A4CC6}" type="datetime1">
              <a:rPr lang="sv-SE" smtClean="0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C6CF-2A45-467C-9946-BDF329A52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ADA1C-2D84-4893-B334-53C29827B070}" type="datetime1">
              <a:rPr lang="sv-SE" smtClean="0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B01-7F18-422B-9401-A833AD04803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485AE-1910-47FD-9A0C-9CBE92B287B1}" type="datetime1">
              <a:rPr lang="sv-SE" smtClean="0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/>
              <a:pPr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11377-C0B4-4013-A1B3-4A1478B18CF0}" type="datetimeFigureOut">
              <a:rPr lang="sv-SE" smtClean="0"/>
              <a:t>2020-05-11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59011377-C0B4-4013-A1B3-4A1478B18CF0}" type="datetimeFigureOut">
              <a:rPr lang="sv-SE" smtClean="0"/>
              <a:t>2020-05-11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/>
              <a:pPr/>
              <a:t>2020-05-11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smtClean="0"/>
              <a:t>Exempel på sidhuvud - ÅÅÅÅ MM DD (Välj Visa, Sidhuvud sidfot för att ändra)</a:t>
            </a: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0ADAB9D-4F8E-44CC-8A1D-FBA0F8C5570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6E5B0D3A-C5F8-4F42-8499-51B6D631382B}" type="datetime1">
              <a:rPr lang="sv-SE" smtClean="0"/>
              <a:pPr/>
              <a:t>2020-05-11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/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/>
              <a:pPr/>
              <a:t>2020-05-11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smhi.se/klimatanpassningsspelet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hi.se/klimat/utbildning/spelet-for-klimatanpassning-1.14919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000" dirty="0" smtClean="0"/>
              <a:t>Klimatanpassningsspelet</a:t>
            </a:r>
            <a:endParaRPr lang="sv-SE" sz="40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62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 bwMode="auto">
          <a:xfrm>
            <a:off x="757238" y="102600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3400" kern="0" dirty="0" smtClean="0"/>
              <a:t>Vad har vi lärt oss</a:t>
            </a:r>
            <a:endParaRPr lang="sv-SE" sz="3400" kern="0" dirty="0"/>
          </a:p>
        </p:txBody>
      </p:sp>
      <p:sp>
        <p:nvSpPr>
          <p:cNvPr id="14" name="Platshållare för innehåll 2"/>
          <p:cNvSpPr txBox="1">
            <a:spLocks/>
          </p:cNvSpPr>
          <p:nvPr/>
        </p:nvSpPr>
        <p:spPr bwMode="auto">
          <a:xfrm>
            <a:off x="5508104" y="3850238"/>
            <a:ext cx="2469337" cy="29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2000" b="1" kern="0" dirty="0" smtClean="0"/>
              <a:t>En hållbar stad </a:t>
            </a:r>
            <a:endParaRPr lang="sv-SE" sz="1600" b="1" kern="0" dirty="0"/>
          </a:p>
        </p:txBody>
      </p:sp>
      <p:grpSp>
        <p:nvGrpSpPr>
          <p:cNvPr id="22" name="Grupp 21"/>
          <p:cNvGrpSpPr/>
          <p:nvPr/>
        </p:nvGrpSpPr>
        <p:grpSpPr>
          <a:xfrm>
            <a:off x="757238" y="3501068"/>
            <a:ext cx="4601125" cy="1080000"/>
            <a:chOff x="690955" y="3429060"/>
            <a:chExt cx="4601125" cy="1080000"/>
          </a:xfrm>
        </p:grpSpPr>
        <p:sp>
          <p:nvSpPr>
            <p:cNvPr id="23" name="Höger 22"/>
            <p:cNvSpPr/>
            <p:nvPr/>
          </p:nvSpPr>
          <p:spPr>
            <a:xfrm>
              <a:off x="690955" y="3429060"/>
              <a:ext cx="4601125" cy="1080000"/>
            </a:xfrm>
            <a:prstGeom prst="rightArrow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Platshållare för innehåll 2"/>
            <p:cNvSpPr txBox="1">
              <a:spLocks/>
            </p:cNvSpPr>
            <p:nvPr/>
          </p:nvSpPr>
          <p:spPr bwMode="auto">
            <a:xfrm>
              <a:off x="803853" y="3789120"/>
              <a:ext cx="4027656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sv-SE" sz="2000" kern="0" spc="10" dirty="0" smtClean="0"/>
                <a:t>Värderingar</a:t>
              </a:r>
              <a:endParaRPr lang="sv-SE" sz="1600" kern="0" spc="10" dirty="0"/>
            </a:p>
          </p:txBody>
        </p:sp>
      </p:grpSp>
      <p:grpSp>
        <p:nvGrpSpPr>
          <p:cNvPr id="25" name="Grupp 24"/>
          <p:cNvGrpSpPr/>
          <p:nvPr/>
        </p:nvGrpSpPr>
        <p:grpSpPr>
          <a:xfrm>
            <a:off x="757238" y="2204864"/>
            <a:ext cx="4601125" cy="1080000"/>
            <a:chOff x="690955" y="2204864"/>
            <a:chExt cx="4601125" cy="1080000"/>
          </a:xfrm>
        </p:grpSpPr>
        <p:sp>
          <p:nvSpPr>
            <p:cNvPr id="26" name="Höger 25"/>
            <p:cNvSpPr/>
            <p:nvPr/>
          </p:nvSpPr>
          <p:spPr>
            <a:xfrm>
              <a:off x="690955" y="2204864"/>
              <a:ext cx="4601125" cy="1080000"/>
            </a:xfrm>
            <a:prstGeom prst="rightArrow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7" name="Platshållare för innehåll 2"/>
            <p:cNvSpPr txBox="1">
              <a:spLocks/>
            </p:cNvSpPr>
            <p:nvPr/>
          </p:nvSpPr>
          <p:spPr bwMode="auto">
            <a:xfrm>
              <a:off x="803853" y="2564864"/>
              <a:ext cx="4027656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sv-SE" sz="2000" kern="0" spc="10" dirty="0" smtClean="0"/>
                <a:t>Sammanhang och komplexitet</a:t>
              </a:r>
            </a:p>
          </p:txBody>
        </p:sp>
      </p:grpSp>
      <p:grpSp>
        <p:nvGrpSpPr>
          <p:cNvPr id="28" name="Grupp 27"/>
          <p:cNvGrpSpPr/>
          <p:nvPr/>
        </p:nvGrpSpPr>
        <p:grpSpPr>
          <a:xfrm>
            <a:off x="757238" y="4797272"/>
            <a:ext cx="4601125" cy="1080000"/>
            <a:chOff x="690955" y="4653256"/>
            <a:chExt cx="4601125" cy="1080000"/>
          </a:xfrm>
        </p:grpSpPr>
        <p:sp>
          <p:nvSpPr>
            <p:cNvPr id="29" name="Höger 28"/>
            <p:cNvSpPr/>
            <p:nvPr/>
          </p:nvSpPr>
          <p:spPr>
            <a:xfrm>
              <a:off x="690955" y="4653256"/>
              <a:ext cx="4601125" cy="1080000"/>
            </a:xfrm>
            <a:prstGeom prst="rightArrow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" name="Platshållare för innehåll 2"/>
            <p:cNvSpPr txBox="1">
              <a:spLocks/>
            </p:cNvSpPr>
            <p:nvPr/>
          </p:nvSpPr>
          <p:spPr bwMode="auto">
            <a:xfrm>
              <a:off x="803853" y="5013256"/>
              <a:ext cx="4027656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sv-SE" sz="2000" kern="0" spc="10" dirty="0" smtClean="0"/>
                <a:t>Beslutsfattande och samarbete</a:t>
              </a:r>
              <a:endParaRPr lang="sv-SE" sz="1600" kern="0" spc="1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739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 bwMode="auto">
          <a:xfrm>
            <a:off x="757238" y="102600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3400" kern="0" dirty="0" smtClean="0"/>
              <a:t>Diskussion</a:t>
            </a:r>
            <a:endParaRPr lang="sv-SE" sz="3400" kern="0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757238" y="1916832"/>
            <a:ext cx="7631186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2000" dirty="0"/>
              <a:t>Det viktigaste med ett </a:t>
            </a:r>
            <a:r>
              <a:rPr lang="sv-SE" sz="2000" i="1" dirty="0" err="1"/>
              <a:t>Serious</a:t>
            </a:r>
            <a:r>
              <a:rPr lang="sv-SE" sz="2000" i="1" dirty="0"/>
              <a:t> game </a:t>
            </a:r>
            <a:r>
              <a:rPr lang="sv-SE" sz="2000" dirty="0"/>
              <a:t>är diskussionen det väcker. </a:t>
            </a:r>
            <a:r>
              <a:rPr lang="sv-SE" sz="2000" dirty="0" smtClean="0"/>
              <a:t/>
            </a:r>
            <a:br>
              <a:rPr lang="sv-SE" sz="2000" dirty="0" smtClean="0"/>
            </a:br>
            <a:endParaRPr lang="sv-SE" sz="2000" dirty="0"/>
          </a:p>
          <a:p>
            <a:r>
              <a:rPr lang="sv-SE" sz="2000" dirty="0"/>
              <a:t>Fundera enskilt</a:t>
            </a:r>
          </a:p>
          <a:p>
            <a:pPr lvl="1"/>
            <a:r>
              <a:rPr lang="sv-SE" sz="1800" dirty="0"/>
              <a:t>Vad väckte din uppmärksamhet i spelandet? </a:t>
            </a:r>
          </a:p>
          <a:p>
            <a:pPr lvl="1"/>
            <a:r>
              <a:rPr lang="sv-SE" sz="1800" dirty="0"/>
              <a:t>Vad var de viktigaste sakerna du lärde dig</a:t>
            </a:r>
            <a:r>
              <a:rPr lang="sv-SE" sz="1800" dirty="0" smtClean="0"/>
              <a:t>?</a:t>
            </a:r>
            <a:br>
              <a:rPr lang="sv-SE" sz="1800" dirty="0" smtClean="0"/>
            </a:br>
            <a:endParaRPr lang="sv-SE" sz="1800" dirty="0"/>
          </a:p>
          <a:p>
            <a:r>
              <a:rPr lang="sv-SE" sz="2000" dirty="0"/>
              <a:t>Diskutera parvis</a:t>
            </a:r>
          </a:p>
          <a:p>
            <a:pPr lvl="1"/>
            <a:r>
              <a:rPr lang="sv-SE" sz="1800" dirty="0"/>
              <a:t>Hur tänker ni att spelet ger en bra bild av behoven för att anpassa städer till klimatet?</a:t>
            </a:r>
          </a:p>
          <a:p>
            <a:pPr lvl="1"/>
            <a:r>
              <a:rPr lang="sv-SE" sz="1800" dirty="0"/>
              <a:t>Är det något viktigt som ni tycker fattas</a:t>
            </a:r>
            <a:r>
              <a:rPr lang="sv-SE" sz="1800" dirty="0" smtClean="0"/>
              <a:t>?</a:t>
            </a:r>
            <a:br>
              <a:rPr lang="sv-SE" sz="1800" dirty="0" smtClean="0"/>
            </a:br>
            <a:endParaRPr lang="sv-SE" sz="1800" dirty="0"/>
          </a:p>
          <a:p>
            <a:r>
              <a:rPr lang="sv-SE" sz="2000" dirty="0"/>
              <a:t>Få en bred bild i helgrupp</a:t>
            </a:r>
            <a:endParaRPr lang="en-US" sz="2000" dirty="0"/>
          </a:p>
          <a:p>
            <a:pPr marL="0" indent="0">
              <a:buFont typeface="Wingdings" pitchFamily="2" charset="2"/>
              <a:buNone/>
            </a:pPr>
            <a:endParaRPr lang="sv-SE" sz="2000" kern="0" dirty="0"/>
          </a:p>
        </p:txBody>
      </p:sp>
    </p:spTree>
    <p:extLst>
      <p:ext uri="{BB962C8B-B14F-4D97-AF65-F5344CB8AC3E}">
        <p14:creationId xmlns:p14="http://schemas.microsoft.com/office/powerpoint/2010/main" val="20870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 bwMode="auto">
          <a:xfrm>
            <a:off x="757238" y="102600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3400" kern="0" dirty="0" smtClean="0"/>
              <a:t>Vad har vi lärt oss om …</a:t>
            </a:r>
            <a:endParaRPr lang="sv-SE" sz="3400" kern="0" dirty="0"/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 bwMode="auto">
          <a:xfrm>
            <a:off x="757238" y="2998800"/>
            <a:ext cx="7634286" cy="344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2000" dirty="0"/>
              <a:t>Klimatet påverkar många olika delar av samhället på olika </a:t>
            </a:r>
            <a:r>
              <a:rPr lang="sv-SE" sz="2000" dirty="0" smtClean="0"/>
              <a:t>sätt</a:t>
            </a:r>
            <a:br>
              <a:rPr lang="sv-SE" sz="2000" dirty="0" smtClean="0"/>
            </a:br>
            <a:endParaRPr lang="sv-SE" sz="2000" dirty="0"/>
          </a:p>
          <a:p>
            <a:pPr lvl="1"/>
            <a:r>
              <a:rPr lang="sv-SE" sz="2000" dirty="0" smtClean="0"/>
              <a:t>Torka kan </a:t>
            </a:r>
            <a:r>
              <a:rPr lang="sv-SE" sz="2000" smtClean="0"/>
              <a:t>skada jordbruket</a:t>
            </a:r>
            <a:endParaRPr lang="sv-SE" sz="2000" dirty="0" smtClean="0"/>
          </a:p>
          <a:p>
            <a:pPr lvl="1"/>
            <a:r>
              <a:rPr lang="sv-SE" sz="2000" dirty="0" smtClean="0"/>
              <a:t>Översvämningar kan orsaka sjukdomar och problem för transporter (ex. ambulanser)</a:t>
            </a:r>
          </a:p>
          <a:p>
            <a:pPr lvl="1"/>
            <a:r>
              <a:rPr lang="sv-SE" sz="2000" dirty="0" smtClean="0"/>
              <a:t>Värmeböljor </a:t>
            </a:r>
            <a:r>
              <a:rPr lang="sv-SE" sz="2000" dirty="0"/>
              <a:t>ger risker för gamla, sjuka och </a:t>
            </a:r>
            <a:r>
              <a:rPr lang="sv-SE" sz="2000" dirty="0" smtClean="0"/>
              <a:t>unga</a:t>
            </a:r>
            <a:endParaRPr lang="sv-SE" sz="2000" dirty="0"/>
          </a:p>
          <a:p>
            <a:pPr lvl="1"/>
            <a:r>
              <a:rPr lang="sv-SE" sz="2000" dirty="0" smtClean="0"/>
              <a:t>Effekter </a:t>
            </a:r>
            <a:r>
              <a:rPr lang="sv-SE" sz="2000" dirty="0"/>
              <a:t>av anpassning på hälsa, ekosystem, </a:t>
            </a:r>
            <a:r>
              <a:rPr lang="sv-SE" sz="2000" dirty="0" smtClean="0"/>
              <a:t>vattenkvalitet</a:t>
            </a:r>
            <a:endParaRPr lang="sv-SE" sz="2000" dirty="0"/>
          </a:p>
          <a:p>
            <a:pPr lvl="1"/>
            <a:r>
              <a:rPr lang="sv-SE" sz="2000" dirty="0" smtClean="0"/>
              <a:t>Kostnader </a:t>
            </a:r>
            <a:r>
              <a:rPr lang="sv-SE" sz="2000" dirty="0"/>
              <a:t>för att anpassa och för att inte göra det.</a:t>
            </a:r>
          </a:p>
          <a:p>
            <a:pPr lvl="1"/>
            <a:endParaRPr lang="sv-SE" sz="2000" dirty="0"/>
          </a:p>
          <a:p>
            <a:endParaRPr lang="sv-SE" sz="2000" kern="0" dirty="0"/>
          </a:p>
        </p:txBody>
      </p:sp>
      <p:sp>
        <p:nvSpPr>
          <p:cNvPr id="10" name="Höger 9"/>
          <p:cNvSpPr/>
          <p:nvPr/>
        </p:nvSpPr>
        <p:spPr>
          <a:xfrm>
            <a:off x="756000" y="1882815"/>
            <a:ext cx="4601125" cy="108000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 bwMode="auto">
          <a:xfrm>
            <a:off x="868898" y="2242815"/>
            <a:ext cx="402765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v-SE" sz="2000" b="1" kern="0" spc="10" dirty="0" smtClean="0"/>
              <a:t>Sammanhang och komplexitet</a:t>
            </a:r>
          </a:p>
        </p:txBody>
      </p:sp>
    </p:spTree>
    <p:extLst>
      <p:ext uri="{BB962C8B-B14F-4D97-AF65-F5344CB8AC3E}">
        <p14:creationId xmlns:p14="http://schemas.microsoft.com/office/powerpoint/2010/main" val="141502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 bwMode="auto">
          <a:xfrm>
            <a:off x="757238" y="102600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3400" kern="0" dirty="0"/>
              <a:t>Vad har vi lärt oss om …</a:t>
            </a: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 bwMode="auto">
          <a:xfrm>
            <a:off x="757238" y="2998800"/>
            <a:ext cx="7634286" cy="333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2000" dirty="0"/>
              <a:t>Olika grupper i samhället har olika </a:t>
            </a:r>
            <a:r>
              <a:rPr lang="sv-SE" sz="2000" dirty="0" smtClean="0"/>
              <a:t>värderingar</a:t>
            </a:r>
            <a:endParaRPr lang="sv-SE" sz="2000" dirty="0"/>
          </a:p>
          <a:p>
            <a:endParaRPr lang="sv-SE" sz="2000" dirty="0"/>
          </a:p>
          <a:p>
            <a:r>
              <a:rPr lang="sv-SE" sz="2000" dirty="0"/>
              <a:t>Vi ser bland annat olika </a:t>
            </a:r>
            <a:r>
              <a:rPr lang="sv-SE" sz="2000" dirty="0" smtClean="0"/>
              <a:t>på:</a:t>
            </a:r>
          </a:p>
          <a:p>
            <a:pPr lvl="1"/>
            <a:r>
              <a:rPr lang="sv-SE" sz="1800" dirty="0" smtClean="0"/>
              <a:t>Risker, Både </a:t>
            </a:r>
            <a:r>
              <a:rPr lang="sv-SE" sz="1800" dirty="0"/>
              <a:t>vad gäller sannolikhet och </a:t>
            </a:r>
            <a:r>
              <a:rPr lang="sv-SE" sz="1800" dirty="0" smtClean="0"/>
              <a:t>hantering</a:t>
            </a:r>
          </a:p>
          <a:p>
            <a:pPr lvl="1"/>
            <a:r>
              <a:rPr lang="sv-SE" sz="1800" dirty="0"/>
              <a:t>I</a:t>
            </a:r>
            <a:r>
              <a:rPr lang="sv-SE" sz="1800" dirty="0" smtClean="0"/>
              <a:t>ndividens/myndigheters ansvar</a:t>
            </a:r>
          </a:p>
          <a:p>
            <a:pPr lvl="1"/>
            <a:r>
              <a:rPr lang="sv-SE" sz="1800" dirty="0"/>
              <a:t>O</a:t>
            </a:r>
            <a:r>
              <a:rPr lang="sv-SE" sz="1800" dirty="0" smtClean="0"/>
              <a:t>m </a:t>
            </a:r>
            <a:r>
              <a:rPr lang="sv-SE" sz="1800" dirty="0"/>
              <a:t>bättre teknik eller ändrad livsstil är </a:t>
            </a:r>
            <a:r>
              <a:rPr lang="sv-SE" sz="1800" dirty="0" smtClean="0"/>
              <a:t>lösningen, eller </a:t>
            </a:r>
            <a:r>
              <a:rPr lang="sv-SE" sz="1800" dirty="0"/>
              <a:t>båda?</a:t>
            </a:r>
          </a:p>
          <a:p>
            <a:endParaRPr lang="en-US" sz="2000" dirty="0"/>
          </a:p>
        </p:txBody>
      </p:sp>
      <p:sp>
        <p:nvSpPr>
          <p:cNvPr id="4" name="Höger 3"/>
          <p:cNvSpPr/>
          <p:nvPr/>
        </p:nvSpPr>
        <p:spPr>
          <a:xfrm>
            <a:off x="757238" y="1882800"/>
            <a:ext cx="4601125" cy="108000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870136" y="2242800"/>
            <a:ext cx="402765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v-SE" sz="2000" b="1" kern="0" spc="10" dirty="0" smtClean="0"/>
              <a:t>Värderingar</a:t>
            </a:r>
          </a:p>
        </p:txBody>
      </p:sp>
    </p:spTree>
    <p:extLst>
      <p:ext uri="{BB962C8B-B14F-4D97-AF65-F5344CB8AC3E}">
        <p14:creationId xmlns:p14="http://schemas.microsoft.com/office/powerpoint/2010/main" val="6307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 txBox="1">
            <a:spLocks/>
          </p:cNvSpPr>
          <p:nvPr/>
        </p:nvSpPr>
        <p:spPr bwMode="auto">
          <a:xfrm>
            <a:off x="757238" y="102600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3400" kern="0" dirty="0"/>
              <a:t>Vad har vi lärt oss om …</a:t>
            </a:r>
          </a:p>
        </p:txBody>
      </p:sp>
      <p:sp>
        <p:nvSpPr>
          <p:cNvPr id="8" name="Platshållare för innehåll 2"/>
          <p:cNvSpPr txBox="1">
            <a:spLocks/>
          </p:cNvSpPr>
          <p:nvPr/>
        </p:nvSpPr>
        <p:spPr bwMode="auto">
          <a:xfrm>
            <a:off x="756000" y="2998800"/>
            <a:ext cx="7634286" cy="239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2000" dirty="0"/>
              <a:t>Hur skall vi komma överens om en väg framåt?</a:t>
            </a:r>
          </a:p>
          <a:p>
            <a:endParaRPr lang="sv-SE" sz="2000" dirty="0"/>
          </a:p>
          <a:p>
            <a:r>
              <a:rPr lang="sv-SE" sz="2000" dirty="0"/>
              <a:t>Hur fungerade diskussionen mellan grupperna</a:t>
            </a:r>
          </a:p>
          <a:p>
            <a:pPr lvl="1"/>
            <a:r>
              <a:rPr lang="sv-SE" sz="2000" dirty="0"/>
              <a:t>Fick alla grupper inflytande i besluten?</a:t>
            </a:r>
          </a:p>
          <a:p>
            <a:pPr lvl="1"/>
            <a:r>
              <a:rPr lang="sv-SE" sz="2000" dirty="0"/>
              <a:t>Var den inriktad på samarbete eller konflikt?</a:t>
            </a:r>
          </a:p>
          <a:p>
            <a:pPr lvl="1"/>
            <a:r>
              <a:rPr lang="sv-SE" sz="2000" dirty="0"/>
              <a:t>Vilken diskussion är lämpligast för att nå hållbarhet?</a:t>
            </a:r>
          </a:p>
        </p:txBody>
      </p:sp>
      <p:sp>
        <p:nvSpPr>
          <p:cNvPr id="9" name="Höger 8"/>
          <p:cNvSpPr/>
          <p:nvPr/>
        </p:nvSpPr>
        <p:spPr>
          <a:xfrm>
            <a:off x="757238" y="1882800"/>
            <a:ext cx="4601125" cy="108000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 bwMode="auto">
          <a:xfrm>
            <a:off x="870136" y="2242800"/>
            <a:ext cx="402765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v-SE" sz="2000" b="1" kern="0" spc="10" dirty="0" smtClean="0"/>
              <a:t>Beslutsfattande och samarbete</a:t>
            </a:r>
          </a:p>
        </p:txBody>
      </p:sp>
    </p:spTree>
    <p:extLst>
      <p:ext uri="{BB962C8B-B14F-4D97-AF65-F5344CB8AC3E}">
        <p14:creationId xmlns:p14="http://schemas.microsoft.com/office/powerpoint/2010/main" val="11810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 txBox="1">
            <a:spLocks/>
          </p:cNvSpPr>
          <p:nvPr/>
        </p:nvSpPr>
        <p:spPr bwMode="auto">
          <a:xfrm>
            <a:off x="757238" y="102600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3400" kern="0" dirty="0" smtClean="0"/>
              <a:t>Vad som inte är med i spelet</a:t>
            </a:r>
            <a:endParaRPr lang="sv-SE" sz="3400" kern="0" dirty="0"/>
          </a:p>
        </p:txBody>
      </p:sp>
      <p:sp>
        <p:nvSpPr>
          <p:cNvPr id="8" name="Platshållare för innehåll 2"/>
          <p:cNvSpPr txBox="1">
            <a:spLocks/>
          </p:cNvSpPr>
          <p:nvPr/>
        </p:nvSpPr>
        <p:spPr bwMode="auto">
          <a:xfrm>
            <a:off x="757238" y="1918800"/>
            <a:ext cx="7634286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2000" dirty="0" smtClean="0"/>
              <a:t>Vilka saker </a:t>
            </a:r>
            <a:r>
              <a:rPr lang="sv-SE" sz="2000" dirty="0"/>
              <a:t>borde ha varit med i simuleringen för att få en bra bild av klimatanpassning?</a:t>
            </a:r>
          </a:p>
          <a:p>
            <a:pPr lvl="1"/>
            <a:endParaRPr lang="sv-SE" sz="2000" dirty="0"/>
          </a:p>
          <a:p>
            <a:pPr lvl="1"/>
            <a:r>
              <a:rPr lang="sv-SE" sz="2000" dirty="0" smtClean="0"/>
              <a:t>Genusperspektiv</a:t>
            </a:r>
            <a:br>
              <a:rPr lang="sv-SE" sz="2000" dirty="0" smtClean="0"/>
            </a:br>
            <a:endParaRPr lang="sv-SE" sz="2000" dirty="0"/>
          </a:p>
          <a:p>
            <a:pPr lvl="1"/>
            <a:r>
              <a:rPr lang="sv-SE" sz="2000" dirty="0" smtClean="0"/>
              <a:t>Klassperspektiv</a:t>
            </a:r>
            <a:br>
              <a:rPr lang="sv-SE" sz="2000" dirty="0" smtClean="0"/>
            </a:br>
            <a:endParaRPr lang="sv-SE" sz="2000" dirty="0"/>
          </a:p>
          <a:p>
            <a:pPr lvl="1"/>
            <a:r>
              <a:rPr lang="sv-SE" sz="2000" dirty="0" smtClean="0"/>
              <a:t>Segregation</a:t>
            </a:r>
            <a:br>
              <a:rPr lang="sv-SE" sz="2000" dirty="0" smtClean="0"/>
            </a:br>
            <a:endParaRPr lang="sv-SE" sz="2000" dirty="0"/>
          </a:p>
          <a:p>
            <a:pPr lvl="1"/>
            <a:r>
              <a:rPr lang="sv-SE" sz="2000" dirty="0"/>
              <a:t>Lagar och </a:t>
            </a:r>
            <a:r>
              <a:rPr lang="sv-SE" sz="2000" dirty="0" smtClean="0"/>
              <a:t>regler</a:t>
            </a:r>
            <a:br>
              <a:rPr lang="sv-SE" sz="2000" dirty="0" smtClean="0"/>
            </a:br>
            <a:endParaRPr lang="sv-SE" sz="2000" dirty="0"/>
          </a:p>
          <a:p>
            <a:pPr lvl="1"/>
            <a:r>
              <a:rPr lang="sv-SE" sz="2000" dirty="0"/>
              <a:t>Händelser på andra platser</a:t>
            </a:r>
          </a:p>
        </p:txBody>
      </p:sp>
    </p:spTree>
    <p:extLst>
      <p:ext uri="{BB962C8B-B14F-4D97-AF65-F5344CB8AC3E}">
        <p14:creationId xmlns:p14="http://schemas.microsoft.com/office/powerpoint/2010/main" val="18001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 bwMode="auto">
          <a:xfrm>
            <a:off x="757238" y="102600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3400" kern="0" dirty="0" smtClean="0"/>
              <a:t>Detta tar vi med oss när det gäller hållbara städer</a:t>
            </a:r>
            <a:endParaRPr lang="sv-SE" sz="3400" kern="0" dirty="0"/>
          </a:p>
        </p:txBody>
      </p:sp>
      <p:sp>
        <p:nvSpPr>
          <p:cNvPr id="16" name="Platshållare för innehåll 2"/>
          <p:cNvSpPr txBox="1">
            <a:spLocks/>
          </p:cNvSpPr>
          <p:nvPr/>
        </p:nvSpPr>
        <p:spPr bwMode="auto">
          <a:xfrm>
            <a:off x="5508104" y="3850238"/>
            <a:ext cx="2469337" cy="29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2000" b="1" kern="0" dirty="0" smtClean="0"/>
              <a:t>En hållbar stad </a:t>
            </a:r>
            <a:endParaRPr lang="sv-SE" sz="1600" b="1" kern="0" dirty="0"/>
          </a:p>
        </p:txBody>
      </p:sp>
      <p:grpSp>
        <p:nvGrpSpPr>
          <p:cNvPr id="17" name="Grupp 16"/>
          <p:cNvGrpSpPr/>
          <p:nvPr/>
        </p:nvGrpSpPr>
        <p:grpSpPr>
          <a:xfrm>
            <a:off x="757238" y="3501068"/>
            <a:ext cx="4601125" cy="1080000"/>
            <a:chOff x="690955" y="3429060"/>
            <a:chExt cx="4601125" cy="1080000"/>
          </a:xfrm>
        </p:grpSpPr>
        <p:sp>
          <p:nvSpPr>
            <p:cNvPr id="18" name="Höger 17"/>
            <p:cNvSpPr/>
            <p:nvPr/>
          </p:nvSpPr>
          <p:spPr>
            <a:xfrm>
              <a:off x="690955" y="3429060"/>
              <a:ext cx="4601125" cy="1080000"/>
            </a:xfrm>
            <a:prstGeom prst="rightArrow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Platshållare för innehåll 2"/>
            <p:cNvSpPr txBox="1">
              <a:spLocks/>
            </p:cNvSpPr>
            <p:nvPr/>
          </p:nvSpPr>
          <p:spPr bwMode="auto">
            <a:xfrm>
              <a:off x="803853" y="3789120"/>
              <a:ext cx="4027656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sv-SE" sz="2000" kern="0" spc="10" dirty="0" smtClean="0"/>
                <a:t>Värderingar</a:t>
              </a:r>
              <a:endParaRPr lang="sv-SE" sz="1600" kern="0" spc="10" dirty="0"/>
            </a:p>
          </p:txBody>
        </p:sp>
      </p:grpSp>
      <p:grpSp>
        <p:nvGrpSpPr>
          <p:cNvPr id="20" name="Grupp 19"/>
          <p:cNvGrpSpPr/>
          <p:nvPr/>
        </p:nvGrpSpPr>
        <p:grpSpPr>
          <a:xfrm>
            <a:off x="757238" y="2204864"/>
            <a:ext cx="4601125" cy="1080000"/>
            <a:chOff x="690955" y="2204864"/>
            <a:chExt cx="4601125" cy="1080000"/>
          </a:xfrm>
        </p:grpSpPr>
        <p:sp>
          <p:nvSpPr>
            <p:cNvPr id="21" name="Höger 20"/>
            <p:cNvSpPr/>
            <p:nvPr/>
          </p:nvSpPr>
          <p:spPr>
            <a:xfrm>
              <a:off x="690955" y="2204864"/>
              <a:ext cx="4601125" cy="1080000"/>
            </a:xfrm>
            <a:prstGeom prst="rightArrow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Platshållare för innehåll 2"/>
            <p:cNvSpPr txBox="1">
              <a:spLocks/>
            </p:cNvSpPr>
            <p:nvPr/>
          </p:nvSpPr>
          <p:spPr bwMode="auto">
            <a:xfrm>
              <a:off x="803853" y="2564864"/>
              <a:ext cx="4027656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sv-SE" sz="2000" kern="0" spc="10" dirty="0" smtClean="0"/>
                <a:t>Sammanhang och komplexitet</a:t>
              </a:r>
            </a:p>
          </p:txBody>
        </p:sp>
      </p:grpSp>
      <p:grpSp>
        <p:nvGrpSpPr>
          <p:cNvPr id="23" name="Grupp 22"/>
          <p:cNvGrpSpPr/>
          <p:nvPr/>
        </p:nvGrpSpPr>
        <p:grpSpPr>
          <a:xfrm>
            <a:off x="757238" y="4797272"/>
            <a:ext cx="4601125" cy="1080000"/>
            <a:chOff x="690955" y="4653256"/>
            <a:chExt cx="4601125" cy="1080000"/>
          </a:xfrm>
        </p:grpSpPr>
        <p:sp>
          <p:nvSpPr>
            <p:cNvPr id="24" name="Höger 23"/>
            <p:cNvSpPr/>
            <p:nvPr/>
          </p:nvSpPr>
          <p:spPr>
            <a:xfrm>
              <a:off x="690955" y="4653256"/>
              <a:ext cx="4601125" cy="1080000"/>
            </a:xfrm>
            <a:prstGeom prst="rightArrow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Platshållare för innehåll 2"/>
            <p:cNvSpPr txBox="1">
              <a:spLocks/>
            </p:cNvSpPr>
            <p:nvPr/>
          </p:nvSpPr>
          <p:spPr bwMode="auto">
            <a:xfrm>
              <a:off x="803853" y="5013256"/>
              <a:ext cx="4027656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sv-SE" sz="2000" kern="0" spc="10" dirty="0" smtClean="0"/>
                <a:t>Beslutsfattande och samarbete</a:t>
              </a:r>
              <a:endParaRPr lang="sv-SE" sz="1600" kern="0" spc="10" dirty="0"/>
            </a:p>
          </p:txBody>
        </p:sp>
      </p:grpSp>
    </p:spTree>
    <p:extLst>
      <p:ext uri="{BB962C8B-B14F-4D97-AF65-F5344CB8AC3E}">
        <p14:creationId xmlns:p14="http://schemas.microsoft.com/office/powerpoint/2010/main" val="6031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 txBox="1">
            <a:spLocks/>
          </p:cNvSpPr>
          <p:nvPr/>
        </p:nvSpPr>
        <p:spPr bwMode="auto">
          <a:xfrm>
            <a:off x="757238" y="102600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3400" kern="0" dirty="0" smtClean="0"/>
              <a:t>För den som vill spela mer:</a:t>
            </a:r>
            <a:endParaRPr lang="sv-SE" sz="3400" kern="0" dirty="0"/>
          </a:p>
        </p:txBody>
      </p:sp>
      <p:sp>
        <p:nvSpPr>
          <p:cNvPr id="8" name="Platshållare för innehåll 2"/>
          <p:cNvSpPr txBox="1">
            <a:spLocks/>
          </p:cNvSpPr>
          <p:nvPr/>
        </p:nvSpPr>
        <p:spPr bwMode="auto">
          <a:xfrm>
            <a:off x="757238" y="1918800"/>
            <a:ext cx="7634286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dirty="0" smtClean="0"/>
          </a:p>
          <a:p>
            <a:r>
              <a:rPr lang="en-US" sz="2000" dirty="0" err="1" smtClean="0"/>
              <a:t>Samlingssida</a:t>
            </a:r>
            <a:r>
              <a:rPr lang="en-US" sz="2000" dirty="0" smtClean="0"/>
              <a:t> </a:t>
            </a:r>
            <a:r>
              <a:rPr lang="en-US" sz="2000" dirty="0" err="1" smtClean="0"/>
              <a:t>för</a:t>
            </a:r>
            <a:r>
              <a:rPr lang="en-US" sz="2000" dirty="0" smtClean="0"/>
              <a:t> </a:t>
            </a:r>
            <a:r>
              <a:rPr lang="en-US" sz="2000" dirty="0" err="1" smtClean="0"/>
              <a:t>Klimatanpassningsspelets</a:t>
            </a:r>
            <a:r>
              <a:rPr lang="en-US" sz="2000" dirty="0" smtClean="0"/>
              <a:t> </a:t>
            </a:r>
            <a:r>
              <a:rPr lang="en-US" sz="2000" dirty="0" err="1" smtClean="0"/>
              <a:t>webb-baserade</a:t>
            </a:r>
            <a:r>
              <a:rPr lang="en-US" sz="2000" dirty="0" smtClean="0"/>
              <a:t> version </a:t>
            </a:r>
            <a:r>
              <a:rPr lang="en-US" sz="2000" dirty="0" err="1" smtClean="0"/>
              <a:t>samt</a:t>
            </a:r>
            <a:r>
              <a:rPr lang="en-US" sz="2000" dirty="0" smtClean="0"/>
              <a:t> Minecraft-</a:t>
            </a:r>
            <a:r>
              <a:rPr lang="en-US" sz="2000" dirty="0" err="1" smtClean="0"/>
              <a:t>tillägg</a:t>
            </a:r>
            <a:r>
              <a:rPr lang="en-US" sz="2000" dirty="0" smtClean="0"/>
              <a:t>: </a:t>
            </a:r>
            <a:r>
              <a:rPr lang="en-US" sz="2000" dirty="0" err="1" smtClean="0">
                <a:hlinkClick r:id="rId2" action="ppaction://hlinkfile"/>
              </a:rPr>
              <a:t>Länk</a:t>
            </a:r>
            <a:endParaRPr lang="en-US" sz="2000" dirty="0" smtClean="0"/>
          </a:p>
          <a:p>
            <a:r>
              <a:rPr lang="en-US" sz="2000" dirty="0" err="1" smtClean="0"/>
              <a:t>På</a:t>
            </a:r>
            <a:r>
              <a:rPr lang="en-US" sz="2000" dirty="0" smtClean="0"/>
              <a:t> </a:t>
            </a:r>
            <a:r>
              <a:rPr lang="en-US" sz="2000" dirty="0" err="1" smtClean="0"/>
              <a:t>sidan</a:t>
            </a:r>
            <a:r>
              <a:rPr lang="en-US" sz="2000" dirty="0" smtClean="0"/>
              <a:t> </a:t>
            </a:r>
            <a:r>
              <a:rPr lang="en-US" sz="2000" dirty="0" err="1" smtClean="0"/>
              <a:t>återfinns</a:t>
            </a:r>
            <a:r>
              <a:rPr lang="en-US" sz="2000" dirty="0" smtClean="0"/>
              <a:t> </a:t>
            </a:r>
            <a:r>
              <a:rPr lang="en-US" sz="2000" dirty="0" err="1" smtClean="0"/>
              <a:t>även</a:t>
            </a:r>
            <a:r>
              <a:rPr lang="en-US" sz="2000" dirty="0" smtClean="0"/>
              <a:t> </a:t>
            </a:r>
            <a:r>
              <a:rPr lang="en-US" sz="2000" dirty="0" err="1" smtClean="0"/>
              <a:t>stödmaterial</a:t>
            </a:r>
            <a:r>
              <a:rPr lang="en-US" sz="2000" dirty="0" smtClean="0"/>
              <a:t> </a:t>
            </a:r>
            <a:r>
              <a:rPr lang="en-US" sz="2000" dirty="0" err="1" smtClean="0"/>
              <a:t>för</a:t>
            </a:r>
            <a:r>
              <a:rPr lang="en-US" sz="2000" dirty="0" smtClean="0"/>
              <a:t> </a:t>
            </a:r>
            <a:r>
              <a:rPr lang="en-US" sz="2000" dirty="0" err="1" smtClean="0"/>
              <a:t>undervisning</a:t>
            </a:r>
            <a:r>
              <a:rPr lang="en-US" sz="2000" dirty="0" smtClean="0"/>
              <a:t> med </a:t>
            </a:r>
            <a:r>
              <a:rPr lang="en-US" sz="2000" dirty="0" err="1" smtClean="0"/>
              <a:t>hjälp</a:t>
            </a:r>
            <a:r>
              <a:rPr lang="en-US" sz="2000" dirty="0" smtClean="0"/>
              <a:t> </a:t>
            </a:r>
            <a:r>
              <a:rPr lang="en-US" sz="2000" dirty="0" err="1" smtClean="0"/>
              <a:t>av</a:t>
            </a:r>
            <a:r>
              <a:rPr lang="en-US" sz="2000" dirty="0" smtClean="0"/>
              <a:t> </a:t>
            </a:r>
            <a:r>
              <a:rPr lang="en-US" sz="2000" dirty="0" err="1" smtClean="0"/>
              <a:t>spelet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39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1098008"/>
            <a:ext cx="7634287" cy="817563"/>
          </a:xfrm>
        </p:spPr>
        <p:txBody>
          <a:bodyPr/>
          <a:lstStyle/>
          <a:p>
            <a:r>
              <a:rPr lang="sv-SE" sz="3400" dirty="0" smtClean="0"/>
              <a:t>Klimatanpassning</a:t>
            </a:r>
            <a:endParaRPr lang="sv-SE" sz="3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916832"/>
            <a:ext cx="7636594" cy="4291881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Kort introduktion till klimatanpassning som förberedelse för rollen som klimatanpassningskoordinator i Väderköping</a:t>
            </a:r>
            <a:endParaRPr lang="en-US" sz="2000" dirty="0"/>
          </a:p>
          <a:p>
            <a:endParaRPr lang="sv-SE" dirty="0"/>
          </a:p>
        </p:txBody>
      </p:sp>
      <p:pic>
        <p:nvPicPr>
          <p:cNvPr id="12" name="Platshållare för innehåll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708920"/>
            <a:ext cx="9289032" cy="5971520"/>
          </a:xfrm>
        </p:spPr>
      </p:pic>
    </p:spTree>
    <p:extLst>
      <p:ext uri="{BB962C8B-B14F-4D97-AF65-F5344CB8AC3E}">
        <p14:creationId xmlns:p14="http://schemas.microsoft.com/office/powerpoint/2010/main" val="22307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1026000"/>
            <a:ext cx="7634287" cy="817563"/>
          </a:xfrm>
        </p:spPr>
        <p:txBody>
          <a:bodyPr/>
          <a:lstStyle/>
          <a:p>
            <a:r>
              <a:rPr lang="sv-SE" sz="3400" dirty="0" smtClean="0"/>
              <a:t>Klimatanpassning</a:t>
            </a:r>
            <a:endParaRPr lang="sv-SE" sz="3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918800"/>
            <a:ext cx="7847012" cy="4486275"/>
          </a:xfrm>
        </p:spPr>
        <p:txBody>
          <a:bodyPr/>
          <a:lstStyle/>
          <a:p>
            <a:r>
              <a:rPr lang="sv-SE" sz="2000" dirty="0" smtClean="0"/>
              <a:t>Skillnad på väder och klimat</a:t>
            </a:r>
          </a:p>
          <a:p>
            <a:r>
              <a:rPr lang="sv-SE" sz="2000" dirty="0" smtClean="0"/>
              <a:t>Skillnad på anpassning och utsläppsminskning</a:t>
            </a:r>
          </a:p>
          <a:p>
            <a:r>
              <a:rPr lang="sv-SE" sz="2000" dirty="0" smtClean="0"/>
              <a:t>Några användbara begrepp:</a:t>
            </a:r>
          </a:p>
          <a:p>
            <a:pPr lvl="1"/>
            <a:r>
              <a:rPr lang="sv-SE" sz="2000" i="1" dirty="0" smtClean="0"/>
              <a:t>Extremväder</a:t>
            </a:r>
            <a:r>
              <a:rPr lang="sv-SE" sz="2000" dirty="0" smtClean="0"/>
              <a:t> – torka, skyfall, värmeböljor</a:t>
            </a:r>
          </a:p>
          <a:p>
            <a:pPr lvl="1"/>
            <a:r>
              <a:rPr lang="sv-SE" sz="2000" i="1" dirty="0" smtClean="0"/>
              <a:t>Effekter</a:t>
            </a:r>
            <a:r>
              <a:rPr lang="sv-SE" sz="2000" dirty="0" smtClean="0"/>
              <a:t> – ex matbrist, översvämningar, vattenbrist, hälsoproblem, elavbrott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0" y="4797144"/>
            <a:ext cx="7635600" cy="111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 bwMode="auto">
          <a:xfrm>
            <a:off x="757238" y="102600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3400" kern="0" dirty="0" err="1" smtClean="0"/>
              <a:t>Serious</a:t>
            </a:r>
            <a:r>
              <a:rPr lang="sv-SE" sz="3400" kern="0" dirty="0" smtClean="0"/>
              <a:t> Games</a:t>
            </a:r>
            <a:endParaRPr lang="sv-SE" sz="3400" kern="0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757238" y="1918800"/>
            <a:ext cx="7631186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2000" kern="0" dirty="0" smtClean="0"/>
              <a:t>Annat huvudsyfte än att underhålla (eller tävla)</a:t>
            </a:r>
            <a:br>
              <a:rPr lang="sv-SE" sz="2000" kern="0" dirty="0" smtClean="0"/>
            </a:br>
            <a:endParaRPr lang="sv-SE" sz="2000" kern="0" dirty="0" smtClean="0"/>
          </a:p>
          <a:p>
            <a:r>
              <a:rPr lang="sv-SE" sz="2000" kern="0" dirty="0" smtClean="0"/>
              <a:t>Metod för att synliggöra komplexa samband</a:t>
            </a:r>
            <a:br>
              <a:rPr lang="sv-SE" sz="2000" kern="0" dirty="0" smtClean="0"/>
            </a:br>
            <a:endParaRPr lang="sv-SE" sz="2000" kern="0" dirty="0" smtClean="0"/>
          </a:p>
          <a:p>
            <a:r>
              <a:rPr lang="sv-SE" sz="2000" kern="0" dirty="0" smtClean="0"/>
              <a:t>Målet är en bra grund för fortsatt diskussion</a:t>
            </a:r>
            <a:br>
              <a:rPr lang="sv-SE" sz="2000" kern="0" dirty="0" smtClean="0"/>
            </a:br>
            <a:endParaRPr lang="sv-SE" sz="2000" kern="0" dirty="0" smtClean="0"/>
          </a:p>
          <a:p>
            <a:r>
              <a:rPr lang="sv-SE" sz="2000" kern="0" dirty="0" smtClean="0"/>
              <a:t>Har använts som pedagogiskt verktyg i över 200 år</a:t>
            </a:r>
          </a:p>
          <a:p>
            <a:pPr lvl="1"/>
            <a:r>
              <a:rPr lang="sv-SE" sz="1800" kern="0" dirty="0" smtClean="0"/>
              <a:t>Först inom militären men senare också inom bland annat miljöundervisning</a:t>
            </a:r>
            <a:endParaRPr lang="sv-SE" sz="1800" kern="0" dirty="0"/>
          </a:p>
        </p:txBody>
      </p:sp>
    </p:spTree>
    <p:extLst>
      <p:ext uri="{BB962C8B-B14F-4D97-AF65-F5344CB8AC3E}">
        <p14:creationId xmlns:p14="http://schemas.microsoft.com/office/powerpoint/2010/main" val="34356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1027261"/>
            <a:ext cx="7634287" cy="817563"/>
          </a:xfrm>
        </p:spPr>
        <p:txBody>
          <a:bodyPr/>
          <a:lstStyle/>
          <a:p>
            <a:r>
              <a:rPr lang="sv-SE" sz="3400" dirty="0" smtClean="0"/>
              <a:t>Saker att vara uppmärksam på </a:t>
            </a:r>
            <a:br>
              <a:rPr lang="sv-SE" sz="3400" dirty="0" smtClean="0"/>
            </a:br>
            <a:r>
              <a:rPr lang="sv-SE" sz="3400" dirty="0" smtClean="0"/>
              <a:t>i Väderköping</a:t>
            </a:r>
            <a:endParaRPr lang="sv-SE" sz="3400" dirty="0"/>
          </a:p>
        </p:txBody>
      </p:sp>
      <p:grpSp>
        <p:nvGrpSpPr>
          <p:cNvPr id="6" name="Grupp 5"/>
          <p:cNvGrpSpPr/>
          <p:nvPr/>
        </p:nvGrpSpPr>
        <p:grpSpPr>
          <a:xfrm>
            <a:off x="757238" y="3501068"/>
            <a:ext cx="4601125" cy="1080000"/>
            <a:chOff x="690955" y="3429060"/>
            <a:chExt cx="4601125" cy="1080000"/>
          </a:xfrm>
        </p:grpSpPr>
        <p:sp>
          <p:nvSpPr>
            <p:cNvPr id="7" name="Höger 6"/>
            <p:cNvSpPr/>
            <p:nvPr/>
          </p:nvSpPr>
          <p:spPr>
            <a:xfrm>
              <a:off x="690955" y="3429060"/>
              <a:ext cx="4601125" cy="1080000"/>
            </a:xfrm>
            <a:prstGeom prst="rightArrow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" name="Platshållare för innehåll 2"/>
            <p:cNvSpPr txBox="1">
              <a:spLocks/>
            </p:cNvSpPr>
            <p:nvPr/>
          </p:nvSpPr>
          <p:spPr bwMode="auto">
            <a:xfrm>
              <a:off x="803853" y="3789120"/>
              <a:ext cx="4027656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sv-SE" sz="2000" b="1" kern="0" spc="10" dirty="0" smtClean="0"/>
                <a:t>Värderingar</a:t>
              </a:r>
              <a:endParaRPr lang="sv-SE" sz="1600" b="1" kern="0" spc="10" dirty="0"/>
            </a:p>
          </p:txBody>
        </p:sp>
      </p:grpSp>
      <p:grpSp>
        <p:nvGrpSpPr>
          <p:cNvPr id="5" name="Grupp 4"/>
          <p:cNvGrpSpPr/>
          <p:nvPr/>
        </p:nvGrpSpPr>
        <p:grpSpPr>
          <a:xfrm>
            <a:off x="757238" y="2204864"/>
            <a:ext cx="4601125" cy="1080000"/>
            <a:chOff x="690955" y="2204864"/>
            <a:chExt cx="4601125" cy="1080000"/>
          </a:xfrm>
        </p:grpSpPr>
        <p:sp>
          <p:nvSpPr>
            <p:cNvPr id="4" name="Höger 3"/>
            <p:cNvSpPr/>
            <p:nvPr/>
          </p:nvSpPr>
          <p:spPr>
            <a:xfrm>
              <a:off x="690955" y="2204864"/>
              <a:ext cx="4601125" cy="1080000"/>
            </a:xfrm>
            <a:prstGeom prst="rightArrow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75000"/>
                  <a:alpha val="8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1" name="Platshållare för innehåll 2"/>
            <p:cNvSpPr txBox="1">
              <a:spLocks/>
            </p:cNvSpPr>
            <p:nvPr/>
          </p:nvSpPr>
          <p:spPr bwMode="auto">
            <a:xfrm>
              <a:off x="803853" y="2564864"/>
              <a:ext cx="4027656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sv-SE" sz="2000" b="1" kern="0" spc="10" dirty="0" smtClean="0"/>
                <a:t>Sammanhang och komplexitet</a:t>
              </a:r>
            </a:p>
          </p:txBody>
        </p:sp>
      </p:grpSp>
      <p:grpSp>
        <p:nvGrpSpPr>
          <p:cNvPr id="13" name="Grupp 12"/>
          <p:cNvGrpSpPr/>
          <p:nvPr/>
        </p:nvGrpSpPr>
        <p:grpSpPr>
          <a:xfrm>
            <a:off x="757238" y="4797272"/>
            <a:ext cx="4601125" cy="1080000"/>
            <a:chOff x="690955" y="4653256"/>
            <a:chExt cx="4601125" cy="1080000"/>
          </a:xfrm>
        </p:grpSpPr>
        <p:sp>
          <p:nvSpPr>
            <p:cNvPr id="8" name="Höger 7"/>
            <p:cNvSpPr/>
            <p:nvPr/>
          </p:nvSpPr>
          <p:spPr>
            <a:xfrm>
              <a:off x="690955" y="4653256"/>
              <a:ext cx="4601125" cy="1080000"/>
            </a:xfrm>
            <a:prstGeom prst="rightArrow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Platshållare för innehåll 2"/>
            <p:cNvSpPr txBox="1">
              <a:spLocks/>
            </p:cNvSpPr>
            <p:nvPr/>
          </p:nvSpPr>
          <p:spPr bwMode="auto">
            <a:xfrm>
              <a:off x="803853" y="5013256"/>
              <a:ext cx="4027656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12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90000"/>
                <a:buFont typeface="Wingdings" pitchFamily="2" charset="2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sv-SE" sz="2000" b="1" kern="0" spc="10" dirty="0" smtClean="0"/>
                <a:t>Beslutsfattande och samarbete</a:t>
              </a:r>
              <a:endParaRPr lang="sv-SE" sz="1600" b="1" kern="0" spc="10" dirty="0"/>
            </a:p>
          </p:txBody>
        </p:sp>
      </p:grpSp>
    </p:spTree>
    <p:extLst>
      <p:ext uri="{BB962C8B-B14F-4D97-AF65-F5344CB8AC3E}">
        <p14:creationId xmlns:p14="http://schemas.microsoft.com/office/powerpoint/2010/main" val="236381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 txBox="1">
            <a:spLocks/>
          </p:cNvSpPr>
          <p:nvPr/>
        </p:nvSpPr>
        <p:spPr bwMode="auto">
          <a:xfrm>
            <a:off x="757238" y="2996952"/>
            <a:ext cx="7634286" cy="340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2000" dirty="0" smtClean="0"/>
              <a:t>Sju utmaningar</a:t>
            </a:r>
          </a:p>
          <a:p>
            <a:pPr lvl="1"/>
            <a:r>
              <a:rPr lang="sv-SE" sz="1800" dirty="0" smtClean="0"/>
              <a:t>Förtäta staden</a:t>
            </a:r>
          </a:p>
          <a:p>
            <a:pPr lvl="1"/>
            <a:r>
              <a:rPr lang="sv-SE" sz="1800" dirty="0" smtClean="0"/>
              <a:t>Skydda </a:t>
            </a:r>
            <a:r>
              <a:rPr lang="sv-SE" sz="1800" dirty="0"/>
              <a:t>sjukhuset vid skyfall</a:t>
            </a:r>
          </a:p>
          <a:p>
            <a:pPr lvl="1"/>
            <a:r>
              <a:rPr lang="sv-SE" sz="1800" dirty="0"/>
              <a:t>Rädda dricksvattnet</a:t>
            </a:r>
          </a:p>
          <a:p>
            <a:pPr lvl="1"/>
            <a:r>
              <a:rPr lang="sv-SE" sz="1800" dirty="0"/>
              <a:t>Bygg nytt bostadsområde</a:t>
            </a:r>
          </a:p>
          <a:p>
            <a:pPr lvl="1"/>
            <a:r>
              <a:rPr lang="sv-SE" sz="1800" dirty="0"/>
              <a:t>Klimatanpassa befintlig bebyggelse</a:t>
            </a:r>
          </a:p>
          <a:p>
            <a:pPr lvl="1"/>
            <a:r>
              <a:rPr lang="sv-SE" sz="1800" dirty="0"/>
              <a:t>Torka för jordbruket</a:t>
            </a:r>
          </a:p>
          <a:p>
            <a:pPr lvl="1"/>
            <a:r>
              <a:rPr lang="sv-SE" sz="1800" dirty="0"/>
              <a:t>Nytt </a:t>
            </a:r>
            <a:r>
              <a:rPr lang="sv-SE" sz="1800" dirty="0" smtClean="0"/>
              <a:t>industriområde</a:t>
            </a:r>
            <a:endParaRPr lang="en-US" sz="1800" dirty="0"/>
          </a:p>
          <a:p>
            <a:r>
              <a:rPr lang="sv-SE" sz="2000" dirty="0"/>
              <a:t>Balansera variation i extremväder, risker, budget och </a:t>
            </a:r>
            <a:r>
              <a:rPr lang="sv-SE" sz="2000" dirty="0" smtClean="0"/>
              <a:t>hållbarhet</a:t>
            </a:r>
            <a:endParaRPr lang="sv-SE" sz="2000" dirty="0"/>
          </a:p>
          <a:p>
            <a:r>
              <a:rPr lang="sv-SE" sz="2000" dirty="0"/>
              <a:t>Se effekterna i </a:t>
            </a:r>
            <a:r>
              <a:rPr lang="sv-SE" sz="2000" dirty="0" smtClean="0"/>
              <a:t>fyra tidssteg</a:t>
            </a:r>
            <a:endParaRPr lang="sv-SE" sz="2000" dirty="0"/>
          </a:p>
          <a:p>
            <a:endParaRPr lang="sv-SE" sz="2000" kern="0" dirty="0"/>
          </a:p>
        </p:txBody>
      </p:sp>
      <p:sp>
        <p:nvSpPr>
          <p:cNvPr id="6" name="Rubrik 1"/>
          <p:cNvSpPr txBox="1">
            <a:spLocks/>
          </p:cNvSpPr>
          <p:nvPr/>
        </p:nvSpPr>
        <p:spPr bwMode="auto">
          <a:xfrm>
            <a:off x="757238" y="102600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3400" kern="0" dirty="0" smtClean="0"/>
              <a:t>Intressekonflikter – rollspel i Väderköping</a:t>
            </a:r>
            <a:endParaRPr lang="sv-SE" sz="3400" kern="0" dirty="0"/>
          </a:p>
        </p:txBody>
      </p:sp>
      <p:sp>
        <p:nvSpPr>
          <p:cNvPr id="8" name="Höger 7"/>
          <p:cNvSpPr/>
          <p:nvPr/>
        </p:nvSpPr>
        <p:spPr>
          <a:xfrm>
            <a:off x="756000" y="1882815"/>
            <a:ext cx="4601125" cy="108000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 bwMode="auto">
          <a:xfrm>
            <a:off x="868898" y="2242815"/>
            <a:ext cx="402765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v-SE" sz="2000" b="1" kern="0" spc="10" dirty="0" smtClean="0"/>
              <a:t>Sammanhang och komplexitet</a:t>
            </a:r>
          </a:p>
        </p:txBody>
      </p:sp>
    </p:spTree>
    <p:extLst>
      <p:ext uri="{BB962C8B-B14F-4D97-AF65-F5344CB8AC3E}">
        <p14:creationId xmlns:p14="http://schemas.microsoft.com/office/powerpoint/2010/main" val="223105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 bwMode="auto">
          <a:xfrm>
            <a:off x="757238" y="102600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3400" kern="0" dirty="0" smtClean="0"/>
              <a:t>Intressekonflikter – rollspel i Väderköping</a:t>
            </a:r>
            <a:endParaRPr lang="sv-SE" sz="3400" kern="0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757238" y="2998800"/>
            <a:ext cx="7634286" cy="3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2000" dirty="0" smtClean="0"/>
              <a:t>Sju </a:t>
            </a:r>
            <a:r>
              <a:rPr lang="sv-SE" sz="2000" dirty="0"/>
              <a:t>intressegrupper</a:t>
            </a:r>
          </a:p>
          <a:p>
            <a:r>
              <a:rPr lang="sv-SE" sz="1800" dirty="0"/>
              <a:t>Storstadens </a:t>
            </a:r>
            <a:r>
              <a:rPr lang="sv-SE" sz="1800" dirty="0" smtClean="0"/>
              <a:t>näringsidkarförening</a:t>
            </a:r>
            <a:endParaRPr lang="sv-SE" sz="1800" dirty="0"/>
          </a:p>
          <a:p>
            <a:r>
              <a:rPr lang="sv-SE" sz="1800" dirty="0" smtClean="0"/>
              <a:t>Lantbrukarföreningen </a:t>
            </a:r>
            <a:r>
              <a:rPr lang="sv-SE" sz="1800" dirty="0" err="1" smtClean="0"/>
              <a:t>Agri</a:t>
            </a:r>
            <a:r>
              <a:rPr lang="sv-SE" sz="1800" dirty="0" smtClean="0"/>
              <a:t> </a:t>
            </a:r>
            <a:endParaRPr lang="sv-SE" sz="1800" dirty="0"/>
          </a:p>
          <a:p>
            <a:r>
              <a:rPr lang="sv-SE" sz="1800" dirty="0" smtClean="0"/>
              <a:t>Hyresgästföreningen </a:t>
            </a:r>
            <a:endParaRPr lang="sv-SE" sz="1800" dirty="0"/>
          </a:p>
          <a:p>
            <a:r>
              <a:rPr lang="sv-SE" sz="1800" dirty="0" smtClean="0"/>
              <a:t>Pensionärsföreningen </a:t>
            </a:r>
            <a:endParaRPr lang="sv-SE" sz="1800" dirty="0"/>
          </a:p>
          <a:p>
            <a:r>
              <a:rPr lang="sv-SE" sz="1800" dirty="0"/>
              <a:t>Fastighetsägarnas </a:t>
            </a:r>
            <a:r>
              <a:rPr lang="sv-SE" sz="1800" dirty="0" smtClean="0"/>
              <a:t>förening </a:t>
            </a:r>
            <a:endParaRPr lang="sv-SE" sz="1800" dirty="0"/>
          </a:p>
          <a:p>
            <a:r>
              <a:rPr lang="sv-SE" sz="1800" dirty="0"/>
              <a:t>Storstadens naturskyddsgrupp</a:t>
            </a:r>
          </a:p>
          <a:p>
            <a:r>
              <a:rPr lang="sv-SE" sz="1800" dirty="0"/>
              <a:t>Medborgarföreningen - rör inte min livsstil.</a:t>
            </a:r>
          </a:p>
        </p:txBody>
      </p:sp>
      <p:sp>
        <p:nvSpPr>
          <p:cNvPr id="12" name="Höger 11"/>
          <p:cNvSpPr/>
          <p:nvPr/>
        </p:nvSpPr>
        <p:spPr>
          <a:xfrm>
            <a:off x="757238" y="1882800"/>
            <a:ext cx="4601125" cy="108000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Platshållare för innehåll 2"/>
          <p:cNvSpPr txBox="1">
            <a:spLocks/>
          </p:cNvSpPr>
          <p:nvPr/>
        </p:nvSpPr>
        <p:spPr bwMode="auto">
          <a:xfrm>
            <a:off x="870136" y="2242800"/>
            <a:ext cx="402765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v-SE" sz="2000" b="1" kern="0" spc="10" dirty="0" smtClean="0"/>
              <a:t>Värderingar</a:t>
            </a:r>
          </a:p>
        </p:txBody>
      </p:sp>
      <p:grpSp>
        <p:nvGrpSpPr>
          <p:cNvPr id="2" name="Grupp 1"/>
          <p:cNvGrpSpPr/>
          <p:nvPr/>
        </p:nvGrpSpPr>
        <p:grpSpPr>
          <a:xfrm>
            <a:off x="7037192" y="1821929"/>
            <a:ext cx="900001" cy="4822464"/>
            <a:chOff x="7536297" y="1882800"/>
            <a:chExt cx="900001" cy="4822464"/>
          </a:xfrm>
        </p:grpSpPr>
        <p:pic>
          <p:nvPicPr>
            <p:cNvPr id="3075" name="Picture 3" descr="V:\Illustrationer\Illustrationer 2018\Webbspel Klimatanpassning\Underlag till gdrive\png\6 rent vatten och sanitet för all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297" y="2863416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V:\Illustrationer\Illustrationer 2018\Webbspel Klimatanpassning\Underlag till gdrive\png\3 god hälsa och välbefinnand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298" y="1882800"/>
              <a:ext cx="899999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V:\Illustrationer\Illustrationer 2018\Webbspel Klimatanpassning\Underlag till gdrive\png\7 hållbar energi för all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297" y="3844032"/>
              <a:ext cx="900001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V:\Illustrationer\Illustrationer 2018\Webbspel Klimatanpassning\Underlag till gdrive\png\11 hållbara städer och samhålle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297" y="4824648"/>
              <a:ext cx="900001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V:\Illustrationer\Illustrationer 2018\Webbspel Klimatanpassning\Underlag till gdrive\png\15 ekosystem och biologisk mångfal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297" y="5805264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710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 bwMode="auto">
          <a:xfrm>
            <a:off x="757238" y="102600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sv-SE" sz="3400" kern="0" dirty="0" smtClean="0"/>
              <a:t>Intressekonflikter – rollspel i Väderköping</a:t>
            </a:r>
            <a:endParaRPr lang="sv-SE" sz="3400" kern="0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757238" y="2998800"/>
            <a:ext cx="7634286" cy="297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2000" dirty="0" smtClean="0"/>
              <a:t>Spelets </a:t>
            </a:r>
            <a:r>
              <a:rPr lang="sv-SE" sz="2000" dirty="0"/>
              <a:t>faser (</a:t>
            </a:r>
            <a:r>
              <a:rPr lang="sv-SE" sz="2000" dirty="0" smtClean="0"/>
              <a:t>x4)</a:t>
            </a:r>
          </a:p>
          <a:p>
            <a:r>
              <a:rPr lang="sv-SE" sz="1800" dirty="0" smtClean="0"/>
              <a:t>Titta </a:t>
            </a:r>
            <a:r>
              <a:rPr lang="sv-SE" sz="1800" dirty="0"/>
              <a:t>på </a:t>
            </a:r>
            <a:r>
              <a:rPr lang="sv-SE" sz="1800" dirty="0" smtClean="0"/>
              <a:t>utmaningar</a:t>
            </a:r>
          </a:p>
          <a:p>
            <a:r>
              <a:rPr lang="sv-SE" sz="1800" dirty="0" smtClean="0"/>
              <a:t>Diskutera </a:t>
            </a:r>
            <a:endParaRPr lang="sv-SE" sz="1800" dirty="0"/>
          </a:p>
          <a:p>
            <a:r>
              <a:rPr lang="sv-SE" sz="1800" dirty="0" smtClean="0"/>
              <a:t>Fatta </a:t>
            </a:r>
            <a:r>
              <a:rPr lang="sv-SE" sz="1800" dirty="0"/>
              <a:t>gemensamma </a:t>
            </a:r>
            <a:r>
              <a:rPr lang="sv-SE" sz="1800" dirty="0" smtClean="0"/>
              <a:t>beslut</a:t>
            </a:r>
          </a:p>
          <a:p>
            <a:r>
              <a:rPr lang="sv-SE" sz="1800" dirty="0" smtClean="0"/>
              <a:t>Se resultatet</a:t>
            </a:r>
            <a:endParaRPr lang="sv-SE" sz="1800" dirty="0"/>
          </a:p>
        </p:txBody>
      </p:sp>
      <p:sp>
        <p:nvSpPr>
          <p:cNvPr id="8" name="Höger 7"/>
          <p:cNvSpPr/>
          <p:nvPr/>
        </p:nvSpPr>
        <p:spPr>
          <a:xfrm>
            <a:off x="757238" y="1882800"/>
            <a:ext cx="4601125" cy="108000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 bwMode="auto">
          <a:xfrm>
            <a:off x="870136" y="2242800"/>
            <a:ext cx="402765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v-SE" sz="2000" b="1" kern="0" spc="10" dirty="0" smtClean="0"/>
              <a:t>Sammanhang och komplexitet</a:t>
            </a:r>
          </a:p>
        </p:txBody>
      </p:sp>
      <p:grpSp>
        <p:nvGrpSpPr>
          <p:cNvPr id="10" name="Grupp 9"/>
          <p:cNvGrpSpPr/>
          <p:nvPr/>
        </p:nvGrpSpPr>
        <p:grpSpPr>
          <a:xfrm>
            <a:off x="7038000" y="1821600"/>
            <a:ext cx="900001" cy="4822464"/>
            <a:chOff x="7536297" y="1882800"/>
            <a:chExt cx="900001" cy="4822464"/>
          </a:xfrm>
        </p:grpSpPr>
        <p:pic>
          <p:nvPicPr>
            <p:cNvPr id="11" name="Picture 3" descr="V:\Illustrationer\Illustrationer 2018\Webbspel Klimatanpassning\Underlag till gdrive\png\6 rent vatten och sanitet för all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297" y="2863416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V:\Illustrationer\Illustrationer 2018\Webbspel Klimatanpassning\Underlag till gdrive\png\3 god hälsa och välbefinnand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298" y="1882800"/>
              <a:ext cx="899999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V:\Illustrationer\Illustrationer 2018\Webbspel Klimatanpassning\Underlag till gdrive\png\7 hållbar energi för all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297" y="3844032"/>
              <a:ext cx="900001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V:\Illustrationer\Illustrationer 2018\Webbspel Klimatanpassning\Underlag till gdrive\png\11 hållbara städer och samhålle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297" y="4824648"/>
              <a:ext cx="900001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V:\Illustrationer\Illustrationer 2018\Webbspel Klimatanpassning\Underlag till gdrive\png\15 ekosystem och biologisk mångfal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297" y="5805264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335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634287" cy="504056"/>
          </a:xfrm>
        </p:spPr>
        <p:txBody>
          <a:bodyPr/>
          <a:lstStyle/>
          <a:p>
            <a:r>
              <a:rPr lang="sv-SE" sz="3400" dirty="0" smtClean="0"/>
              <a:t>Dags att spela!</a:t>
            </a:r>
            <a:endParaRPr lang="sv-SE" sz="3400" dirty="0"/>
          </a:p>
        </p:txBody>
      </p:sp>
      <p:pic>
        <p:nvPicPr>
          <p:cNvPr id="6" name="Platshållare för innehåll 5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344816" cy="4988355"/>
          </a:xfrm>
        </p:spPr>
      </p:pic>
    </p:spTree>
    <p:extLst>
      <p:ext uri="{BB962C8B-B14F-4D97-AF65-F5344CB8AC3E}">
        <p14:creationId xmlns:p14="http://schemas.microsoft.com/office/powerpoint/2010/main" val="52857991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MHI-PPT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1276</TotalTime>
  <Words>381</Words>
  <Application>Microsoft Office PowerPoint</Application>
  <PresentationFormat>Bildspel på skärmen (4:3)</PresentationFormat>
  <Paragraphs>106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Default Theme</vt:lpstr>
      <vt:lpstr>SMHI - Svart</vt:lpstr>
      <vt:lpstr>SMHI-PPT-vit</vt:lpstr>
      <vt:lpstr>1_SMHI - Svart</vt:lpstr>
      <vt:lpstr>Klimatanpassningsspelet</vt:lpstr>
      <vt:lpstr>Klimatanpassning</vt:lpstr>
      <vt:lpstr>Klimatanpassning</vt:lpstr>
      <vt:lpstr>PowerPoint-presentation</vt:lpstr>
      <vt:lpstr>Saker att vara uppmärksam på  i Väderköping</vt:lpstr>
      <vt:lpstr>PowerPoint-presentation</vt:lpstr>
      <vt:lpstr>PowerPoint-presentation</vt:lpstr>
      <vt:lpstr>PowerPoint-presentation</vt:lpstr>
      <vt:lpstr>Dags att spela!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SMHI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Klimatanpassning</dc:title>
  <dc:creator>Wärn Veronica</dc:creator>
  <cp:lastModifiedBy>Wallin Pontus</cp:lastModifiedBy>
  <cp:revision>58</cp:revision>
  <dcterms:created xsi:type="dcterms:W3CDTF">2019-07-01T13:47:41Z</dcterms:created>
  <dcterms:modified xsi:type="dcterms:W3CDTF">2020-05-11T08:28:45Z</dcterms:modified>
</cp:coreProperties>
</file>